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6"/>
  </p:notesMasterIdLst>
  <p:handoutMasterIdLst>
    <p:handoutMasterId r:id="rId17"/>
  </p:handoutMasterIdLst>
  <p:sldIdLst>
    <p:sldId id="257" r:id="rId2"/>
    <p:sldId id="580" r:id="rId3"/>
    <p:sldId id="581" r:id="rId4"/>
    <p:sldId id="582" r:id="rId5"/>
    <p:sldId id="573" r:id="rId6"/>
    <p:sldId id="574" r:id="rId7"/>
    <p:sldId id="576" r:id="rId8"/>
    <p:sldId id="575" r:id="rId9"/>
    <p:sldId id="578" r:id="rId10"/>
    <p:sldId id="579" r:id="rId11"/>
    <p:sldId id="554" r:id="rId12"/>
    <p:sldId id="571" r:id="rId13"/>
    <p:sldId id="577" r:id="rId14"/>
    <p:sldId id="488" r:id="rId15"/>
  </p:sldIdLst>
  <p:sldSz cx="9144000" cy="6858000" type="screen4x3"/>
  <p:notesSz cx="70104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FA408"/>
    <a:srgbClr val="9ED600"/>
    <a:srgbClr val="FF9900"/>
    <a:srgbClr val="BBE3DF"/>
    <a:srgbClr val="D8FFD8"/>
    <a:srgbClr val="FFC000"/>
    <a:srgbClr val="008000"/>
    <a:srgbClr val="00CCFF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Gaišs stils 1 - izcēlum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Gaišs stils 1 - izcēlum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Gaišs stils 1 - izcēlum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Vidējs stils 4 - izcēlum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Vidējs stils 1 - izcēlum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6" autoAdjust="0"/>
    <p:restoredTop sz="76860" autoAdjust="0"/>
  </p:normalViewPr>
  <p:slideViewPr>
    <p:cSldViewPr>
      <p:cViewPr>
        <p:scale>
          <a:sx n="95" d="100"/>
          <a:sy n="95" d="100"/>
        </p:scale>
        <p:origin x="-444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\\fs-01\users$\inese.pastare\My%20Documents\KLP%202020+\KLP%20strategiskais%20plans\Fiches\Merki\1.raunds\SM_8_Lauku_apvidi\Dati\Demografija_dati_papildinat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\\fs-01\users$\inese.pastare\My%20Documents\KLP%202020+\KLP%20strategiskais%20plans\Fiches\Merki\1.raunds\SM_2_Konkuretspeja\Dati\Saimniecibu_lielums_pec_LIZ_region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fs-01\users$\inese.pastare\My%20Documents\KLP%202020+\KLP%20strategiskais%20plans\Fiches\Merki\1.raunds\SM_7_Paaudzu_nomaina\Dati\Vecums_regioni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-01\users$\baiba.konecnija\Desktop\06.11.2018%20Prezent&#257;cija%20uz%20R&#275;zekni\New%20folder\MFF%202021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200" b="1"/>
              <a:t>Iedzīvotāju skaits Latvijas laukos un pilsētās, 2018.gads</a:t>
            </a:r>
          </a:p>
        </c:rich>
      </c:tx>
      <c:layout>
        <c:manualLayout>
          <c:xMode val="edge"/>
          <c:yMode val="edge"/>
          <c:x val="0.24308873088175387"/>
          <c:y val="1.46347197009446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Iedzivotaji_regionos!$G$6</c:f>
              <c:strCache>
                <c:ptCount val="1"/>
                <c:pt idx="0">
                  <c:v>Pilsētas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Iedzivotaji_regionos!$H$1:$M$1</c:f>
              <c:strCache>
                <c:ptCount val="6"/>
                <c:pt idx="0">
                  <c:v>Rīga</c:v>
                </c:pt>
                <c:pt idx="1">
                  <c:v>Pierīga</c:v>
                </c:pt>
                <c:pt idx="2">
                  <c:v>Vidzeme</c:v>
                </c:pt>
                <c:pt idx="3">
                  <c:v>Kurzeme</c:v>
                </c:pt>
                <c:pt idx="4">
                  <c:v>Zemgale</c:v>
                </c:pt>
                <c:pt idx="5">
                  <c:v>Latgale</c:v>
                </c:pt>
              </c:strCache>
            </c:strRef>
          </c:cat>
          <c:val>
            <c:numRef>
              <c:f>Iedzivotaji_regionos!$H$6:$M$6</c:f>
              <c:numCache>
                <c:formatCode>0</c:formatCode>
                <c:ptCount val="6"/>
                <c:pt idx="0">
                  <c:v>637971</c:v>
                </c:pt>
                <c:pt idx="1">
                  <c:v>177176</c:v>
                </c:pt>
                <c:pt idx="2">
                  <c:v>81954</c:v>
                </c:pt>
                <c:pt idx="3">
                  <c:v>154938</c:v>
                </c:pt>
                <c:pt idx="4">
                  <c:v>113140</c:v>
                </c:pt>
                <c:pt idx="5">
                  <c:v>159523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3E-4FCE-82A6-110209105819}"/>
            </c:ext>
          </c:extLst>
        </c:ser>
        <c:ser>
          <c:idx val="2"/>
          <c:order val="1"/>
          <c:tx>
            <c:strRef>
              <c:f>Iedzivotaji_regionos!$G$7</c:f>
              <c:strCache>
                <c:ptCount val="1"/>
                <c:pt idx="0">
                  <c:v>Lauki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Iedzivotaji_regionos!$H$1:$M$1</c:f>
              <c:strCache>
                <c:ptCount val="6"/>
                <c:pt idx="0">
                  <c:v>Rīga</c:v>
                </c:pt>
                <c:pt idx="1">
                  <c:v>Pierīga</c:v>
                </c:pt>
                <c:pt idx="2">
                  <c:v>Vidzeme</c:v>
                </c:pt>
                <c:pt idx="3">
                  <c:v>Kurzeme</c:v>
                </c:pt>
                <c:pt idx="4">
                  <c:v>Zemgale</c:v>
                </c:pt>
                <c:pt idx="5">
                  <c:v>Latgale</c:v>
                </c:pt>
              </c:strCache>
            </c:strRef>
          </c:cat>
          <c:val>
            <c:numRef>
              <c:f>Iedzivotaji_regionos!$H$7:$M$7</c:f>
              <c:numCache>
                <c:formatCode>0</c:formatCode>
                <c:ptCount val="6"/>
                <c:pt idx="1">
                  <c:v>190090</c:v>
                </c:pt>
                <c:pt idx="2">
                  <c:v>106540</c:v>
                </c:pt>
                <c:pt idx="3">
                  <c:v>88094</c:v>
                </c:pt>
                <c:pt idx="4">
                  <c:v>119619</c:v>
                </c:pt>
                <c:pt idx="5">
                  <c:v>105334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3E-4FCE-82A6-110209105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98908416"/>
        <c:axId val="98922496"/>
      </c:barChart>
      <c:catAx>
        <c:axId val="9890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8922496"/>
        <c:crosses val="autoZero"/>
        <c:auto val="1"/>
        <c:lblAlgn val="ctr"/>
        <c:lblOffset val="100"/>
        <c:noMultiLvlLbl val="0"/>
      </c:catAx>
      <c:valAx>
        <c:axId val="9892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890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200" b="1" dirty="0"/>
              <a:t>Lauku saimniecību grupējums pēc izmantotās LIZ reģionos, k</a:t>
            </a:r>
            <a:r>
              <a:rPr lang="lv-LV" sz="2200" b="1" dirty="0" smtClean="0"/>
              <a:t>ā </a:t>
            </a:r>
            <a:r>
              <a:rPr lang="lv-LV" sz="2200" b="1" dirty="0"/>
              <a:t>arī LIZ īpatsvars attiecīgajā reģionā no kopējā LIZ Latvijā,</a:t>
            </a:r>
            <a:r>
              <a:rPr lang="lv-LV" sz="2200" b="1" baseline="0" dirty="0"/>
              <a:t> 2016.gads</a:t>
            </a:r>
            <a:endParaRPr lang="lv-LV" sz="2200" b="1" dirty="0"/>
          </a:p>
        </c:rich>
      </c:tx>
      <c:layout>
        <c:manualLayout>
          <c:xMode val="edge"/>
          <c:yMode val="edge"/>
          <c:x val="0.19955233665569419"/>
          <c:y val="1.042891952441419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Saimniecibas_pec_lieluma_region!$A$33</c:f>
              <c:strCache>
                <c:ptCount val="1"/>
                <c:pt idx="0">
                  <c:v>Līdz 5 ha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Saimniecibas_pec_lieluma_region!$B$33:$G$33</c:f>
              <c:numCache>
                <c:formatCode>0</c:formatCode>
                <c:ptCount val="5"/>
                <c:pt idx="0">
                  <c:v>3368</c:v>
                </c:pt>
                <c:pt idx="1">
                  <c:v>4194</c:v>
                </c:pt>
                <c:pt idx="2">
                  <c:v>4073</c:v>
                </c:pt>
                <c:pt idx="3">
                  <c:v>4985</c:v>
                </c:pt>
                <c:pt idx="4">
                  <c:v>7683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4DF-4668-8436-FEBDACB2E5AE}"/>
            </c:ext>
          </c:extLst>
        </c:ser>
        <c:ser>
          <c:idx val="1"/>
          <c:order val="1"/>
          <c:tx>
            <c:strRef>
              <c:f>Saimniecibas_pec_lieluma_region!$A$34</c:f>
              <c:strCache>
                <c:ptCount val="1"/>
                <c:pt idx="0">
                  <c:v>5 - 30 ha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Saimniecibas_pec_lieluma_region!$B$34:$G$34</c:f>
              <c:numCache>
                <c:formatCode>0</c:formatCode>
                <c:ptCount val="5"/>
                <c:pt idx="0">
                  <c:v>4401</c:v>
                </c:pt>
                <c:pt idx="1">
                  <c:v>7381</c:v>
                </c:pt>
                <c:pt idx="2">
                  <c:v>5130</c:v>
                </c:pt>
                <c:pt idx="3">
                  <c:v>4830</c:v>
                </c:pt>
                <c:pt idx="4">
                  <c:v>13696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4DF-4668-8436-FEBDACB2E5AE}"/>
            </c:ext>
          </c:extLst>
        </c:ser>
        <c:ser>
          <c:idx val="2"/>
          <c:order val="2"/>
          <c:tx>
            <c:strRef>
              <c:f>Saimniecibas_pec_lieluma_region!$A$35</c:f>
              <c:strCache>
                <c:ptCount val="1"/>
                <c:pt idx="0">
                  <c:v>30 - 100 ha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Saimniecibas_pec_lieluma_region!$B$35:$G$35</c:f>
              <c:numCache>
                <c:formatCode>0</c:formatCode>
                <c:ptCount val="5"/>
                <c:pt idx="0">
                  <c:v>780</c:v>
                </c:pt>
                <c:pt idx="1">
                  <c:v>1596</c:v>
                </c:pt>
                <c:pt idx="2">
                  <c:v>1182</c:v>
                </c:pt>
                <c:pt idx="3">
                  <c:v>1218</c:v>
                </c:pt>
                <c:pt idx="4">
                  <c:v>1871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4DF-4668-8436-FEBDACB2E5AE}"/>
            </c:ext>
          </c:extLst>
        </c:ser>
        <c:ser>
          <c:idx val="3"/>
          <c:order val="3"/>
          <c:tx>
            <c:strRef>
              <c:f>Saimniecibas_pec_lieluma_region!$A$36</c:f>
              <c:strCache>
                <c:ptCount val="1"/>
                <c:pt idx="0">
                  <c:v>100 - 200 ha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Saimniecibas_pec_lieluma_region!$B$36:$G$36</c:f>
              <c:numCache>
                <c:formatCode>0</c:formatCode>
                <c:ptCount val="5"/>
                <c:pt idx="0">
                  <c:v>207</c:v>
                </c:pt>
                <c:pt idx="1">
                  <c:v>393</c:v>
                </c:pt>
                <c:pt idx="2">
                  <c:v>305</c:v>
                </c:pt>
                <c:pt idx="3">
                  <c:v>318</c:v>
                </c:pt>
                <c:pt idx="4">
                  <c:v>400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4DF-4668-8436-FEBDACB2E5AE}"/>
            </c:ext>
          </c:extLst>
        </c:ser>
        <c:ser>
          <c:idx val="4"/>
          <c:order val="4"/>
          <c:tx>
            <c:strRef>
              <c:f>Saimniecibas_pec_lieluma_region!$A$37</c:f>
              <c:strCache>
                <c:ptCount val="1"/>
                <c:pt idx="0">
                  <c:v>200 - 500 ha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Saimniecibas_pec_lieluma_region!$B$37:$G$37</c:f>
              <c:numCache>
                <c:formatCode>0</c:formatCode>
                <c:ptCount val="5"/>
                <c:pt idx="0">
                  <c:v>146</c:v>
                </c:pt>
                <c:pt idx="1">
                  <c:v>279</c:v>
                </c:pt>
                <c:pt idx="2">
                  <c:v>231</c:v>
                </c:pt>
                <c:pt idx="3">
                  <c:v>234</c:v>
                </c:pt>
                <c:pt idx="4">
                  <c:v>211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DF-4668-8436-FEBDACB2E5AE}"/>
            </c:ext>
          </c:extLst>
        </c:ser>
        <c:ser>
          <c:idx val="5"/>
          <c:order val="5"/>
          <c:tx>
            <c:strRef>
              <c:f>Saimniecibas_pec_lieluma_region!$A$38</c:f>
              <c:strCache>
                <c:ptCount val="1"/>
                <c:pt idx="0">
                  <c:v>500 un vairāk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Saimniecibas_pec_lieluma_region!$B$38:$G$38</c:f>
              <c:numCache>
                <c:formatCode>0</c:formatCode>
                <c:ptCount val="5"/>
                <c:pt idx="0">
                  <c:v>70</c:v>
                </c:pt>
                <c:pt idx="1">
                  <c:v>99</c:v>
                </c:pt>
                <c:pt idx="2">
                  <c:v>116</c:v>
                </c:pt>
                <c:pt idx="3">
                  <c:v>153</c:v>
                </c:pt>
                <c:pt idx="4">
                  <c:v>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4DF-4668-8436-FEBDACB2E5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05582976"/>
        <c:axId val="105584512"/>
      </c:barChart>
      <c:lineChart>
        <c:grouping val="standard"/>
        <c:varyColors val="0"/>
        <c:ser>
          <c:idx val="6"/>
          <c:order val="6"/>
          <c:tx>
            <c:strRef>
              <c:f>Saimniecibas_pec_lieluma_region!$A$39</c:f>
              <c:strCache>
                <c:ptCount val="1"/>
                <c:pt idx="0">
                  <c:v>LIZ, % no kopējā LV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Saimniecibas_pec_lieluma_region!$B$32:$G$32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Saimniecibas_pec_lieluma_region!$B$39:$G$39</c:f>
              <c:numCache>
                <c:formatCode>0%</c:formatCode>
                <c:ptCount val="5"/>
                <c:pt idx="0">
                  <c:v>0.1311823501993889</c:v>
                </c:pt>
                <c:pt idx="1">
                  <c:v>0.21445957843492672</c:v>
                </c:pt>
                <c:pt idx="2">
                  <c:v>0.1921383810658242</c:v>
                </c:pt>
                <c:pt idx="3">
                  <c:v>0.21658294059764874</c:v>
                </c:pt>
                <c:pt idx="4">
                  <c:v>0.24563674970221139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4DF-4668-8436-FEBDACB2E5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587840"/>
        <c:axId val="105586048"/>
      </c:lineChart>
      <c:catAx>
        <c:axId val="10558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5584512"/>
        <c:crosses val="autoZero"/>
        <c:auto val="1"/>
        <c:lblAlgn val="ctr"/>
        <c:lblOffset val="100"/>
        <c:noMultiLvlLbl val="0"/>
      </c:catAx>
      <c:valAx>
        <c:axId val="105584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5582976"/>
        <c:crosses val="autoZero"/>
        <c:crossBetween val="between"/>
      </c:valAx>
      <c:valAx>
        <c:axId val="105586048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5587840"/>
        <c:crosses val="max"/>
        <c:crossBetween val="between"/>
      </c:valAx>
      <c:catAx>
        <c:axId val="1055878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55860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200" b="1"/>
              <a:t>Lauku saimniecību vadītāju vecums statistiskajos reģionos, 2016.gads</a:t>
            </a:r>
          </a:p>
        </c:rich>
      </c:tx>
      <c:layout>
        <c:manualLayout>
          <c:xMode val="edge"/>
          <c:yMode val="edge"/>
          <c:x val="0.20399694043070954"/>
          <c:y val="1.425932357661261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LSS13_I10!$B$4</c:f>
              <c:strCache>
                <c:ptCount val="1"/>
                <c:pt idx="0">
                  <c:v>Lauku saimniecību vadītāji pavisam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6"/>
                <c:pt idx="0">
                  <c:v>Latvija</c:v>
                </c:pt>
                <c:pt idx="1">
                  <c:v>Pierīgas reģions</c:v>
                </c:pt>
                <c:pt idx="2">
                  <c:v>Vidzemes reģions</c:v>
                </c:pt>
                <c:pt idx="3">
                  <c:v>Kurzemes reģions</c:v>
                </c:pt>
                <c:pt idx="4">
                  <c:v>Zemgales reģions</c:v>
                </c:pt>
                <c:pt idx="5">
                  <c:v>Latgales reģions</c:v>
                </c:pt>
              </c:strCache>
            </c:strRef>
          </c:cat>
          <c:val>
            <c:numRef>
              <c:f>LSS13_I10!$B$5:$B$10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19-43D1-8326-33B0C74C0314}"/>
            </c:ext>
          </c:extLst>
        </c:ser>
        <c:ser>
          <c:idx val="1"/>
          <c:order val="1"/>
          <c:tx>
            <c:strRef>
              <c:f>LSS13_I10!$C$4</c:f>
              <c:strCache>
                <c:ptCount val="1"/>
                <c:pt idx="0">
                  <c:v>Vecuma grupā 18-24 gadi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LSS13_I10!$C$5:$C$10</c:f>
              <c:numCache>
                <c:formatCode>0</c:formatCode>
                <c:ptCount val="5"/>
                <c:pt idx="0">
                  <c:v>36</c:v>
                </c:pt>
                <c:pt idx="1">
                  <c:v>79</c:v>
                </c:pt>
                <c:pt idx="2">
                  <c:v>51</c:v>
                </c:pt>
                <c:pt idx="3">
                  <c:v>97</c:v>
                </c:pt>
                <c:pt idx="4">
                  <c:v>139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619-43D1-8326-33B0C74C0314}"/>
            </c:ext>
          </c:extLst>
        </c:ser>
        <c:ser>
          <c:idx val="2"/>
          <c:order val="2"/>
          <c:tx>
            <c:strRef>
              <c:f>LSS13_I10!$D$4</c:f>
              <c:strCache>
                <c:ptCount val="1"/>
                <c:pt idx="0">
                  <c:v>Vecuma grupā 25-34 gadi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LSS13_I10!$D$5:$D$10</c:f>
              <c:numCache>
                <c:formatCode>0</c:formatCode>
                <c:ptCount val="5"/>
                <c:pt idx="0">
                  <c:v>419</c:v>
                </c:pt>
                <c:pt idx="1">
                  <c:v>603</c:v>
                </c:pt>
                <c:pt idx="2">
                  <c:v>484</c:v>
                </c:pt>
                <c:pt idx="3">
                  <c:v>440</c:v>
                </c:pt>
                <c:pt idx="4">
                  <c:v>1010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619-43D1-8326-33B0C74C0314}"/>
            </c:ext>
          </c:extLst>
        </c:ser>
        <c:ser>
          <c:idx val="3"/>
          <c:order val="3"/>
          <c:tx>
            <c:strRef>
              <c:f>LSS13_I10!$E$4</c:f>
              <c:strCache>
                <c:ptCount val="1"/>
                <c:pt idx="0">
                  <c:v>Vecuma grupā 35-44 gadi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LSS13_I10!$E$5:$E$10</c:f>
              <c:numCache>
                <c:formatCode>0</c:formatCode>
                <c:ptCount val="5"/>
                <c:pt idx="0">
                  <c:v>1262</c:v>
                </c:pt>
                <c:pt idx="1">
                  <c:v>1800</c:v>
                </c:pt>
                <c:pt idx="2">
                  <c:v>1416</c:v>
                </c:pt>
                <c:pt idx="3">
                  <c:v>1416</c:v>
                </c:pt>
                <c:pt idx="4">
                  <c:v>3019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619-43D1-8326-33B0C74C0314}"/>
            </c:ext>
          </c:extLst>
        </c:ser>
        <c:ser>
          <c:idx val="4"/>
          <c:order val="4"/>
          <c:tx>
            <c:strRef>
              <c:f>LSS13_I10!$F$4</c:f>
              <c:strCache>
                <c:ptCount val="1"/>
                <c:pt idx="0">
                  <c:v>Vecuma grupā 45-54 gadi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LSS13_I10!$F$5:$F$10</c:f>
              <c:numCache>
                <c:formatCode>0</c:formatCode>
                <c:ptCount val="5"/>
                <c:pt idx="0">
                  <c:v>2204</c:v>
                </c:pt>
                <c:pt idx="1">
                  <c:v>3573</c:v>
                </c:pt>
                <c:pt idx="2">
                  <c:v>2623</c:v>
                </c:pt>
                <c:pt idx="3">
                  <c:v>2917</c:v>
                </c:pt>
                <c:pt idx="4">
                  <c:v>6567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619-43D1-8326-33B0C74C0314}"/>
            </c:ext>
          </c:extLst>
        </c:ser>
        <c:ser>
          <c:idx val="6"/>
          <c:order val="6"/>
          <c:tx>
            <c:strRef>
              <c:f>LSS13_I10!$H$4</c:f>
              <c:strCache>
                <c:ptCount val="1"/>
                <c:pt idx="0">
                  <c:v> Vecuma grupā 65 gadi un vairāk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LSS13_I10!$H$5:$H$10</c:f>
              <c:numCache>
                <c:formatCode>0</c:formatCode>
                <c:ptCount val="5"/>
                <c:pt idx="0">
                  <c:v>2732</c:v>
                </c:pt>
                <c:pt idx="1">
                  <c:v>4344</c:v>
                </c:pt>
                <c:pt idx="2">
                  <c:v>3529</c:v>
                </c:pt>
                <c:pt idx="3">
                  <c:v>3589</c:v>
                </c:pt>
                <c:pt idx="4">
                  <c:v>6913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619-43D1-8326-33B0C74C0314}"/>
            </c:ext>
          </c:extLst>
        </c:ser>
        <c:ser>
          <c:idx val="5"/>
          <c:order val="5"/>
          <c:tx>
            <c:strRef>
              <c:f>LSS13_I10!$G$4</c:f>
              <c:strCache>
                <c:ptCount val="1"/>
                <c:pt idx="0">
                  <c:v>Vecuma grupā 55-64 gadi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LSS13_I10!$A$5:$A$10</c:f>
              <c:strCache>
                <c:ptCount val="5"/>
                <c:pt idx="0">
                  <c:v>Pierīgas reģions</c:v>
                </c:pt>
                <c:pt idx="1">
                  <c:v>Vidzemes reģions</c:v>
                </c:pt>
                <c:pt idx="2">
                  <c:v>Kurzemes reģions</c:v>
                </c:pt>
                <c:pt idx="3">
                  <c:v>Zemgales reģions</c:v>
                </c:pt>
                <c:pt idx="4">
                  <c:v>Latgales reģions</c:v>
                </c:pt>
              </c:strCache>
            </c:strRef>
          </c:cat>
          <c:val>
            <c:numRef>
              <c:f>LSS13_I10!$G$5:$G$10</c:f>
              <c:numCache>
                <c:formatCode>0</c:formatCode>
                <c:ptCount val="5"/>
                <c:pt idx="0">
                  <c:v>2383</c:v>
                </c:pt>
                <c:pt idx="1">
                  <c:v>3571</c:v>
                </c:pt>
                <c:pt idx="2">
                  <c:v>2986</c:v>
                </c:pt>
                <c:pt idx="3">
                  <c:v>3294</c:v>
                </c:pt>
                <c:pt idx="4">
                  <c:v>6438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619-43D1-8326-33B0C74C03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05634816"/>
        <c:axId val="105640704"/>
      </c:barChart>
      <c:catAx>
        <c:axId val="10563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5640704"/>
        <c:crosses val="autoZero"/>
        <c:auto val="1"/>
        <c:lblAlgn val="ctr"/>
        <c:lblOffset val="100"/>
        <c:noMultiLvlLbl val="0"/>
      </c:catAx>
      <c:valAx>
        <c:axId val="10564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5634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108159417614322E-2"/>
          <c:y val="7.4337234872667954E-2"/>
          <c:w val="0.84032858042036318"/>
          <c:h val="0.76778215118955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'TM_LAP periodi'!$D$27</c:f>
              <c:strCache>
                <c:ptCount val="1"/>
                <c:pt idx="0">
                  <c:v>Tiešie maksājumi</c:v>
                </c:pt>
              </c:strCache>
            </c:strRef>
          </c:tx>
          <c:spPr>
            <a:solidFill>
              <a:srgbClr val="7CBF33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ADDB7B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2C5-4B54-955A-B0FAB60707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'TM_LAP periodi'!$C$28:$C$31</c:f>
              <c:strCache>
                <c:ptCount val="4"/>
                <c:pt idx="0">
                  <c:v>2004-2006</c:v>
                </c:pt>
                <c:pt idx="1">
                  <c:v>2007-2013</c:v>
                </c:pt>
                <c:pt idx="2">
                  <c:v>2014-2020</c:v>
                </c:pt>
                <c:pt idx="3">
                  <c:v>2021-2027</c:v>
                </c:pt>
              </c:strCache>
            </c:strRef>
          </c:cat>
          <c:val>
            <c:numRef>
              <c:f>'TM_LAP periodi'!$D$28:$D$31</c:f>
              <c:numCache>
                <c:formatCode>0.00</c:formatCode>
                <c:ptCount val="4"/>
                <c:pt idx="0">
                  <c:v>0.122</c:v>
                </c:pt>
                <c:pt idx="1">
                  <c:v>0.73099999999999998</c:v>
                </c:pt>
                <c:pt idx="2">
                  <c:v>1.7174050000000001</c:v>
                </c:pt>
                <c:pt idx="3">
                  <c:v>2.270655825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2C5-4B54-955A-B0FAB6070725}"/>
            </c:ext>
          </c:extLst>
        </c:ser>
        <c:ser>
          <c:idx val="1"/>
          <c:order val="1"/>
          <c:tx>
            <c:strRef>
              <c:f>'TM_LAP periodi'!$E$27</c:f>
              <c:strCache>
                <c:ptCount val="1"/>
                <c:pt idx="0">
                  <c:v>Lauku attīstība</c:v>
                </c:pt>
              </c:strCache>
            </c:strRef>
          </c:tx>
          <c:spPr>
            <a:solidFill>
              <a:srgbClr val="DFA6A5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62C5-4B54-955A-B0FAB60707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'TM_LAP periodi'!$C$28:$C$31</c:f>
              <c:strCache>
                <c:ptCount val="4"/>
                <c:pt idx="0">
                  <c:v>2004-2006</c:v>
                </c:pt>
                <c:pt idx="1">
                  <c:v>2007-2013</c:v>
                </c:pt>
                <c:pt idx="2">
                  <c:v>2014-2020</c:v>
                </c:pt>
                <c:pt idx="3">
                  <c:v>2021-2027</c:v>
                </c:pt>
              </c:strCache>
            </c:strRef>
          </c:cat>
          <c:val>
            <c:numRef>
              <c:f>'TM_LAP periodi'!$E$28:$E$31</c:f>
              <c:numCache>
                <c:formatCode>0.00</c:formatCode>
                <c:ptCount val="4"/>
                <c:pt idx="0">
                  <c:v>0.42</c:v>
                </c:pt>
                <c:pt idx="1">
                  <c:v>1.054</c:v>
                </c:pt>
                <c:pt idx="2">
                  <c:v>0.96899999999999997</c:v>
                </c:pt>
                <c:pt idx="3">
                  <c:v>0.82115088300000005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2C5-4B54-955A-B0FAB6070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27007744"/>
        <c:axId val="130306816"/>
      </c:barChart>
      <c:lineChart>
        <c:grouping val="standard"/>
        <c:varyColors val="0"/>
        <c:ser>
          <c:idx val="2"/>
          <c:order val="2"/>
          <c:tx>
            <c:strRef>
              <c:f>'TM_LAP periodi'!$F$27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080452696089674E-2"/>
                  <c:y val="-3.49600624246293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2C5-4B54-955A-B0FAB60707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3103440473628338E-2"/>
                  <c:y val="-3.39340285167056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2C5-4B54-955A-B0FAB60707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444437606220001E-2"/>
                  <c:y val="-2.77528552174221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2C5-4B54-955A-B0FAB60707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9367899471825771E-2"/>
                  <c:y val="-4.1141235723912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2C5-4B54-955A-B0FAB60707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="1" i="0">
                    <a:solidFill>
                      <a:srgbClr val="5FA408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'TM_LAP periodi'!$C$28:$C$31</c:f>
              <c:strCache>
                <c:ptCount val="4"/>
                <c:pt idx="0">
                  <c:v>2004-2006</c:v>
                </c:pt>
                <c:pt idx="1">
                  <c:v>2007-2013</c:v>
                </c:pt>
                <c:pt idx="2">
                  <c:v>2014-2020</c:v>
                </c:pt>
                <c:pt idx="3">
                  <c:v>2021-2027</c:v>
                </c:pt>
              </c:strCache>
            </c:strRef>
          </c:cat>
          <c:val>
            <c:numRef>
              <c:f>'TM_LAP periodi'!$F$28:$F$31</c:f>
              <c:numCache>
                <c:formatCode>0.00</c:formatCode>
                <c:ptCount val="4"/>
                <c:pt idx="0">
                  <c:v>0.54200000000000004</c:v>
                </c:pt>
                <c:pt idx="1">
                  <c:v>1.7850000000000001</c:v>
                </c:pt>
                <c:pt idx="2">
                  <c:v>2.6864050000000002</c:v>
                </c:pt>
                <c:pt idx="3">
                  <c:v>3.0909999999999997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62C5-4B54-955A-B0FAB6070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007744"/>
        <c:axId val="130306816"/>
      </c:lineChart>
      <c:catAx>
        <c:axId val="12700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600" b="1"/>
            </a:pPr>
            <a:endParaRPr lang="lv-LV"/>
          </a:p>
        </c:txPr>
        <c:crossAx val="130306816"/>
        <c:crosses val="autoZero"/>
        <c:auto val="1"/>
        <c:lblAlgn val="ctr"/>
        <c:lblOffset val="100"/>
        <c:noMultiLvlLbl val="0"/>
      </c:catAx>
      <c:valAx>
        <c:axId val="13030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lv-LV" sz="12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Miljardi </a:t>
                </a:r>
                <a:r>
                  <a:rPr lang="lv-LV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EUR</a:t>
                </a:r>
              </a:p>
            </c:rich>
          </c:tx>
          <c:layout>
            <c:manualLayout>
              <c:xMode val="edge"/>
              <c:yMode val="edge"/>
              <c:x val="7.3844829917040855E-3"/>
              <c:y val="5.034873830946493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>
                    <a:lumMod val="50000"/>
                  </a:schemeClr>
                </a:solidFill>
              </a:defRPr>
            </a:pPr>
            <a:endParaRPr lang="lv-LV"/>
          </a:p>
        </c:txPr>
        <c:crossAx val="1270077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lv-LV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35BDB7-C5ED-41D1-9C5A-5A26BEBB52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C9DFE5-9A41-4D90-A358-0B72A388A3E0}">
      <dgm:prSet phldrT="[Teksts]" custT="1"/>
      <dgm:spPr>
        <a:solidFill>
          <a:srgbClr val="5FA408"/>
        </a:solidFill>
      </dgm:spPr>
      <dgm:t>
        <a:bodyPr/>
        <a:lstStyle/>
        <a:p>
          <a:r>
            <a:rPr lang="lv-LV" sz="3200" b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2017</a:t>
          </a:r>
          <a:endParaRPr lang="lv-LV" sz="3200" b="1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B2B720-EC61-4186-A98C-309E13D199FE}" type="parTrans" cxnId="{0F133487-7240-4670-9C93-3F8538A20F65}">
      <dgm:prSet/>
      <dgm:spPr/>
      <dgm:t>
        <a:bodyPr/>
        <a:lstStyle/>
        <a:p>
          <a:endParaRPr lang="lv-LV"/>
        </a:p>
      </dgm:t>
    </dgm:pt>
    <dgm:pt modelId="{B6A10A0A-CFD5-4252-9948-B2E755B2099D}" type="sibTrans" cxnId="{0F133487-7240-4670-9C93-3F8538A20F65}">
      <dgm:prSet/>
      <dgm:spPr/>
      <dgm:t>
        <a:bodyPr/>
        <a:lstStyle/>
        <a:p>
          <a:endParaRPr lang="lv-LV"/>
        </a:p>
      </dgm:t>
    </dgm:pt>
    <dgm:pt modelId="{A894EA1F-E2C9-459D-8F59-00DCB05168BC}" type="pres">
      <dgm:prSet presAssocID="{A735BDB7-C5ED-41D1-9C5A-5A26BEBB5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FC4E5F71-65E7-4DE5-9E66-15B548266501}" type="pres">
      <dgm:prSet presAssocID="{86C9DFE5-9A41-4D90-A358-0B72A388A3E0}" presName="node" presStyleLbl="node1" presStyleIdx="0" presStyleCnt="1" custScaleX="127522" custScaleY="109911" custLinFactNeighborX="3493" custLinFactNeighborY="-325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351C04F-9EE4-45A7-B6C5-53CAF2579554}" type="presOf" srcId="{A735BDB7-C5ED-41D1-9C5A-5A26BEBB521E}" destId="{A894EA1F-E2C9-459D-8F59-00DCB05168BC}" srcOrd="0" destOrd="0" presId="urn:microsoft.com/office/officeart/2005/8/layout/default"/>
    <dgm:cxn modelId="{278BEE64-AF97-440B-9618-690674751DDC}" type="presOf" srcId="{86C9DFE5-9A41-4D90-A358-0B72A388A3E0}" destId="{FC4E5F71-65E7-4DE5-9E66-15B548266501}" srcOrd="0" destOrd="0" presId="urn:microsoft.com/office/officeart/2005/8/layout/default"/>
    <dgm:cxn modelId="{0F133487-7240-4670-9C93-3F8538A20F65}" srcId="{A735BDB7-C5ED-41D1-9C5A-5A26BEBB521E}" destId="{86C9DFE5-9A41-4D90-A358-0B72A388A3E0}" srcOrd="0" destOrd="0" parTransId="{30B2B720-EC61-4186-A98C-309E13D199FE}" sibTransId="{B6A10A0A-CFD5-4252-9948-B2E755B2099D}"/>
    <dgm:cxn modelId="{217E7DFC-F307-48D3-8A58-57ACBDBB7EE2}" type="presParOf" srcId="{A894EA1F-E2C9-459D-8F59-00DCB05168BC}" destId="{FC4E5F71-65E7-4DE5-9E66-15B548266501}" srcOrd="0" destOrd="0" presId="urn:microsoft.com/office/officeart/2005/8/layout/default"/>
  </dgm:cxnLst>
  <dgm:bg>
    <a:solidFill>
      <a:srgbClr val="5FA408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35BDB7-C5ED-41D1-9C5A-5A26BEBB52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C9DFE5-9A41-4D90-A358-0B72A388A3E0}">
      <dgm:prSet phldrT="[Teksts]" custT="1"/>
      <dgm:spPr>
        <a:solidFill>
          <a:srgbClr val="5FA408"/>
        </a:solidFill>
      </dgm:spPr>
      <dgm:t>
        <a:bodyPr/>
        <a:lstStyle/>
        <a:p>
          <a:r>
            <a:rPr lang="lv-LV" sz="3200" b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2018</a:t>
          </a:r>
          <a:endParaRPr lang="lv-LV" sz="3200" b="1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B2B720-EC61-4186-A98C-309E13D199FE}" type="parTrans" cxnId="{0F133487-7240-4670-9C93-3F8538A20F65}">
      <dgm:prSet/>
      <dgm:spPr/>
      <dgm:t>
        <a:bodyPr/>
        <a:lstStyle/>
        <a:p>
          <a:endParaRPr lang="lv-LV"/>
        </a:p>
      </dgm:t>
    </dgm:pt>
    <dgm:pt modelId="{B6A10A0A-CFD5-4252-9948-B2E755B2099D}" type="sibTrans" cxnId="{0F133487-7240-4670-9C93-3F8538A20F65}">
      <dgm:prSet/>
      <dgm:spPr/>
      <dgm:t>
        <a:bodyPr/>
        <a:lstStyle/>
        <a:p>
          <a:endParaRPr lang="lv-LV"/>
        </a:p>
      </dgm:t>
    </dgm:pt>
    <dgm:pt modelId="{A894EA1F-E2C9-459D-8F59-00DCB05168BC}" type="pres">
      <dgm:prSet presAssocID="{A735BDB7-C5ED-41D1-9C5A-5A26BEBB5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FC4E5F71-65E7-4DE5-9E66-15B548266501}" type="pres">
      <dgm:prSet presAssocID="{86C9DFE5-9A41-4D90-A358-0B72A388A3E0}" presName="node" presStyleLbl="node1" presStyleIdx="0" presStyleCnt="1" custScaleY="112553" custLinFactNeighborX="-30512" custLinFactNeighborY="643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351C04F-9EE4-45A7-B6C5-53CAF2579554}" type="presOf" srcId="{A735BDB7-C5ED-41D1-9C5A-5A26BEBB521E}" destId="{A894EA1F-E2C9-459D-8F59-00DCB05168BC}" srcOrd="0" destOrd="0" presId="urn:microsoft.com/office/officeart/2005/8/layout/default"/>
    <dgm:cxn modelId="{278BEE64-AF97-440B-9618-690674751DDC}" type="presOf" srcId="{86C9DFE5-9A41-4D90-A358-0B72A388A3E0}" destId="{FC4E5F71-65E7-4DE5-9E66-15B548266501}" srcOrd="0" destOrd="0" presId="urn:microsoft.com/office/officeart/2005/8/layout/default"/>
    <dgm:cxn modelId="{0F133487-7240-4670-9C93-3F8538A20F65}" srcId="{A735BDB7-C5ED-41D1-9C5A-5A26BEBB521E}" destId="{86C9DFE5-9A41-4D90-A358-0B72A388A3E0}" srcOrd="0" destOrd="0" parTransId="{30B2B720-EC61-4186-A98C-309E13D199FE}" sibTransId="{B6A10A0A-CFD5-4252-9948-B2E755B2099D}"/>
    <dgm:cxn modelId="{217E7DFC-F307-48D3-8A58-57ACBDBB7EE2}" type="presParOf" srcId="{A894EA1F-E2C9-459D-8F59-00DCB05168BC}" destId="{FC4E5F71-65E7-4DE5-9E66-15B54826650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35BDB7-C5ED-41D1-9C5A-5A26BEBB52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C9DFE5-9A41-4D90-A358-0B72A388A3E0}">
      <dgm:prSet phldrT="[Teksts]" custT="1"/>
      <dgm:spPr>
        <a:solidFill>
          <a:srgbClr val="5FA408"/>
        </a:solidFill>
      </dgm:spPr>
      <dgm:t>
        <a:bodyPr/>
        <a:lstStyle/>
        <a:p>
          <a:r>
            <a:rPr lang="lv-LV" sz="3200" b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2019</a:t>
          </a:r>
          <a:endParaRPr lang="lv-LV" sz="3200" b="1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B2B720-EC61-4186-A98C-309E13D199FE}" type="parTrans" cxnId="{0F133487-7240-4670-9C93-3F8538A20F65}">
      <dgm:prSet/>
      <dgm:spPr/>
      <dgm:t>
        <a:bodyPr/>
        <a:lstStyle/>
        <a:p>
          <a:endParaRPr lang="lv-LV"/>
        </a:p>
      </dgm:t>
    </dgm:pt>
    <dgm:pt modelId="{B6A10A0A-CFD5-4252-9948-B2E755B2099D}" type="sibTrans" cxnId="{0F133487-7240-4670-9C93-3F8538A20F65}">
      <dgm:prSet/>
      <dgm:spPr/>
      <dgm:t>
        <a:bodyPr/>
        <a:lstStyle/>
        <a:p>
          <a:endParaRPr lang="lv-LV"/>
        </a:p>
      </dgm:t>
    </dgm:pt>
    <dgm:pt modelId="{A894EA1F-E2C9-459D-8F59-00DCB05168BC}" type="pres">
      <dgm:prSet presAssocID="{A735BDB7-C5ED-41D1-9C5A-5A26BEBB5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FC4E5F71-65E7-4DE5-9E66-15B548266501}" type="pres">
      <dgm:prSet presAssocID="{86C9DFE5-9A41-4D90-A358-0B72A388A3E0}" presName="node" presStyleLbl="node1" presStyleIdx="0" presStyleCnt="1" custScaleX="110108" custScaleY="133387" custLinFactNeighborX="54556" custLinFactNeighborY="-8455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351C04F-9EE4-45A7-B6C5-53CAF2579554}" type="presOf" srcId="{A735BDB7-C5ED-41D1-9C5A-5A26BEBB521E}" destId="{A894EA1F-E2C9-459D-8F59-00DCB05168BC}" srcOrd="0" destOrd="0" presId="urn:microsoft.com/office/officeart/2005/8/layout/default"/>
    <dgm:cxn modelId="{278BEE64-AF97-440B-9618-690674751DDC}" type="presOf" srcId="{86C9DFE5-9A41-4D90-A358-0B72A388A3E0}" destId="{FC4E5F71-65E7-4DE5-9E66-15B548266501}" srcOrd="0" destOrd="0" presId="urn:microsoft.com/office/officeart/2005/8/layout/default"/>
    <dgm:cxn modelId="{0F133487-7240-4670-9C93-3F8538A20F65}" srcId="{A735BDB7-C5ED-41D1-9C5A-5A26BEBB521E}" destId="{86C9DFE5-9A41-4D90-A358-0B72A388A3E0}" srcOrd="0" destOrd="0" parTransId="{30B2B720-EC61-4186-A98C-309E13D199FE}" sibTransId="{B6A10A0A-CFD5-4252-9948-B2E755B2099D}"/>
    <dgm:cxn modelId="{217E7DFC-F307-48D3-8A58-57ACBDBB7EE2}" type="presParOf" srcId="{A894EA1F-E2C9-459D-8F59-00DCB05168BC}" destId="{FC4E5F71-65E7-4DE5-9E66-15B54826650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35BDB7-C5ED-41D1-9C5A-5A26BEBB52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C9DFE5-9A41-4D90-A358-0B72A388A3E0}">
      <dgm:prSet phldrT="[Teksts]" custT="1"/>
      <dgm:spPr>
        <a:noFill/>
        <a:ln>
          <a:solidFill>
            <a:srgbClr val="5FA408"/>
          </a:solidFill>
        </a:ln>
      </dgm:spPr>
      <dgm:t>
        <a:bodyPr/>
        <a:lstStyle/>
        <a:p>
          <a:r>
            <a:rPr lang="lv-LV" sz="3200" b="1" dirty="0" smtClean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2020</a:t>
          </a:r>
          <a:endParaRPr lang="lv-LV" sz="3200" b="1" dirty="0">
            <a:solidFill>
              <a:srgbClr val="5FA408"/>
            </a:solidFill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B2B720-EC61-4186-A98C-309E13D199FE}" type="parTrans" cxnId="{0F133487-7240-4670-9C93-3F8538A20F65}">
      <dgm:prSet/>
      <dgm:spPr/>
      <dgm:t>
        <a:bodyPr/>
        <a:lstStyle/>
        <a:p>
          <a:endParaRPr lang="lv-LV"/>
        </a:p>
      </dgm:t>
    </dgm:pt>
    <dgm:pt modelId="{B6A10A0A-CFD5-4252-9948-B2E755B2099D}" type="sibTrans" cxnId="{0F133487-7240-4670-9C93-3F8538A20F65}">
      <dgm:prSet/>
      <dgm:spPr/>
      <dgm:t>
        <a:bodyPr/>
        <a:lstStyle/>
        <a:p>
          <a:endParaRPr lang="lv-LV"/>
        </a:p>
      </dgm:t>
    </dgm:pt>
    <dgm:pt modelId="{A894EA1F-E2C9-459D-8F59-00DCB05168BC}" type="pres">
      <dgm:prSet presAssocID="{A735BDB7-C5ED-41D1-9C5A-5A26BEBB5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FC4E5F71-65E7-4DE5-9E66-15B548266501}" type="pres">
      <dgm:prSet presAssocID="{86C9DFE5-9A41-4D90-A358-0B72A388A3E0}" presName="node" presStyleLbl="node1" presStyleIdx="0" presStyleCnt="1" custScaleY="109910" custLinFactNeighborY="-1232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351C04F-9EE4-45A7-B6C5-53CAF2579554}" type="presOf" srcId="{A735BDB7-C5ED-41D1-9C5A-5A26BEBB521E}" destId="{A894EA1F-E2C9-459D-8F59-00DCB05168BC}" srcOrd="0" destOrd="0" presId="urn:microsoft.com/office/officeart/2005/8/layout/default"/>
    <dgm:cxn modelId="{278BEE64-AF97-440B-9618-690674751DDC}" type="presOf" srcId="{86C9DFE5-9A41-4D90-A358-0B72A388A3E0}" destId="{FC4E5F71-65E7-4DE5-9E66-15B548266501}" srcOrd="0" destOrd="0" presId="urn:microsoft.com/office/officeart/2005/8/layout/default"/>
    <dgm:cxn modelId="{0F133487-7240-4670-9C93-3F8538A20F65}" srcId="{A735BDB7-C5ED-41D1-9C5A-5A26BEBB521E}" destId="{86C9DFE5-9A41-4D90-A358-0B72A388A3E0}" srcOrd="0" destOrd="0" parTransId="{30B2B720-EC61-4186-A98C-309E13D199FE}" sibTransId="{B6A10A0A-CFD5-4252-9948-B2E755B2099D}"/>
    <dgm:cxn modelId="{217E7DFC-F307-48D3-8A58-57ACBDBB7EE2}" type="presParOf" srcId="{A894EA1F-E2C9-459D-8F59-00DCB05168BC}" destId="{FC4E5F71-65E7-4DE5-9E66-15B54826650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35BDB7-C5ED-41D1-9C5A-5A26BEBB52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C9DFE5-9A41-4D90-A358-0B72A388A3E0}">
      <dgm:prSet phldrT="[Teksts]" custT="1"/>
      <dgm:spPr>
        <a:noFill/>
        <a:ln>
          <a:solidFill>
            <a:srgbClr val="5FA408"/>
          </a:solidFill>
        </a:ln>
      </dgm:spPr>
      <dgm:t>
        <a:bodyPr/>
        <a:lstStyle/>
        <a:p>
          <a:r>
            <a:rPr lang="lv-LV" sz="3200" b="1" dirty="0" smtClean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2021-2027</a:t>
          </a:r>
          <a:endParaRPr lang="lv-LV" sz="3200" b="1" dirty="0">
            <a:solidFill>
              <a:srgbClr val="5FA408"/>
            </a:solidFill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B2B720-EC61-4186-A98C-309E13D199FE}" type="parTrans" cxnId="{0F133487-7240-4670-9C93-3F8538A20F65}">
      <dgm:prSet/>
      <dgm:spPr/>
      <dgm:t>
        <a:bodyPr/>
        <a:lstStyle/>
        <a:p>
          <a:endParaRPr lang="lv-LV"/>
        </a:p>
      </dgm:t>
    </dgm:pt>
    <dgm:pt modelId="{B6A10A0A-CFD5-4252-9948-B2E755B2099D}" type="sibTrans" cxnId="{0F133487-7240-4670-9C93-3F8538A20F65}">
      <dgm:prSet/>
      <dgm:spPr/>
      <dgm:t>
        <a:bodyPr/>
        <a:lstStyle/>
        <a:p>
          <a:endParaRPr lang="lv-LV"/>
        </a:p>
      </dgm:t>
    </dgm:pt>
    <dgm:pt modelId="{A894EA1F-E2C9-459D-8F59-00DCB05168BC}" type="pres">
      <dgm:prSet presAssocID="{A735BDB7-C5ED-41D1-9C5A-5A26BEBB5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FC4E5F71-65E7-4DE5-9E66-15B548266501}" type="pres">
      <dgm:prSet presAssocID="{86C9DFE5-9A41-4D90-A358-0B72A388A3E0}" presName="node" presStyleLbl="node1" presStyleIdx="0" presStyleCnt="1" custScaleY="138248" custLinFactNeighborY="-1232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351C04F-9EE4-45A7-B6C5-53CAF2579554}" type="presOf" srcId="{A735BDB7-C5ED-41D1-9C5A-5A26BEBB521E}" destId="{A894EA1F-E2C9-459D-8F59-00DCB05168BC}" srcOrd="0" destOrd="0" presId="urn:microsoft.com/office/officeart/2005/8/layout/default"/>
    <dgm:cxn modelId="{278BEE64-AF97-440B-9618-690674751DDC}" type="presOf" srcId="{86C9DFE5-9A41-4D90-A358-0B72A388A3E0}" destId="{FC4E5F71-65E7-4DE5-9E66-15B548266501}" srcOrd="0" destOrd="0" presId="urn:microsoft.com/office/officeart/2005/8/layout/default"/>
    <dgm:cxn modelId="{0F133487-7240-4670-9C93-3F8538A20F65}" srcId="{A735BDB7-C5ED-41D1-9C5A-5A26BEBB521E}" destId="{86C9DFE5-9A41-4D90-A358-0B72A388A3E0}" srcOrd="0" destOrd="0" parTransId="{30B2B720-EC61-4186-A98C-309E13D199FE}" sibTransId="{B6A10A0A-CFD5-4252-9948-B2E755B2099D}"/>
    <dgm:cxn modelId="{217E7DFC-F307-48D3-8A58-57ACBDBB7EE2}" type="presParOf" srcId="{A894EA1F-E2C9-459D-8F59-00DCB05168BC}" destId="{FC4E5F71-65E7-4DE5-9E66-15B54826650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5D1DBB-FADB-4B34-81B1-C6B8557DF1A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C52BDA45-5021-44B2-9B21-AFAB35D692A0}">
      <dgm:prSet phldrT="[Teksts]" custT="1"/>
      <dgm:spPr>
        <a:solidFill>
          <a:srgbClr val="E18F91"/>
        </a:solidFill>
      </dgm:spPr>
      <dgm:t>
        <a:bodyPr/>
        <a:lstStyle/>
        <a:p>
          <a:r>
            <a:rPr lang="lv-LV" sz="240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Ienākumu     pamatatbalsts</a:t>
          </a:r>
          <a:endParaRPr lang="lv-LV" sz="2400" noProof="1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08FE9E08-DA45-46DD-8A3A-35C6B97F6C3E}" type="parTrans" cxnId="{5853F539-8A6E-4861-A0ED-9C558C5FEB2A}">
      <dgm:prSet/>
      <dgm:spPr/>
      <dgm:t>
        <a:bodyPr/>
        <a:lstStyle/>
        <a:p>
          <a:endParaRPr lang="lv-LV"/>
        </a:p>
      </dgm:t>
    </dgm:pt>
    <dgm:pt modelId="{5CDA0DDC-282B-43AD-A24F-077046E29C53}" type="sibTrans" cxnId="{5853F539-8A6E-4861-A0ED-9C558C5FEB2A}">
      <dgm:prSet/>
      <dgm:spPr/>
      <dgm:t>
        <a:bodyPr/>
        <a:lstStyle/>
        <a:p>
          <a:endParaRPr lang="lv-LV"/>
        </a:p>
      </dgm:t>
    </dgm:pt>
    <dgm:pt modelId="{0186622A-4F18-4073-8263-0E0CC586A834}">
      <dgm:prSet phldrT="[Teksts]" custT="1"/>
      <dgm:spPr>
        <a:solidFill>
          <a:schemeClr val="accent6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lv-LV" sz="200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Pārdalošais </a:t>
          </a:r>
          <a:r>
            <a:rPr lang="lv-LV" sz="2000" dirty="0" err="1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papildatbalsts</a:t>
          </a:r>
          <a:endParaRPr lang="lv-LV" sz="2000" noProof="1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29612828-3229-48A5-9A9C-39DD8B8D4843}" type="parTrans" cxnId="{9CD28CBF-E0F6-4A5D-933C-F924246936C7}">
      <dgm:prSet/>
      <dgm:spPr/>
      <dgm:t>
        <a:bodyPr/>
        <a:lstStyle/>
        <a:p>
          <a:endParaRPr lang="lv-LV"/>
        </a:p>
      </dgm:t>
    </dgm:pt>
    <dgm:pt modelId="{A4DBDB86-BA5C-470C-88D4-0083599C84E1}" type="sibTrans" cxnId="{9CD28CBF-E0F6-4A5D-933C-F924246936C7}">
      <dgm:prSet/>
      <dgm:spPr/>
      <dgm:t>
        <a:bodyPr/>
        <a:lstStyle/>
        <a:p>
          <a:endParaRPr lang="lv-LV"/>
        </a:p>
      </dgm:t>
    </dgm:pt>
    <dgm:pt modelId="{4DAD6E76-15D7-4B1D-964A-8D4B20C31937}">
      <dgm:prSet phldrT="[Teksts]" custT="1"/>
      <dgm:spPr>
        <a:solidFill>
          <a:srgbClr val="ADDB7B"/>
        </a:solidFill>
      </dgm:spPr>
      <dgm:t>
        <a:bodyPr/>
        <a:lstStyle/>
        <a:p>
          <a:r>
            <a:rPr lang="lv-LV" sz="1800" b="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MLS</a:t>
          </a:r>
          <a:endParaRPr lang="lv-LV" sz="1800" b="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A79B3EF3-B21D-485E-AEF3-76B3AB014A37}" type="parTrans" cxnId="{7B807F82-2CC3-42FE-BED1-A7674006CC5A}">
      <dgm:prSet/>
      <dgm:spPr/>
      <dgm:t>
        <a:bodyPr/>
        <a:lstStyle/>
        <a:p>
          <a:endParaRPr lang="lv-LV"/>
        </a:p>
      </dgm:t>
    </dgm:pt>
    <dgm:pt modelId="{B31A82AC-F78C-4D91-AF9E-75436EB02740}" type="sibTrans" cxnId="{7B807F82-2CC3-42FE-BED1-A7674006CC5A}">
      <dgm:prSet/>
      <dgm:spPr/>
      <dgm:t>
        <a:bodyPr/>
        <a:lstStyle/>
        <a:p>
          <a:endParaRPr lang="lv-LV"/>
        </a:p>
      </dgm:t>
    </dgm:pt>
    <dgm:pt modelId="{DB648295-74B5-4408-87B9-8572DBF49241}">
      <dgm:prSet custT="1"/>
      <dgm:spPr>
        <a:solidFill>
          <a:srgbClr val="E18F91"/>
        </a:solidFill>
      </dgm:spPr>
      <dgm:t>
        <a:bodyPr/>
        <a:lstStyle/>
        <a:p>
          <a:r>
            <a:rPr lang="lv-LV" sz="2000" noProof="1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   Eko</a:t>
          </a:r>
          <a:r>
            <a:rPr lang="lv-LV" sz="200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 – shēmas </a:t>
          </a:r>
        </a:p>
      </dgm:t>
    </dgm:pt>
    <dgm:pt modelId="{A7B95324-7E33-4F12-8FE6-9E7C7EE6B91F}" type="parTrans" cxnId="{1C901DB7-ED65-4CAA-BB69-F1095EE3296C}">
      <dgm:prSet/>
      <dgm:spPr/>
      <dgm:t>
        <a:bodyPr/>
        <a:lstStyle/>
        <a:p>
          <a:endParaRPr lang="lv-LV"/>
        </a:p>
      </dgm:t>
    </dgm:pt>
    <dgm:pt modelId="{64E3F837-F688-4046-A1B4-87B940A16019}" type="sibTrans" cxnId="{1C901DB7-ED65-4CAA-BB69-F1095EE3296C}">
      <dgm:prSet/>
      <dgm:spPr/>
      <dgm:t>
        <a:bodyPr/>
        <a:lstStyle/>
        <a:p>
          <a:endParaRPr lang="lv-LV"/>
        </a:p>
      </dgm:t>
    </dgm:pt>
    <dgm:pt modelId="{8BDEAABB-D912-40D7-94CF-5F30B12791BD}">
      <dgm:prSet custT="1"/>
      <dgm:spPr>
        <a:solidFill>
          <a:srgbClr val="ADDB7B"/>
        </a:solidFill>
      </dgm:spPr>
      <dgm:t>
        <a:bodyPr/>
        <a:lstStyle/>
        <a:p>
          <a:r>
            <a:rPr lang="lv-LV" sz="180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Saistītais atbalsts </a:t>
          </a:r>
          <a:endParaRPr lang="lv-LV" sz="18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84C30B68-EDEC-4FDA-A29A-0059EEAE6EDD}" type="parTrans" cxnId="{F00A6176-EF32-46B5-BC6B-99F1BD2BF6AC}">
      <dgm:prSet/>
      <dgm:spPr/>
      <dgm:t>
        <a:bodyPr/>
        <a:lstStyle/>
        <a:p>
          <a:endParaRPr lang="lv-LV"/>
        </a:p>
      </dgm:t>
    </dgm:pt>
    <dgm:pt modelId="{8A7032C6-1CF2-4991-8895-0C76E5648F59}" type="sibTrans" cxnId="{F00A6176-EF32-46B5-BC6B-99F1BD2BF6AC}">
      <dgm:prSet/>
      <dgm:spPr/>
      <dgm:t>
        <a:bodyPr/>
        <a:lstStyle/>
        <a:p>
          <a:endParaRPr lang="lv-LV"/>
        </a:p>
      </dgm:t>
    </dgm:pt>
    <dgm:pt modelId="{A6922095-C56E-4742-A274-9E3F4DB61273}">
      <dgm:prSet custT="1"/>
      <dgm:spPr>
        <a:solidFill>
          <a:srgbClr val="ADDB7B"/>
        </a:solidFill>
      </dgm:spPr>
      <dgm:t>
        <a:bodyPr/>
        <a:lstStyle/>
        <a:p>
          <a:r>
            <a:rPr lang="lv-LV" sz="1600" dirty="0" smtClean="0">
              <a:solidFill>
                <a:schemeClr val="tx1"/>
              </a:solidFill>
              <a:effectLst/>
              <a:latin typeface="Segoe UI Light" panose="020B0502040204020203" pitchFamily="34" charset="0"/>
              <a:ea typeface="+mn-ea"/>
              <a:cs typeface="Segoe UI Light" panose="020B0502040204020203" pitchFamily="34" charset="0"/>
            </a:rPr>
            <a:t>Jaunie</a:t>
          </a:r>
        </a:p>
      </dgm:t>
    </dgm:pt>
    <dgm:pt modelId="{7C4478C1-ADB2-4241-8599-56D1AF9BA52C}" type="parTrans" cxnId="{3A4A507A-5BE9-4191-BA93-6B7A64CF9FB7}">
      <dgm:prSet/>
      <dgm:spPr/>
      <dgm:t>
        <a:bodyPr/>
        <a:lstStyle/>
        <a:p>
          <a:endParaRPr lang="lv-LV"/>
        </a:p>
      </dgm:t>
    </dgm:pt>
    <dgm:pt modelId="{2205F82F-4F4A-4ADB-B2C2-0A9FDC63048D}" type="sibTrans" cxnId="{3A4A507A-5BE9-4191-BA93-6B7A64CF9FB7}">
      <dgm:prSet/>
      <dgm:spPr/>
      <dgm:t>
        <a:bodyPr/>
        <a:lstStyle/>
        <a:p>
          <a:endParaRPr lang="lv-LV"/>
        </a:p>
      </dgm:t>
    </dgm:pt>
    <dgm:pt modelId="{0F6FD54B-DC3A-43EA-A72F-C3216732E16C}" type="pres">
      <dgm:prSet presAssocID="{9B5D1DBB-FADB-4B34-81B1-C6B8557DF1AF}" presName="Name0" presStyleCnt="0">
        <dgm:presLayoutVars>
          <dgm:dir/>
          <dgm:animLvl val="lvl"/>
          <dgm:resizeHandles val="exact"/>
        </dgm:presLayoutVars>
      </dgm:prSet>
      <dgm:spPr/>
    </dgm:pt>
    <dgm:pt modelId="{D51CF337-55F5-4464-9684-AD63031851D5}" type="pres">
      <dgm:prSet presAssocID="{C52BDA45-5021-44B2-9B21-AFAB35D692A0}" presName="Name8" presStyleCnt="0"/>
      <dgm:spPr/>
    </dgm:pt>
    <dgm:pt modelId="{C88C554A-C506-46EF-BB60-D635E4EFFFEB}" type="pres">
      <dgm:prSet presAssocID="{C52BDA45-5021-44B2-9B21-AFAB35D692A0}" presName="level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ED506A-16FE-4328-8C7B-B16EEC14723F}" type="pres">
      <dgm:prSet presAssocID="{C52BDA45-5021-44B2-9B21-AFAB35D692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C93F439-2068-4856-8F1E-EA445C249BD0}" type="pres">
      <dgm:prSet presAssocID="{0186622A-4F18-4073-8263-0E0CC586A834}" presName="Name8" presStyleCnt="0"/>
      <dgm:spPr/>
    </dgm:pt>
    <dgm:pt modelId="{212558ED-6C6F-475A-BE6D-8F010CC6FA67}" type="pres">
      <dgm:prSet presAssocID="{0186622A-4F18-4073-8263-0E0CC586A834}" presName="level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3469382-01C6-4FA4-B7B1-360D66B00FE4}" type="pres">
      <dgm:prSet presAssocID="{0186622A-4F18-4073-8263-0E0CC586A83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10207F5-71EC-49D5-B009-ACFD2884FA6D}" type="pres">
      <dgm:prSet presAssocID="{DB648295-74B5-4408-87B9-8572DBF49241}" presName="Name8" presStyleCnt="0"/>
      <dgm:spPr/>
    </dgm:pt>
    <dgm:pt modelId="{9D752959-6E22-4E8A-8868-38725FD76D8A}" type="pres">
      <dgm:prSet presAssocID="{DB648295-74B5-4408-87B9-8572DBF49241}" presName="level" presStyleLbl="node1" presStyleIdx="2" presStyleCnt="6" custLinFactNeighborX="15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D61BCF9-A464-432D-BA18-C26722DE9616}" type="pres">
      <dgm:prSet presAssocID="{DB648295-74B5-4408-87B9-8572DBF4924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BA3EC72-4882-44C1-8812-D3363F462536}" type="pres">
      <dgm:prSet presAssocID="{8BDEAABB-D912-40D7-94CF-5F30B12791BD}" presName="Name8" presStyleCnt="0"/>
      <dgm:spPr/>
    </dgm:pt>
    <dgm:pt modelId="{EDAACE0F-510B-41CC-9697-9E8C5A293522}" type="pres">
      <dgm:prSet presAssocID="{8BDEAABB-D912-40D7-94CF-5F30B12791BD}" presName="level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DEBE022-AE47-4022-8FD8-B0B1E2C22603}" type="pres">
      <dgm:prSet presAssocID="{8BDEAABB-D912-40D7-94CF-5F30B12791B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F4D1CE2-ECFC-47CE-82E0-C9D5069FE63A}" type="pres">
      <dgm:prSet presAssocID="{4DAD6E76-15D7-4B1D-964A-8D4B20C31937}" presName="Name8" presStyleCnt="0"/>
      <dgm:spPr/>
    </dgm:pt>
    <dgm:pt modelId="{6609A844-F7C0-4DFD-AC62-45FEF151549F}" type="pres">
      <dgm:prSet presAssocID="{4DAD6E76-15D7-4B1D-964A-8D4B20C31937}" presName="level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433FCCD-8C25-4B82-99A3-1588426C6563}" type="pres">
      <dgm:prSet presAssocID="{4DAD6E76-15D7-4B1D-964A-8D4B20C3193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21D1886-9978-4E6E-B8A8-A73F72272A01}" type="pres">
      <dgm:prSet presAssocID="{A6922095-C56E-4742-A274-9E3F4DB61273}" presName="Name8" presStyleCnt="0"/>
      <dgm:spPr/>
    </dgm:pt>
    <dgm:pt modelId="{29261353-55BC-476A-AD60-14F775D6A745}" type="pres">
      <dgm:prSet presAssocID="{A6922095-C56E-4742-A274-9E3F4DB61273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6FB51D5-9D10-4B59-9005-6482E7B5B4CF}" type="pres">
      <dgm:prSet presAssocID="{A6922095-C56E-4742-A274-9E3F4DB612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1C901DB7-ED65-4CAA-BB69-F1095EE3296C}" srcId="{9B5D1DBB-FADB-4B34-81B1-C6B8557DF1AF}" destId="{DB648295-74B5-4408-87B9-8572DBF49241}" srcOrd="2" destOrd="0" parTransId="{A7B95324-7E33-4F12-8FE6-9E7C7EE6B91F}" sibTransId="{64E3F837-F688-4046-A1B4-87B940A16019}"/>
    <dgm:cxn modelId="{7B807F82-2CC3-42FE-BED1-A7674006CC5A}" srcId="{9B5D1DBB-FADB-4B34-81B1-C6B8557DF1AF}" destId="{4DAD6E76-15D7-4B1D-964A-8D4B20C31937}" srcOrd="4" destOrd="0" parTransId="{A79B3EF3-B21D-485E-AEF3-76B3AB014A37}" sibTransId="{B31A82AC-F78C-4D91-AF9E-75436EB02740}"/>
    <dgm:cxn modelId="{3A4A507A-5BE9-4191-BA93-6B7A64CF9FB7}" srcId="{9B5D1DBB-FADB-4B34-81B1-C6B8557DF1AF}" destId="{A6922095-C56E-4742-A274-9E3F4DB61273}" srcOrd="5" destOrd="0" parTransId="{7C4478C1-ADB2-4241-8599-56D1AF9BA52C}" sibTransId="{2205F82F-4F4A-4ADB-B2C2-0A9FDC63048D}"/>
    <dgm:cxn modelId="{157F6250-C24D-446B-A9C4-05A7533F3C3E}" type="presOf" srcId="{0186622A-4F18-4073-8263-0E0CC586A834}" destId="{212558ED-6C6F-475A-BE6D-8F010CC6FA67}" srcOrd="0" destOrd="0" presId="urn:microsoft.com/office/officeart/2005/8/layout/pyramid3"/>
    <dgm:cxn modelId="{19D87FCC-9C46-40D8-930E-082525544150}" type="presOf" srcId="{4DAD6E76-15D7-4B1D-964A-8D4B20C31937}" destId="{6609A844-F7C0-4DFD-AC62-45FEF151549F}" srcOrd="0" destOrd="0" presId="urn:microsoft.com/office/officeart/2005/8/layout/pyramid3"/>
    <dgm:cxn modelId="{5853F539-8A6E-4861-A0ED-9C558C5FEB2A}" srcId="{9B5D1DBB-FADB-4B34-81B1-C6B8557DF1AF}" destId="{C52BDA45-5021-44B2-9B21-AFAB35D692A0}" srcOrd="0" destOrd="0" parTransId="{08FE9E08-DA45-46DD-8A3A-35C6B97F6C3E}" sibTransId="{5CDA0DDC-282B-43AD-A24F-077046E29C53}"/>
    <dgm:cxn modelId="{0DC2B22C-177D-43A9-92E3-B254495BC5DB}" type="presOf" srcId="{DB648295-74B5-4408-87B9-8572DBF49241}" destId="{CD61BCF9-A464-432D-BA18-C26722DE9616}" srcOrd="1" destOrd="0" presId="urn:microsoft.com/office/officeart/2005/8/layout/pyramid3"/>
    <dgm:cxn modelId="{9CD28CBF-E0F6-4A5D-933C-F924246936C7}" srcId="{9B5D1DBB-FADB-4B34-81B1-C6B8557DF1AF}" destId="{0186622A-4F18-4073-8263-0E0CC586A834}" srcOrd="1" destOrd="0" parTransId="{29612828-3229-48A5-9A9C-39DD8B8D4843}" sibTransId="{A4DBDB86-BA5C-470C-88D4-0083599C84E1}"/>
    <dgm:cxn modelId="{E2CE74CB-028D-472A-8B1A-36A30C97E573}" type="presOf" srcId="{C52BDA45-5021-44B2-9B21-AFAB35D692A0}" destId="{C88C554A-C506-46EF-BB60-D635E4EFFFEB}" srcOrd="0" destOrd="0" presId="urn:microsoft.com/office/officeart/2005/8/layout/pyramid3"/>
    <dgm:cxn modelId="{AD798F58-C189-4A56-8331-4C8FE5B12150}" type="presOf" srcId="{A6922095-C56E-4742-A274-9E3F4DB61273}" destId="{86FB51D5-9D10-4B59-9005-6482E7B5B4CF}" srcOrd="1" destOrd="0" presId="urn:microsoft.com/office/officeart/2005/8/layout/pyramid3"/>
    <dgm:cxn modelId="{F00A6176-EF32-46B5-BC6B-99F1BD2BF6AC}" srcId="{9B5D1DBB-FADB-4B34-81B1-C6B8557DF1AF}" destId="{8BDEAABB-D912-40D7-94CF-5F30B12791BD}" srcOrd="3" destOrd="0" parTransId="{84C30B68-EDEC-4FDA-A29A-0059EEAE6EDD}" sibTransId="{8A7032C6-1CF2-4991-8895-0C76E5648F59}"/>
    <dgm:cxn modelId="{0255B8CA-E484-4CB5-A59D-DF72B3396726}" type="presOf" srcId="{C52BDA45-5021-44B2-9B21-AFAB35D692A0}" destId="{BBED506A-16FE-4328-8C7B-B16EEC14723F}" srcOrd="1" destOrd="0" presId="urn:microsoft.com/office/officeart/2005/8/layout/pyramid3"/>
    <dgm:cxn modelId="{B075A7BA-9153-44BC-8DE7-298F31184E9F}" type="presOf" srcId="{4DAD6E76-15D7-4B1D-964A-8D4B20C31937}" destId="{C433FCCD-8C25-4B82-99A3-1588426C6563}" srcOrd="1" destOrd="0" presId="urn:microsoft.com/office/officeart/2005/8/layout/pyramid3"/>
    <dgm:cxn modelId="{E3E340A4-1B92-4CDD-A18B-0AF57B2EBCC4}" type="presOf" srcId="{9B5D1DBB-FADB-4B34-81B1-C6B8557DF1AF}" destId="{0F6FD54B-DC3A-43EA-A72F-C3216732E16C}" srcOrd="0" destOrd="0" presId="urn:microsoft.com/office/officeart/2005/8/layout/pyramid3"/>
    <dgm:cxn modelId="{3EEBEFC7-447A-40E5-8159-B98BEAB93258}" type="presOf" srcId="{8BDEAABB-D912-40D7-94CF-5F30B12791BD}" destId="{EDAACE0F-510B-41CC-9697-9E8C5A293522}" srcOrd="0" destOrd="0" presId="urn:microsoft.com/office/officeart/2005/8/layout/pyramid3"/>
    <dgm:cxn modelId="{E31A9A79-3439-45DF-BE89-0E86393B62AF}" type="presOf" srcId="{8BDEAABB-D912-40D7-94CF-5F30B12791BD}" destId="{2DEBE022-AE47-4022-8FD8-B0B1E2C22603}" srcOrd="1" destOrd="0" presId="urn:microsoft.com/office/officeart/2005/8/layout/pyramid3"/>
    <dgm:cxn modelId="{C0B847A3-5488-4196-B28F-C0146740CF79}" type="presOf" srcId="{DB648295-74B5-4408-87B9-8572DBF49241}" destId="{9D752959-6E22-4E8A-8868-38725FD76D8A}" srcOrd="0" destOrd="0" presId="urn:microsoft.com/office/officeart/2005/8/layout/pyramid3"/>
    <dgm:cxn modelId="{8FAF359E-1F2C-4FC0-BBD8-071A6A1DC38E}" type="presOf" srcId="{A6922095-C56E-4742-A274-9E3F4DB61273}" destId="{29261353-55BC-476A-AD60-14F775D6A745}" srcOrd="0" destOrd="0" presId="urn:microsoft.com/office/officeart/2005/8/layout/pyramid3"/>
    <dgm:cxn modelId="{E8EDE243-CD7C-44E4-AEE2-A2F9CE79F9E1}" type="presOf" srcId="{0186622A-4F18-4073-8263-0E0CC586A834}" destId="{43469382-01C6-4FA4-B7B1-360D66B00FE4}" srcOrd="1" destOrd="0" presId="urn:microsoft.com/office/officeart/2005/8/layout/pyramid3"/>
    <dgm:cxn modelId="{EF517071-11E6-4882-AB8B-A78CF3CB50A9}" type="presParOf" srcId="{0F6FD54B-DC3A-43EA-A72F-C3216732E16C}" destId="{D51CF337-55F5-4464-9684-AD63031851D5}" srcOrd="0" destOrd="0" presId="urn:microsoft.com/office/officeart/2005/8/layout/pyramid3"/>
    <dgm:cxn modelId="{7AFC168F-98B4-4A71-B9CF-C09036350074}" type="presParOf" srcId="{D51CF337-55F5-4464-9684-AD63031851D5}" destId="{C88C554A-C506-46EF-BB60-D635E4EFFFEB}" srcOrd="0" destOrd="0" presId="urn:microsoft.com/office/officeart/2005/8/layout/pyramid3"/>
    <dgm:cxn modelId="{B7D73B9B-BEEA-4A6E-927D-10DB9A6588DB}" type="presParOf" srcId="{D51CF337-55F5-4464-9684-AD63031851D5}" destId="{BBED506A-16FE-4328-8C7B-B16EEC14723F}" srcOrd="1" destOrd="0" presId="urn:microsoft.com/office/officeart/2005/8/layout/pyramid3"/>
    <dgm:cxn modelId="{231FD517-4E23-4439-981D-EC8411459166}" type="presParOf" srcId="{0F6FD54B-DC3A-43EA-A72F-C3216732E16C}" destId="{2C93F439-2068-4856-8F1E-EA445C249BD0}" srcOrd="1" destOrd="0" presId="urn:microsoft.com/office/officeart/2005/8/layout/pyramid3"/>
    <dgm:cxn modelId="{6BEB2154-907A-450F-87F8-20FE66AAFCF9}" type="presParOf" srcId="{2C93F439-2068-4856-8F1E-EA445C249BD0}" destId="{212558ED-6C6F-475A-BE6D-8F010CC6FA67}" srcOrd="0" destOrd="0" presId="urn:microsoft.com/office/officeart/2005/8/layout/pyramid3"/>
    <dgm:cxn modelId="{BF818106-2344-4783-95F0-DE74BAC50BA6}" type="presParOf" srcId="{2C93F439-2068-4856-8F1E-EA445C249BD0}" destId="{43469382-01C6-4FA4-B7B1-360D66B00FE4}" srcOrd="1" destOrd="0" presId="urn:microsoft.com/office/officeart/2005/8/layout/pyramid3"/>
    <dgm:cxn modelId="{1368E908-9149-4210-ACE5-1B4B89E40EEF}" type="presParOf" srcId="{0F6FD54B-DC3A-43EA-A72F-C3216732E16C}" destId="{410207F5-71EC-49D5-B009-ACFD2884FA6D}" srcOrd="2" destOrd="0" presId="urn:microsoft.com/office/officeart/2005/8/layout/pyramid3"/>
    <dgm:cxn modelId="{B726E7E2-0217-499E-9EB3-741482F7FD10}" type="presParOf" srcId="{410207F5-71EC-49D5-B009-ACFD2884FA6D}" destId="{9D752959-6E22-4E8A-8868-38725FD76D8A}" srcOrd="0" destOrd="0" presId="urn:microsoft.com/office/officeart/2005/8/layout/pyramid3"/>
    <dgm:cxn modelId="{E68BEE96-F5F5-429F-A82B-EB4FF96D4B01}" type="presParOf" srcId="{410207F5-71EC-49D5-B009-ACFD2884FA6D}" destId="{CD61BCF9-A464-432D-BA18-C26722DE9616}" srcOrd="1" destOrd="0" presId="urn:microsoft.com/office/officeart/2005/8/layout/pyramid3"/>
    <dgm:cxn modelId="{4A0E9B17-B096-48E6-A061-554558A41AB9}" type="presParOf" srcId="{0F6FD54B-DC3A-43EA-A72F-C3216732E16C}" destId="{0BA3EC72-4882-44C1-8812-D3363F462536}" srcOrd="3" destOrd="0" presId="urn:microsoft.com/office/officeart/2005/8/layout/pyramid3"/>
    <dgm:cxn modelId="{653B507B-949B-4495-BEF5-FE8824752E2A}" type="presParOf" srcId="{0BA3EC72-4882-44C1-8812-D3363F462536}" destId="{EDAACE0F-510B-41CC-9697-9E8C5A293522}" srcOrd="0" destOrd="0" presId="urn:microsoft.com/office/officeart/2005/8/layout/pyramid3"/>
    <dgm:cxn modelId="{4D0542E5-94F0-4E98-9AC2-EAF75F43A05C}" type="presParOf" srcId="{0BA3EC72-4882-44C1-8812-D3363F462536}" destId="{2DEBE022-AE47-4022-8FD8-B0B1E2C22603}" srcOrd="1" destOrd="0" presId="urn:microsoft.com/office/officeart/2005/8/layout/pyramid3"/>
    <dgm:cxn modelId="{1CD4B140-4017-47A8-BCA3-B40C7A578989}" type="presParOf" srcId="{0F6FD54B-DC3A-43EA-A72F-C3216732E16C}" destId="{EF4D1CE2-ECFC-47CE-82E0-C9D5069FE63A}" srcOrd="4" destOrd="0" presId="urn:microsoft.com/office/officeart/2005/8/layout/pyramid3"/>
    <dgm:cxn modelId="{77AE9D64-E16A-4E86-A4B0-BEECC86659A1}" type="presParOf" srcId="{EF4D1CE2-ECFC-47CE-82E0-C9D5069FE63A}" destId="{6609A844-F7C0-4DFD-AC62-45FEF151549F}" srcOrd="0" destOrd="0" presId="urn:microsoft.com/office/officeart/2005/8/layout/pyramid3"/>
    <dgm:cxn modelId="{5080E196-B451-4311-9B01-474DC8448CDD}" type="presParOf" srcId="{EF4D1CE2-ECFC-47CE-82E0-C9D5069FE63A}" destId="{C433FCCD-8C25-4B82-99A3-1588426C6563}" srcOrd="1" destOrd="0" presId="urn:microsoft.com/office/officeart/2005/8/layout/pyramid3"/>
    <dgm:cxn modelId="{FEC0ED88-05F3-4F2C-9BAE-AB50D859A6E8}" type="presParOf" srcId="{0F6FD54B-DC3A-43EA-A72F-C3216732E16C}" destId="{321D1886-9978-4E6E-B8A8-A73F72272A01}" srcOrd="5" destOrd="0" presId="urn:microsoft.com/office/officeart/2005/8/layout/pyramid3"/>
    <dgm:cxn modelId="{77E2316C-887C-454C-8F9D-EDBC5E78BD01}" type="presParOf" srcId="{321D1886-9978-4E6E-B8A8-A73F72272A01}" destId="{29261353-55BC-476A-AD60-14F775D6A745}" srcOrd="0" destOrd="0" presId="urn:microsoft.com/office/officeart/2005/8/layout/pyramid3"/>
    <dgm:cxn modelId="{DE0F48E3-2DB0-409D-9C4A-2B0524A679D1}" type="presParOf" srcId="{321D1886-9978-4E6E-B8A8-A73F72272A01}" destId="{86FB51D5-9D10-4B59-9005-6482E7B5B4CF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5D1DBB-FADB-4B34-81B1-C6B8557DF1A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C52BDA45-5021-44B2-9B21-AFAB35D692A0}">
      <dgm:prSet phldrT="[Teksts]" custT="1"/>
      <dgm:spPr>
        <a:solidFill>
          <a:srgbClr val="E18F91"/>
        </a:solidFill>
      </dgm:spPr>
      <dgm:t>
        <a:bodyPr/>
        <a:lstStyle/>
        <a:p>
          <a:pPr algn="ctr"/>
          <a:r>
            <a:rPr lang="lv-LV" sz="24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       Vienotais platību maksājums</a:t>
          </a:r>
          <a:endParaRPr lang="lv-LV" sz="24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08FE9E08-DA45-46DD-8A3A-35C6B97F6C3E}" type="parTrans" cxnId="{5853F539-8A6E-4861-A0ED-9C558C5FEB2A}">
      <dgm:prSet/>
      <dgm:spPr/>
      <dgm:t>
        <a:bodyPr/>
        <a:lstStyle/>
        <a:p>
          <a:endParaRPr lang="lv-LV"/>
        </a:p>
      </dgm:t>
    </dgm:pt>
    <dgm:pt modelId="{5CDA0DDC-282B-43AD-A24F-077046E29C53}" type="sibTrans" cxnId="{5853F539-8A6E-4861-A0ED-9C558C5FEB2A}">
      <dgm:prSet/>
      <dgm:spPr/>
      <dgm:t>
        <a:bodyPr/>
        <a:lstStyle/>
        <a:p>
          <a:endParaRPr lang="lv-LV"/>
        </a:p>
      </dgm:t>
    </dgm:pt>
    <dgm:pt modelId="{0186622A-4F18-4073-8263-0E0CC586A834}">
      <dgm:prSet phldrT="[Teksts]" custT="1"/>
      <dgm:spPr>
        <a:solidFill>
          <a:srgbClr val="E18F91"/>
        </a:solidFill>
      </dgm:spPr>
      <dgm:t>
        <a:bodyPr/>
        <a:lstStyle/>
        <a:p>
          <a:r>
            <a:rPr lang="lv-LV" sz="2000" noProof="1" smtClean="0">
              <a:latin typeface="Segoe UI Light" panose="020B0502040204020203" pitchFamily="34" charset="0"/>
              <a:cs typeface="Segoe UI Light" panose="020B0502040204020203" pitchFamily="34" charset="0"/>
            </a:rPr>
            <a:t>Zaļināšanas</a:t>
          </a:r>
          <a:r>
            <a:rPr lang="lv-LV" sz="20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maksājums</a:t>
          </a:r>
          <a:endParaRPr lang="lv-LV" sz="20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29612828-3229-48A5-9A9C-39DD8B8D4843}" type="parTrans" cxnId="{9CD28CBF-E0F6-4A5D-933C-F924246936C7}">
      <dgm:prSet/>
      <dgm:spPr/>
      <dgm:t>
        <a:bodyPr/>
        <a:lstStyle/>
        <a:p>
          <a:endParaRPr lang="lv-LV"/>
        </a:p>
      </dgm:t>
    </dgm:pt>
    <dgm:pt modelId="{A4DBDB86-BA5C-470C-88D4-0083599C84E1}" type="sibTrans" cxnId="{9CD28CBF-E0F6-4A5D-933C-F924246936C7}">
      <dgm:prSet/>
      <dgm:spPr/>
      <dgm:t>
        <a:bodyPr/>
        <a:lstStyle/>
        <a:p>
          <a:endParaRPr lang="lv-LV"/>
        </a:p>
      </dgm:t>
    </dgm:pt>
    <dgm:pt modelId="{4DAD6E76-15D7-4B1D-964A-8D4B20C31937}">
      <dgm:prSet phldrT="[Teksts]" custT="1"/>
      <dgm:spPr>
        <a:solidFill>
          <a:srgbClr val="E18F91"/>
        </a:solidFill>
      </dgm:spPr>
      <dgm:t>
        <a:bodyPr/>
        <a:lstStyle/>
        <a:p>
          <a:r>
            <a:rPr lang="lv-LV" sz="16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Jaunie</a:t>
          </a:r>
        </a:p>
      </dgm:t>
    </dgm:pt>
    <dgm:pt modelId="{A79B3EF3-B21D-485E-AEF3-76B3AB014A37}" type="parTrans" cxnId="{7B807F82-2CC3-42FE-BED1-A7674006CC5A}">
      <dgm:prSet/>
      <dgm:spPr/>
      <dgm:t>
        <a:bodyPr/>
        <a:lstStyle/>
        <a:p>
          <a:endParaRPr lang="lv-LV"/>
        </a:p>
      </dgm:t>
    </dgm:pt>
    <dgm:pt modelId="{B31A82AC-F78C-4D91-AF9E-75436EB02740}" type="sibTrans" cxnId="{7B807F82-2CC3-42FE-BED1-A7674006CC5A}">
      <dgm:prSet/>
      <dgm:spPr/>
      <dgm:t>
        <a:bodyPr/>
        <a:lstStyle/>
        <a:p>
          <a:endParaRPr lang="lv-LV"/>
        </a:p>
      </dgm:t>
    </dgm:pt>
    <dgm:pt modelId="{DB648295-74B5-4408-87B9-8572DBF49241}">
      <dgm:prSet custT="1"/>
      <dgm:spPr>
        <a:solidFill>
          <a:srgbClr val="ADDB7B"/>
        </a:solidFill>
      </dgm:spPr>
      <dgm:t>
        <a:bodyPr/>
        <a:lstStyle/>
        <a:p>
          <a:r>
            <a:rPr lang="lv-LV" sz="18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Saistītais atbalsts</a:t>
          </a:r>
          <a:endParaRPr lang="lv-LV" sz="18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A7B95324-7E33-4F12-8FE6-9E7C7EE6B91F}" type="parTrans" cxnId="{1C901DB7-ED65-4CAA-BB69-F1095EE3296C}">
      <dgm:prSet/>
      <dgm:spPr/>
      <dgm:t>
        <a:bodyPr/>
        <a:lstStyle/>
        <a:p>
          <a:endParaRPr lang="lv-LV"/>
        </a:p>
      </dgm:t>
    </dgm:pt>
    <dgm:pt modelId="{64E3F837-F688-4046-A1B4-87B940A16019}" type="sibTrans" cxnId="{1C901DB7-ED65-4CAA-BB69-F1095EE3296C}">
      <dgm:prSet/>
      <dgm:spPr/>
      <dgm:t>
        <a:bodyPr/>
        <a:lstStyle/>
        <a:p>
          <a:endParaRPr lang="lv-LV"/>
        </a:p>
      </dgm:t>
    </dgm:pt>
    <dgm:pt modelId="{8BDEAABB-D912-40D7-94CF-5F30B12791BD}">
      <dgm:prSet custT="1"/>
      <dgm:spPr>
        <a:solidFill>
          <a:srgbClr val="ADDB7B"/>
        </a:solidFill>
      </dgm:spPr>
      <dgm:t>
        <a:bodyPr/>
        <a:lstStyle/>
        <a:p>
          <a:r>
            <a:rPr lang="lv-LV" sz="18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MLS</a:t>
          </a:r>
          <a:endParaRPr lang="lv-LV" sz="18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84C30B68-EDEC-4FDA-A29A-0059EEAE6EDD}" type="parTrans" cxnId="{F00A6176-EF32-46B5-BC6B-99F1BD2BF6AC}">
      <dgm:prSet/>
      <dgm:spPr/>
      <dgm:t>
        <a:bodyPr/>
        <a:lstStyle/>
        <a:p>
          <a:endParaRPr lang="lv-LV"/>
        </a:p>
      </dgm:t>
    </dgm:pt>
    <dgm:pt modelId="{8A7032C6-1CF2-4991-8895-0C76E5648F59}" type="sibTrans" cxnId="{F00A6176-EF32-46B5-BC6B-99F1BD2BF6AC}">
      <dgm:prSet/>
      <dgm:spPr/>
      <dgm:t>
        <a:bodyPr/>
        <a:lstStyle/>
        <a:p>
          <a:endParaRPr lang="lv-LV"/>
        </a:p>
      </dgm:t>
    </dgm:pt>
    <dgm:pt modelId="{9E320AEE-D98B-492E-BD9F-CFA57EB01444}">
      <dgm:prSet phldrT="[Teksts]" custT="1"/>
      <dgm:spPr>
        <a:solidFill>
          <a:srgbClr val="ADDB7B"/>
        </a:solidFill>
      </dgm:spPr>
      <dgm:t>
        <a:bodyPr/>
        <a:lstStyle/>
        <a:p>
          <a:r>
            <a:rPr lang="lv-LV" sz="20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Pārdalošais maksājums</a:t>
          </a:r>
          <a:endParaRPr lang="lv-LV" sz="2000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BD7A9429-580C-4E4F-8BD4-065B6656E5AA}" type="parTrans" cxnId="{3FA9529F-9C3B-4AB9-AB50-CF9F3F8BD7C7}">
      <dgm:prSet/>
      <dgm:spPr/>
      <dgm:t>
        <a:bodyPr/>
        <a:lstStyle/>
        <a:p>
          <a:endParaRPr lang="lv-LV"/>
        </a:p>
      </dgm:t>
    </dgm:pt>
    <dgm:pt modelId="{6A691252-0803-4ECA-8C78-8F837D12172F}" type="sibTrans" cxnId="{3FA9529F-9C3B-4AB9-AB50-CF9F3F8BD7C7}">
      <dgm:prSet/>
      <dgm:spPr/>
      <dgm:t>
        <a:bodyPr/>
        <a:lstStyle/>
        <a:p>
          <a:endParaRPr lang="lv-LV"/>
        </a:p>
      </dgm:t>
    </dgm:pt>
    <dgm:pt modelId="{0F6FD54B-DC3A-43EA-A72F-C3216732E16C}" type="pres">
      <dgm:prSet presAssocID="{9B5D1DBB-FADB-4B34-81B1-C6B8557DF1AF}" presName="Name0" presStyleCnt="0">
        <dgm:presLayoutVars>
          <dgm:dir/>
          <dgm:animLvl val="lvl"/>
          <dgm:resizeHandles val="exact"/>
        </dgm:presLayoutVars>
      </dgm:prSet>
      <dgm:spPr/>
    </dgm:pt>
    <dgm:pt modelId="{D51CF337-55F5-4464-9684-AD63031851D5}" type="pres">
      <dgm:prSet presAssocID="{C52BDA45-5021-44B2-9B21-AFAB35D692A0}" presName="Name8" presStyleCnt="0"/>
      <dgm:spPr/>
    </dgm:pt>
    <dgm:pt modelId="{C88C554A-C506-46EF-BB60-D635E4EFFFEB}" type="pres">
      <dgm:prSet presAssocID="{C52BDA45-5021-44B2-9B21-AFAB35D692A0}" presName="level" presStyleLbl="node1" presStyleIdx="0" presStyleCnt="6" custLinFactNeighborX="1628" custLinFactNeighborY="-3259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ED506A-16FE-4328-8C7B-B16EEC14723F}" type="pres">
      <dgm:prSet presAssocID="{C52BDA45-5021-44B2-9B21-AFAB35D692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DECB2CF-AE22-43E4-9BD2-028A5400619D}" type="pres">
      <dgm:prSet presAssocID="{9E320AEE-D98B-492E-BD9F-CFA57EB01444}" presName="Name8" presStyleCnt="0"/>
      <dgm:spPr/>
    </dgm:pt>
    <dgm:pt modelId="{FDB7C8E4-91F2-4C1B-9094-2D3FC55CAE8E}" type="pres">
      <dgm:prSet presAssocID="{9E320AEE-D98B-492E-BD9F-CFA57EB01444}" presName="level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D103CD3-10B3-4874-8CF9-D46C0FAAFE8D}" type="pres">
      <dgm:prSet presAssocID="{9E320AEE-D98B-492E-BD9F-CFA57EB014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C93F439-2068-4856-8F1E-EA445C249BD0}" type="pres">
      <dgm:prSet presAssocID="{0186622A-4F18-4073-8263-0E0CC586A834}" presName="Name8" presStyleCnt="0"/>
      <dgm:spPr/>
    </dgm:pt>
    <dgm:pt modelId="{212558ED-6C6F-475A-BE6D-8F010CC6FA67}" type="pres">
      <dgm:prSet presAssocID="{0186622A-4F18-4073-8263-0E0CC586A834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3469382-01C6-4FA4-B7B1-360D66B00FE4}" type="pres">
      <dgm:prSet presAssocID="{0186622A-4F18-4073-8263-0E0CC586A83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10207F5-71EC-49D5-B009-ACFD2884FA6D}" type="pres">
      <dgm:prSet presAssocID="{DB648295-74B5-4408-87B9-8572DBF49241}" presName="Name8" presStyleCnt="0"/>
      <dgm:spPr/>
    </dgm:pt>
    <dgm:pt modelId="{9D752959-6E22-4E8A-8868-38725FD76D8A}" type="pres">
      <dgm:prSet presAssocID="{DB648295-74B5-4408-87B9-8572DBF49241}" presName="level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D61BCF9-A464-432D-BA18-C26722DE9616}" type="pres">
      <dgm:prSet presAssocID="{DB648295-74B5-4408-87B9-8572DBF4924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BA3EC72-4882-44C1-8812-D3363F462536}" type="pres">
      <dgm:prSet presAssocID="{8BDEAABB-D912-40D7-94CF-5F30B12791BD}" presName="Name8" presStyleCnt="0"/>
      <dgm:spPr/>
    </dgm:pt>
    <dgm:pt modelId="{EDAACE0F-510B-41CC-9697-9E8C5A293522}" type="pres">
      <dgm:prSet presAssocID="{8BDEAABB-D912-40D7-94CF-5F30B12791BD}" presName="level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DEBE022-AE47-4022-8FD8-B0B1E2C22603}" type="pres">
      <dgm:prSet presAssocID="{8BDEAABB-D912-40D7-94CF-5F30B12791B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F4D1CE2-ECFC-47CE-82E0-C9D5069FE63A}" type="pres">
      <dgm:prSet presAssocID="{4DAD6E76-15D7-4B1D-964A-8D4B20C31937}" presName="Name8" presStyleCnt="0"/>
      <dgm:spPr/>
    </dgm:pt>
    <dgm:pt modelId="{6609A844-F7C0-4DFD-AC62-45FEF151549F}" type="pres">
      <dgm:prSet presAssocID="{4DAD6E76-15D7-4B1D-964A-8D4B20C31937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433FCCD-8C25-4B82-99A3-1588426C6563}" type="pres">
      <dgm:prSet presAssocID="{4DAD6E76-15D7-4B1D-964A-8D4B20C3193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CD28CBF-E0F6-4A5D-933C-F924246936C7}" srcId="{9B5D1DBB-FADB-4B34-81B1-C6B8557DF1AF}" destId="{0186622A-4F18-4073-8263-0E0CC586A834}" srcOrd="2" destOrd="0" parTransId="{29612828-3229-48A5-9A9C-39DD8B8D4843}" sibTransId="{A4DBDB86-BA5C-470C-88D4-0083599C84E1}"/>
    <dgm:cxn modelId="{3F52FC05-29CE-4328-8845-4B2D10C151E0}" type="presOf" srcId="{DB648295-74B5-4408-87B9-8572DBF49241}" destId="{9D752959-6E22-4E8A-8868-38725FD76D8A}" srcOrd="0" destOrd="0" presId="urn:microsoft.com/office/officeart/2005/8/layout/pyramid3"/>
    <dgm:cxn modelId="{719A7EED-56EB-405E-80E1-C3D27ABC076F}" type="presOf" srcId="{8BDEAABB-D912-40D7-94CF-5F30B12791BD}" destId="{2DEBE022-AE47-4022-8FD8-B0B1E2C22603}" srcOrd="1" destOrd="0" presId="urn:microsoft.com/office/officeart/2005/8/layout/pyramid3"/>
    <dgm:cxn modelId="{1AEFF5AA-5D8F-48B1-BDFC-ECB7BF76CE9E}" type="presOf" srcId="{9B5D1DBB-FADB-4B34-81B1-C6B8557DF1AF}" destId="{0F6FD54B-DC3A-43EA-A72F-C3216732E16C}" srcOrd="0" destOrd="0" presId="urn:microsoft.com/office/officeart/2005/8/layout/pyramid3"/>
    <dgm:cxn modelId="{4A9BEBDE-3B78-421A-A850-2C031DB562D7}" type="presOf" srcId="{8BDEAABB-D912-40D7-94CF-5F30B12791BD}" destId="{EDAACE0F-510B-41CC-9697-9E8C5A293522}" srcOrd="0" destOrd="0" presId="urn:microsoft.com/office/officeart/2005/8/layout/pyramid3"/>
    <dgm:cxn modelId="{56B56B94-4B16-40C2-B863-8446958F0CF5}" type="presOf" srcId="{0186622A-4F18-4073-8263-0E0CC586A834}" destId="{43469382-01C6-4FA4-B7B1-360D66B00FE4}" srcOrd="1" destOrd="0" presId="urn:microsoft.com/office/officeart/2005/8/layout/pyramid3"/>
    <dgm:cxn modelId="{3ED285C8-07F4-46AF-A5D1-1CD444FB99CE}" type="presOf" srcId="{C52BDA45-5021-44B2-9B21-AFAB35D692A0}" destId="{C88C554A-C506-46EF-BB60-D635E4EFFFEB}" srcOrd="0" destOrd="0" presId="urn:microsoft.com/office/officeart/2005/8/layout/pyramid3"/>
    <dgm:cxn modelId="{FBB9802B-DBF3-4412-9A54-55F173062A3D}" type="presOf" srcId="{0186622A-4F18-4073-8263-0E0CC586A834}" destId="{212558ED-6C6F-475A-BE6D-8F010CC6FA67}" srcOrd="0" destOrd="0" presId="urn:microsoft.com/office/officeart/2005/8/layout/pyramid3"/>
    <dgm:cxn modelId="{360ADA65-AD8A-4EB5-AC8D-290EB4EE2831}" type="presOf" srcId="{C52BDA45-5021-44B2-9B21-AFAB35D692A0}" destId="{BBED506A-16FE-4328-8C7B-B16EEC14723F}" srcOrd="1" destOrd="0" presId="urn:microsoft.com/office/officeart/2005/8/layout/pyramid3"/>
    <dgm:cxn modelId="{1C901DB7-ED65-4CAA-BB69-F1095EE3296C}" srcId="{9B5D1DBB-FADB-4B34-81B1-C6B8557DF1AF}" destId="{DB648295-74B5-4408-87B9-8572DBF49241}" srcOrd="3" destOrd="0" parTransId="{A7B95324-7E33-4F12-8FE6-9E7C7EE6B91F}" sibTransId="{64E3F837-F688-4046-A1B4-87B940A16019}"/>
    <dgm:cxn modelId="{43FE4E06-EB6A-4C3C-ABAF-BA351E914EDF}" type="presOf" srcId="{4DAD6E76-15D7-4B1D-964A-8D4B20C31937}" destId="{C433FCCD-8C25-4B82-99A3-1588426C6563}" srcOrd="1" destOrd="0" presId="urn:microsoft.com/office/officeart/2005/8/layout/pyramid3"/>
    <dgm:cxn modelId="{18AAB9B2-CC8C-4A3E-A663-EBEDB9369F6A}" type="presOf" srcId="{4DAD6E76-15D7-4B1D-964A-8D4B20C31937}" destId="{6609A844-F7C0-4DFD-AC62-45FEF151549F}" srcOrd="0" destOrd="0" presId="urn:microsoft.com/office/officeart/2005/8/layout/pyramid3"/>
    <dgm:cxn modelId="{7B807F82-2CC3-42FE-BED1-A7674006CC5A}" srcId="{9B5D1DBB-FADB-4B34-81B1-C6B8557DF1AF}" destId="{4DAD6E76-15D7-4B1D-964A-8D4B20C31937}" srcOrd="5" destOrd="0" parTransId="{A79B3EF3-B21D-485E-AEF3-76B3AB014A37}" sibTransId="{B31A82AC-F78C-4D91-AF9E-75436EB02740}"/>
    <dgm:cxn modelId="{A17BA1C3-18FA-4177-9ABA-4F22F616FDAA}" type="presOf" srcId="{9E320AEE-D98B-492E-BD9F-CFA57EB01444}" destId="{FDB7C8E4-91F2-4C1B-9094-2D3FC55CAE8E}" srcOrd="0" destOrd="0" presId="urn:microsoft.com/office/officeart/2005/8/layout/pyramid3"/>
    <dgm:cxn modelId="{3FA9529F-9C3B-4AB9-AB50-CF9F3F8BD7C7}" srcId="{9B5D1DBB-FADB-4B34-81B1-C6B8557DF1AF}" destId="{9E320AEE-D98B-492E-BD9F-CFA57EB01444}" srcOrd="1" destOrd="0" parTransId="{BD7A9429-580C-4E4F-8BD4-065B6656E5AA}" sibTransId="{6A691252-0803-4ECA-8C78-8F837D12172F}"/>
    <dgm:cxn modelId="{BBAD2CD9-27E0-475D-BDD5-D73456AA8D6D}" type="presOf" srcId="{9E320AEE-D98B-492E-BD9F-CFA57EB01444}" destId="{6D103CD3-10B3-4874-8CF9-D46C0FAAFE8D}" srcOrd="1" destOrd="0" presId="urn:microsoft.com/office/officeart/2005/8/layout/pyramid3"/>
    <dgm:cxn modelId="{F00A6176-EF32-46B5-BC6B-99F1BD2BF6AC}" srcId="{9B5D1DBB-FADB-4B34-81B1-C6B8557DF1AF}" destId="{8BDEAABB-D912-40D7-94CF-5F30B12791BD}" srcOrd="4" destOrd="0" parTransId="{84C30B68-EDEC-4FDA-A29A-0059EEAE6EDD}" sibTransId="{8A7032C6-1CF2-4991-8895-0C76E5648F59}"/>
    <dgm:cxn modelId="{5853F539-8A6E-4861-A0ED-9C558C5FEB2A}" srcId="{9B5D1DBB-FADB-4B34-81B1-C6B8557DF1AF}" destId="{C52BDA45-5021-44B2-9B21-AFAB35D692A0}" srcOrd="0" destOrd="0" parTransId="{08FE9E08-DA45-46DD-8A3A-35C6B97F6C3E}" sibTransId="{5CDA0DDC-282B-43AD-A24F-077046E29C53}"/>
    <dgm:cxn modelId="{B99BB33B-019D-4D04-B90C-5D6BE6EA1C11}" type="presOf" srcId="{DB648295-74B5-4408-87B9-8572DBF49241}" destId="{CD61BCF9-A464-432D-BA18-C26722DE9616}" srcOrd="1" destOrd="0" presId="urn:microsoft.com/office/officeart/2005/8/layout/pyramid3"/>
    <dgm:cxn modelId="{E84F7C74-5240-4BF9-BB80-AF5700A8563A}" type="presParOf" srcId="{0F6FD54B-DC3A-43EA-A72F-C3216732E16C}" destId="{D51CF337-55F5-4464-9684-AD63031851D5}" srcOrd="0" destOrd="0" presId="urn:microsoft.com/office/officeart/2005/8/layout/pyramid3"/>
    <dgm:cxn modelId="{04B14EC3-52C9-49EA-904D-50448808015A}" type="presParOf" srcId="{D51CF337-55F5-4464-9684-AD63031851D5}" destId="{C88C554A-C506-46EF-BB60-D635E4EFFFEB}" srcOrd="0" destOrd="0" presId="urn:microsoft.com/office/officeart/2005/8/layout/pyramid3"/>
    <dgm:cxn modelId="{EF3003F3-E3D5-46DC-94EB-D5AF5888A79B}" type="presParOf" srcId="{D51CF337-55F5-4464-9684-AD63031851D5}" destId="{BBED506A-16FE-4328-8C7B-B16EEC14723F}" srcOrd="1" destOrd="0" presId="urn:microsoft.com/office/officeart/2005/8/layout/pyramid3"/>
    <dgm:cxn modelId="{C0D1DD2C-BCE7-465B-BD91-A27D1BE3D40C}" type="presParOf" srcId="{0F6FD54B-DC3A-43EA-A72F-C3216732E16C}" destId="{BDECB2CF-AE22-43E4-9BD2-028A5400619D}" srcOrd="1" destOrd="0" presId="urn:microsoft.com/office/officeart/2005/8/layout/pyramid3"/>
    <dgm:cxn modelId="{3AD5E5FF-515A-40A4-A85F-E9F03C822FAD}" type="presParOf" srcId="{BDECB2CF-AE22-43E4-9BD2-028A5400619D}" destId="{FDB7C8E4-91F2-4C1B-9094-2D3FC55CAE8E}" srcOrd="0" destOrd="0" presId="urn:microsoft.com/office/officeart/2005/8/layout/pyramid3"/>
    <dgm:cxn modelId="{EADA2943-D8EB-40CC-92C5-AA786C9E450D}" type="presParOf" srcId="{BDECB2CF-AE22-43E4-9BD2-028A5400619D}" destId="{6D103CD3-10B3-4874-8CF9-D46C0FAAFE8D}" srcOrd="1" destOrd="0" presId="urn:microsoft.com/office/officeart/2005/8/layout/pyramid3"/>
    <dgm:cxn modelId="{0E673442-3AA1-4EE5-A483-053E0596594D}" type="presParOf" srcId="{0F6FD54B-DC3A-43EA-A72F-C3216732E16C}" destId="{2C93F439-2068-4856-8F1E-EA445C249BD0}" srcOrd="2" destOrd="0" presId="urn:microsoft.com/office/officeart/2005/8/layout/pyramid3"/>
    <dgm:cxn modelId="{CBE7F483-69C9-497D-B442-F44418D83BD9}" type="presParOf" srcId="{2C93F439-2068-4856-8F1E-EA445C249BD0}" destId="{212558ED-6C6F-475A-BE6D-8F010CC6FA67}" srcOrd="0" destOrd="0" presId="urn:microsoft.com/office/officeart/2005/8/layout/pyramid3"/>
    <dgm:cxn modelId="{E8452BF1-99E6-40DB-93AF-328F89479E2F}" type="presParOf" srcId="{2C93F439-2068-4856-8F1E-EA445C249BD0}" destId="{43469382-01C6-4FA4-B7B1-360D66B00FE4}" srcOrd="1" destOrd="0" presId="urn:microsoft.com/office/officeart/2005/8/layout/pyramid3"/>
    <dgm:cxn modelId="{495ABEAA-A8B5-48BC-8FD1-A4B96D14673F}" type="presParOf" srcId="{0F6FD54B-DC3A-43EA-A72F-C3216732E16C}" destId="{410207F5-71EC-49D5-B009-ACFD2884FA6D}" srcOrd="3" destOrd="0" presId="urn:microsoft.com/office/officeart/2005/8/layout/pyramid3"/>
    <dgm:cxn modelId="{9A3F3B04-D43F-4339-A993-559A07F08519}" type="presParOf" srcId="{410207F5-71EC-49D5-B009-ACFD2884FA6D}" destId="{9D752959-6E22-4E8A-8868-38725FD76D8A}" srcOrd="0" destOrd="0" presId="urn:microsoft.com/office/officeart/2005/8/layout/pyramid3"/>
    <dgm:cxn modelId="{3EA107F3-2F71-49D8-8FEB-DC48BA1DB3C1}" type="presParOf" srcId="{410207F5-71EC-49D5-B009-ACFD2884FA6D}" destId="{CD61BCF9-A464-432D-BA18-C26722DE9616}" srcOrd="1" destOrd="0" presId="urn:microsoft.com/office/officeart/2005/8/layout/pyramid3"/>
    <dgm:cxn modelId="{D67DCF83-0030-4749-AD20-9AF7CCECAA7E}" type="presParOf" srcId="{0F6FD54B-DC3A-43EA-A72F-C3216732E16C}" destId="{0BA3EC72-4882-44C1-8812-D3363F462536}" srcOrd="4" destOrd="0" presId="urn:microsoft.com/office/officeart/2005/8/layout/pyramid3"/>
    <dgm:cxn modelId="{32040A57-5A89-429B-81E8-2E183ADB1A9E}" type="presParOf" srcId="{0BA3EC72-4882-44C1-8812-D3363F462536}" destId="{EDAACE0F-510B-41CC-9697-9E8C5A293522}" srcOrd="0" destOrd="0" presId="urn:microsoft.com/office/officeart/2005/8/layout/pyramid3"/>
    <dgm:cxn modelId="{9F825D1B-F3D1-4955-A6A8-C81D535B010E}" type="presParOf" srcId="{0BA3EC72-4882-44C1-8812-D3363F462536}" destId="{2DEBE022-AE47-4022-8FD8-B0B1E2C22603}" srcOrd="1" destOrd="0" presId="urn:microsoft.com/office/officeart/2005/8/layout/pyramid3"/>
    <dgm:cxn modelId="{5E79A753-EAEC-4F30-9A0F-2BDCF3D2835E}" type="presParOf" srcId="{0F6FD54B-DC3A-43EA-A72F-C3216732E16C}" destId="{EF4D1CE2-ECFC-47CE-82E0-C9D5069FE63A}" srcOrd="5" destOrd="0" presId="urn:microsoft.com/office/officeart/2005/8/layout/pyramid3"/>
    <dgm:cxn modelId="{08FA4519-8E7A-4D86-B580-12F75AB7BC95}" type="presParOf" srcId="{EF4D1CE2-ECFC-47CE-82E0-C9D5069FE63A}" destId="{6609A844-F7C0-4DFD-AC62-45FEF151549F}" srcOrd="0" destOrd="0" presId="urn:microsoft.com/office/officeart/2005/8/layout/pyramid3"/>
    <dgm:cxn modelId="{E630F323-1B74-4B95-A079-DB673570E5E3}" type="presParOf" srcId="{EF4D1CE2-ECFC-47CE-82E0-C9D5069FE63A}" destId="{C433FCCD-8C25-4B82-99A3-1588426C656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0.66178</cdr:x>
      <cdr:y>0.47625</cdr:y>
    </cdr:from>
    <cdr:to>
      <cdr:x>0.69148</cdr:x>
      <cdr:y>0.64286</cdr:y>
    </cdr:to>
    <cdr:sp macro="" textlink="">
      <cdr:nvSpPr>
        <cdr:cNvPr id="2" name="Up Arrow 1"/>
        <cdr:cNvSpPr/>
      </cdr:nvSpPr>
      <cdr:spPr>
        <a:xfrm xmlns:a="http://schemas.openxmlformats.org/drawingml/2006/main">
          <a:off x="5194191" y="2400552"/>
          <a:ext cx="233111" cy="839808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0.6789</cdr:x>
      <cdr:y>0.49717</cdr:y>
    </cdr:from>
    <cdr:to>
      <cdr:x>0.80476</cdr:x>
      <cdr:y>0.5964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328592" y="2506014"/>
          <a:ext cx="987858" cy="5001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+986</a:t>
          </a:r>
        </a:p>
        <a:p xmlns:a="http://schemas.openxmlformats.org/drawingml/2006/main">
          <a:r>
            <a:rPr lang="lv-LV" sz="1200" b="1" dirty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milj.</a:t>
          </a:r>
        </a:p>
      </cdr:txBody>
    </cdr:sp>
  </cdr:relSizeAnchor>
  <cdr:relSizeAnchor xmlns:cdr="http://schemas.openxmlformats.org/drawingml/2006/chartDrawing">
    <cdr:from>
      <cdr:x>0.89645</cdr:x>
      <cdr:y>0.37335</cdr:y>
    </cdr:from>
    <cdr:to>
      <cdr:x>0.99645</cdr:x>
      <cdr:y>0.47259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036109" y="1881902"/>
          <a:ext cx="784887" cy="5002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+553</a:t>
          </a:r>
        </a:p>
        <a:p xmlns:a="http://schemas.openxmlformats.org/drawingml/2006/main">
          <a:r>
            <a:rPr lang="lv-LV" sz="1400" b="1" dirty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milj.</a:t>
          </a:r>
        </a:p>
      </cdr:txBody>
    </cdr:sp>
  </cdr:relSizeAnchor>
  <cdr:relSizeAnchor xmlns:cdr="http://schemas.openxmlformats.org/drawingml/2006/chartDrawing">
    <cdr:from>
      <cdr:x>0.87571</cdr:x>
      <cdr:y>0.35488</cdr:y>
    </cdr:from>
    <cdr:to>
      <cdr:x>0.89908</cdr:x>
      <cdr:y>0.49107</cdr:y>
    </cdr:to>
    <cdr:sp macro="" textlink="">
      <cdr:nvSpPr>
        <cdr:cNvPr id="5" name="Up Arrow 4"/>
        <cdr:cNvSpPr/>
      </cdr:nvSpPr>
      <cdr:spPr>
        <a:xfrm xmlns:a="http://schemas.openxmlformats.org/drawingml/2006/main">
          <a:off x="6873355" y="1788778"/>
          <a:ext cx="183429" cy="686473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0.66288</cdr:x>
      <cdr:y>0.25851</cdr:y>
    </cdr:from>
    <cdr:to>
      <cdr:x>0.69203</cdr:x>
      <cdr:y>0.31292</cdr:y>
    </cdr:to>
    <cdr:sp macro="" textlink="">
      <cdr:nvSpPr>
        <cdr:cNvPr id="6" name="Down Arrow 5"/>
        <cdr:cNvSpPr/>
      </cdr:nvSpPr>
      <cdr:spPr>
        <a:xfrm xmlns:a="http://schemas.openxmlformats.org/drawingml/2006/main">
          <a:off x="5202899" y="1303031"/>
          <a:ext cx="228795" cy="274257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0.6833</cdr:x>
      <cdr:y>0.23392</cdr:y>
    </cdr:from>
    <cdr:to>
      <cdr:x>0.75403</cdr:x>
      <cdr:y>0.33315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700597" y="1070390"/>
          <a:ext cx="486605" cy="454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 - 85</a:t>
          </a:r>
        </a:p>
        <a:p xmlns:a="http://schemas.openxmlformats.org/drawingml/2006/main">
          <a:r>
            <a:rPr lang="lv-LV" sz="1200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milj.</a:t>
          </a:r>
        </a:p>
      </cdr:txBody>
    </cdr:sp>
  </cdr:relSizeAnchor>
  <cdr:relSizeAnchor xmlns:cdr="http://schemas.openxmlformats.org/drawingml/2006/chartDrawing">
    <cdr:from>
      <cdr:x>0.88991</cdr:x>
      <cdr:y>0.14286</cdr:y>
    </cdr:from>
    <cdr:to>
      <cdr:x>0.97957</cdr:x>
      <cdr:y>0.2421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984776" y="720080"/>
          <a:ext cx="703730" cy="500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 - 97</a:t>
          </a:r>
        </a:p>
        <a:p xmlns:a="http://schemas.openxmlformats.org/drawingml/2006/main">
          <a:r>
            <a:rPr lang="lv-LV" sz="1400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milj.</a:t>
          </a:r>
        </a:p>
      </cdr:txBody>
    </cdr:sp>
  </cdr:relSizeAnchor>
  <cdr:relSizeAnchor xmlns:cdr="http://schemas.openxmlformats.org/drawingml/2006/chartDrawing">
    <cdr:from>
      <cdr:x>0.86994</cdr:x>
      <cdr:y>0.17143</cdr:y>
    </cdr:from>
    <cdr:to>
      <cdr:x>0.89908</cdr:x>
      <cdr:y>0.22584</cdr:y>
    </cdr:to>
    <cdr:sp macro="" textlink="">
      <cdr:nvSpPr>
        <cdr:cNvPr id="10" name="Down Arrow 5"/>
        <cdr:cNvSpPr/>
      </cdr:nvSpPr>
      <cdr:spPr>
        <a:xfrm xmlns:a="http://schemas.openxmlformats.org/drawingml/2006/main">
          <a:off x="6828068" y="864096"/>
          <a:ext cx="228716" cy="274257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lv-LV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970939" y="3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90861-B7C6-498B-8108-B96BAFEB0909}" type="datetimeFigureOut">
              <a:rPr lang="lv-LV" smtClean="0"/>
              <a:t>2019.10.18.</a:t>
            </a:fld>
            <a:endParaRPr lang="lv-LV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1" y="8829974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970939" y="8829974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0237C-9B00-4FCC-9341-7728E1D410A1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2832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BE9AA-8E77-4DC3-A931-D699EECC4912}" type="datetimeFigureOut">
              <a:rPr lang="lv-LV" smtClean="0"/>
              <a:t>2019.10.18.</a:t>
            </a:fld>
            <a:endParaRPr lang="lv-LV" dirty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106F8-55BE-4375-99CB-999F6EDDA859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9747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265517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7590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68881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5712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Pielikt atbalsta līkni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71398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76942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58413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16007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10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30924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81123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16981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3897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516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4870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367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7172D2A-A335-45D1-B5BB-8EEF06FA6A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988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2477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4493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5795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791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8016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3360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0067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0577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365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5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60421" y="3140968"/>
            <a:ext cx="8223158" cy="2088232"/>
          </a:xfrm>
        </p:spPr>
        <p:txBody>
          <a:bodyPr>
            <a:noAutofit/>
          </a:bodyPr>
          <a:lstStyle/>
          <a:p>
            <a:r>
              <a:rPr lang="lv-LV" altLang="en-US" sz="44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«STIPRI REĢIONI, STIPRA VALSTS»</a:t>
            </a:r>
            <a:br>
              <a:rPr lang="lv-LV" altLang="en-US" sz="44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lv-LV" altLang="en-US" sz="20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lv-LV" altLang="en-US" sz="20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lv-LV" altLang="en-US" sz="20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ZM Reģionālās konferences </a:t>
            </a:r>
            <a:br>
              <a:rPr lang="lv-LV" altLang="en-US" sz="20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lv-LV" altLang="en-US" sz="20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par KLP nākotnes prioritātēm 2021-2027</a:t>
            </a:r>
            <a:endParaRPr lang="en-GB" altLang="en-US" sz="4400" dirty="0" smtClean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1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Taisns bultveida savienotājs 47"/>
          <p:cNvCxnSpPr>
            <a:stCxn id="16" idx="3"/>
            <a:endCxn id="17" idx="1"/>
          </p:cNvCxnSpPr>
          <p:nvPr/>
        </p:nvCxnSpPr>
        <p:spPr>
          <a:xfrm>
            <a:off x="3878679" y="1607902"/>
            <a:ext cx="649330" cy="78457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Taisns bultveida savienotājs 48"/>
          <p:cNvCxnSpPr>
            <a:stCxn id="19" idx="3"/>
            <a:endCxn id="26" idx="1"/>
          </p:cNvCxnSpPr>
          <p:nvPr/>
        </p:nvCxnSpPr>
        <p:spPr>
          <a:xfrm>
            <a:off x="3868740" y="2104969"/>
            <a:ext cx="659269" cy="479174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Taisns bultveida savienotājs 49"/>
          <p:cNvCxnSpPr>
            <a:stCxn id="18" idx="3"/>
            <a:endCxn id="25" idx="1"/>
          </p:cNvCxnSpPr>
          <p:nvPr/>
        </p:nvCxnSpPr>
        <p:spPr>
          <a:xfrm>
            <a:off x="3820020" y="2559806"/>
            <a:ext cx="721607" cy="82590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Taisns bultveida savienotājs 50"/>
          <p:cNvCxnSpPr>
            <a:stCxn id="20" idx="3"/>
            <a:endCxn id="27" idx="1"/>
          </p:cNvCxnSpPr>
          <p:nvPr/>
        </p:nvCxnSpPr>
        <p:spPr>
          <a:xfrm>
            <a:off x="3850500" y="3899415"/>
            <a:ext cx="683020" cy="97250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Taisns bultveida savienotājs 51"/>
          <p:cNvCxnSpPr>
            <a:stCxn id="20" idx="3"/>
            <a:endCxn id="28" idx="1"/>
          </p:cNvCxnSpPr>
          <p:nvPr/>
        </p:nvCxnSpPr>
        <p:spPr>
          <a:xfrm>
            <a:off x="3850500" y="3899415"/>
            <a:ext cx="674919" cy="79926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Taisns bultveida savienotājs 52"/>
          <p:cNvCxnSpPr>
            <a:stCxn id="21" idx="3"/>
            <a:endCxn id="29" idx="1"/>
          </p:cNvCxnSpPr>
          <p:nvPr/>
        </p:nvCxnSpPr>
        <p:spPr>
          <a:xfrm>
            <a:off x="3839491" y="5239828"/>
            <a:ext cx="659522" cy="155917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Taisns bultveida savienotājs 53"/>
          <p:cNvCxnSpPr>
            <a:stCxn id="22" idx="3"/>
            <a:endCxn id="30" idx="1"/>
          </p:cNvCxnSpPr>
          <p:nvPr/>
        </p:nvCxnSpPr>
        <p:spPr>
          <a:xfrm>
            <a:off x="3868740" y="5893190"/>
            <a:ext cx="625917" cy="66863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Taisns bultveida savienotājs 54"/>
          <p:cNvCxnSpPr>
            <a:stCxn id="23" idx="3"/>
            <a:endCxn id="31" idx="1"/>
          </p:cNvCxnSpPr>
          <p:nvPr/>
        </p:nvCxnSpPr>
        <p:spPr>
          <a:xfrm flipV="1">
            <a:off x="3859086" y="6495158"/>
            <a:ext cx="631273" cy="33448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aisnstūris 30"/>
          <p:cNvSpPr/>
          <p:nvPr/>
        </p:nvSpPr>
        <p:spPr>
          <a:xfrm rot="5400000">
            <a:off x="2141270" y="-515044"/>
            <a:ext cx="360036" cy="3114784"/>
          </a:xfrm>
          <a:prstGeom prst="rect">
            <a:avLst/>
          </a:prstGeom>
          <a:solidFill>
            <a:srgbClr val="7CC3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lv-LV" sz="2000" b="1" dirty="0" smtClean="0">
                <a:solidFill>
                  <a:schemeClr val="accent5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LAP 2014-2020</a:t>
            </a:r>
            <a:endParaRPr lang="lv-LV" sz="2000" b="1" dirty="0">
              <a:solidFill>
                <a:schemeClr val="accent5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Taisnstūris ar noapaļotiem stūriem 31"/>
          <p:cNvSpPr/>
          <p:nvPr/>
        </p:nvSpPr>
        <p:spPr>
          <a:xfrm>
            <a:off x="750376" y="1340768"/>
            <a:ext cx="3128303" cy="53426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Agrovide un klimats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Bioloģiskā lauksaimniecība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Taisnstūris ar noapaļotiem stūriem 32"/>
          <p:cNvSpPr/>
          <p:nvPr/>
        </p:nvSpPr>
        <p:spPr>
          <a:xfrm>
            <a:off x="4528009" y="1268760"/>
            <a:ext cx="3670608" cy="8351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Vides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klimata un citas pārvaldības saistības </a:t>
            </a:r>
          </a:p>
        </p:txBody>
      </p:sp>
      <p:sp>
        <p:nvSpPr>
          <p:cNvPr id="18" name="Taisnstūris ar noapaļotiem stūriem 33"/>
          <p:cNvSpPr/>
          <p:nvPr/>
        </p:nvSpPr>
        <p:spPr>
          <a:xfrm>
            <a:off x="739741" y="2335153"/>
            <a:ext cx="3080279" cy="4493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Maksājums apgabaliem ar dabas ierobežojumiem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Taisnstūris ar noapaļotiem stūriem 34"/>
          <p:cNvSpPr/>
          <p:nvPr/>
        </p:nvSpPr>
        <p:spPr>
          <a:xfrm>
            <a:off x="754693" y="1931495"/>
            <a:ext cx="3114047" cy="3469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noProof="1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Natura</a:t>
            </a: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2000 maksājumi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Taisnstūris ar noapaļotiem stūriem 35"/>
          <p:cNvSpPr/>
          <p:nvPr/>
        </p:nvSpPr>
        <p:spPr>
          <a:xfrm>
            <a:off x="722197" y="2883147"/>
            <a:ext cx="3128303" cy="20325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-144000">
              <a:buFont typeface="Arial" panose="020B0604020202020204" pitchFamily="34" charset="0"/>
              <a:buChar char="•"/>
            </a:pPr>
            <a:r>
              <a:rPr lang="lv-LV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Ieguldījumi materiālajos aktīvos</a:t>
            </a:r>
          </a:p>
          <a:p>
            <a:pPr marL="36000" indent="-144000">
              <a:buFont typeface="Arial" panose="020B0604020202020204" pitchFamily="34" charset="0"/>
              <a:buChar char="•"/>
            </a:pPr>
            <a:r>
              <a:rPr lang="lv-LV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Lauksaimniecības potenciāla atjaunošana</a:t>
            </a:r>
          </a:p>
          <a:p>
            <a:pPr marL="36000" indent="-144000">
              <a:buFont typeface="Arial" panose="020B0604020202020204" pitchFamily="34" charset="0"/>
              <a:buChar char="•"/>
            </a:pPr>
            <a:r>
              <a:rPr lang="lv-LV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Lauku saimniecību un uzņēmējdarbības attīstība</a:t>
            </a:r>
          </a:p>
          <a:p>
            <a:pPr marL="36000" indent="-144000">
              <a:buFont typeface="Arial" panose="020B0604020202020204" pitchFamily="34" charset="0"/>
              <a:buChar char="•"/>
            </a:pPr>
            <a:r>
              <a:rPr lang="lv-LV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Pamatpakalpojumi</a:t>
            </a:r>
          </a:p>
          <a:p>
            <a:pPr marL="36000" indent="-144000">
              <a:buFont typeface="Arial" panose="020B0604020202020204" pitchFamily="34" charset="0"/>
              <a:buChar char="•"/>
            </a:pPr>
            <a:r>
              <a:rPr lang="lv-LV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Ieguldījumi meža platību paplašināšanā un uzlabošanā</a:t>
            </a:r>
            <a:endParaRPr lang="lv-LV" sz="1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Taisnstūris ar noapaļotiem stūriem 36"/>
          <p:cNvSpPr/>
          <p:nvPr/>
        </p:nvSpPr>
        <p:spPr>
          <a:xfrm>
            <a:off x="753958" y="5007716"/>
            <a:ext cx="3085533" cy="4642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Apdrošināšanas prēmija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Taisnstūris ar noapaļotiem stūriem 37"/>
          <p:cNvSpPr/>
          <p:nvPr/>
        </p:nvSpPr>
        <p:spPr>
          <a:xfrm>
            <a:off x="747565" y="5529334"/>
            <a:ext cx="3121175" cy="7277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Sadarbība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Ražotāju grupu, </a:t>
            </a:r>
            <a:r>
              <a:rPr lang="lv-LV" sz="1600" noProof="1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org.</a:t>
            </a: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izveide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noProof="1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Leader </a:t>
            </a:r>
            <a:endParaRPr lang="lv-LV" sz="1600" noProof="1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Taisnstūris ar noapaļotiem stūriem 38"/>
          <p:cNvSpPr/>
          <p:nvPr/>
        </p:nvSpPr>
        <p:spPr>
          <a:xfrm>
            <a:off x="745039" y="6313706"/>
            <a:ext cx="3114047" cy="4297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Zināšanu pārnese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Konsultāciju pakalpojumi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Taisnstūris 39"/>
          <p:cNvSpPr/>
          <p:nvPr/>
        </p:nvSpPr>
        <p:spPr>
          <a:xfrm rot="5400000">
            <a:off x="6192998" y="-805252"/>
            <a:ext cx="360039" cy="36951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lv-LV" sz="2000" b="1" dirty="0" smtClean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LAP 2021-2027</a:t>
            </a:r>
            <a:endParaRPr lang="lv-LV" sz="2000" b="1" dirty="0">
              <a:solidFill>
                <a:schemeClr val="accent6">
                  <a:lumMod val="7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Taisnstūris ar noapaļotiem stūriem 40"/>
          <p:cNvSpPr/>
          <p:nvPr/>
        </p:nvSpPr>
        <p:spPr>
          <a:xfrm>
            <a:off x="4541627" y="3068960"/>
            <a:ext cx="3698506" cy="6335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Dabiskie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vai citi platībatkarīgie ierobežojumi </a:t>
            </a:r>
          </a:p>
        </p:txBody>
      </p:sp>
      <p:sp>
        <p:nvSpPr>
          <p:cNvPr id="26" name="Taisnstūris ar noapaļotiem stūriem 41"/>
          <p:cNvSpPr/>
          <p:nvPr/>
        </p:nvSpPr>
        <p:spPr>
          <a:xfrm>
            <a:off x="4528009" y="2204864"/>
            <a:ext cx="3670608" cy="7585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noProof="1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Natura</a:t>
            </a: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(Platībatkarīgie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ierobežojumi, kas izriet no noteiktajām obligātajām </a:t>
            </a: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prasībām)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7" name="Taisnstūris ar noapaļotiem stūriem 42"/>
          <p:cNvSpPr/>
          <p:nvPr/>
        </p:nvSpPr>
        <p:spPr>
          <a:xfrm>
            <a:off x="4533520" y="3700234"/>
            <a:ext cx="3714543" cy="59286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Investīcijas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8" name="Taisnstūris ar noapaļotiem stūriem 43"/>
          <p:cNvSpPr/>
          <p:nvPr/>
        </p:nvSpPr>
        <p:spPr>
          <a:xfrm>
            <a:off x="4525419" y="4312175"/>
            <a:ext cx="3744226" cy="7730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Gados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jaunu lauksaimnieku un lauku </a:t>
            </a: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jaunu uzņēmumu darbības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uzsākšana </a:t>
            </a:r>
          </a:p>
        </p:txBody>
      </p:sp>
      <p:sp>
        <p:nvSpPr>
          <p:cNvPr id="29" name="Taisnstūris ar noapaļotiem stūriem 44"/>
          <p:cNvSpPr/>
          <p:nvPr/>
        </p:nvSpPr>
        <p:spPr>
          <a:xfrm>
            <a:off x="4499013" y="5085184"/>
            <a:ext cx="3762882" cy="6211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Riska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pārvaldības instrumenti </a:t>
            </a:r>
          </a:p>
        </p:txBody>
      </p:sp>
      <p:sp>
        <p:nvSpPr>
          <p:cNvPr id="30" name="Taisnstūris ar noapaļotiem stūriem 45"/>
          <p:cNvSpPr/>
          <p:nvPr/>
        </p:nvSpPr>
        <p:spPr>
          <a:xfrm>
            <a:off x="4494657" y="5719890"/>
            <a:ext cx="3767238" cy="4803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Sadarbība</a:t>
            </a:r>
            <a:endParaRPr lang="lv-LV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Taisnstūris ar noapaļotiem stūriem 46"/>
          <p:cNvSpPr/>
          <p:nvPr/>
        </p:nvSpPr>
        <p:spPr>
          <a:xfrm>
            <a:off x="4490359" y="6237312"/>
            <a:ext cx="3771536" cy="51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Zināšanu </a:t>
            </a:r>
            <a:r>
              <a:rPr lang="lv-LV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apmaiņa un informēšana </a:t>
            </a:r>
          </a:p>
        </p:txBody>
      </p:sp>
      <p:sp>
        <p:nvSpPr>
          <p:cNvPr id="32" name="Virsraksts 1"/>
          <p:cNvSpPr txBox="1">
            <a:spLocks/>
          </p:cNvSpPr>
          <p:nvPr/>
        </p:nvSpPr>
        <p:spPr>
          <a:xfrm>
            <a:off x="208653" y="94670"/>
            <a:ext cx="8964489" cy="6340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800" b="1" dirty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Lauku attīstības pasākumi</a:t>
            </a:r>
          </a:p>
        </p:txBody>
      </p:sp>
    </p:spTree>
    <p:extLst>
      <p:ext uri="{BB962C8B-B14F-4D97-AF65-F5344CB8AC3E}">
        <p14:creationId xmlns:p14="http://schemas.microsoft.com/office/powerpoint/2010/main" val="82455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58080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2095599" y="410664"/>
            <a:ext cx="6923589" cy="10081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8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ES FINANSĒJUMS - TIEŠAJIEM MAKSĀJUMIEM UN LAUKU ATTĪSTĪBAI</a:t>
            </a:r>
            <a:endParaRPr lang="lv-LV" sz="2800" dirty="0">
              <a:solidFill>
                <a:srgbClr val="5FA408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612" y="326053"/>
            <a:ext cx="1042577" cy="1092723"/>
          </a:xfrm>
          <a:prstGeom prst="rect">
            <a:avLst/>
          </a:prstGeom>
        </p:spPr>
      </p:pic>
      <p:graphicFrame>
        <p:nvGraphicFramePr>
          <p:cNvPr id="9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087265"/>
              </p:ext>
            </p:extLst>
          </p:nvPr>
        </p:nvGraphicFramePr>
        <p:xfrm>
          <a:off x="611560" y="1484784"/>
          <a:ext cx="784887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aisnstūris 9"/>
          <p:cNvSpPr/>
          <p:nvPr/>
        </p:nvSpPr>
        <p:spPr>
          <a:xfrm>
            <a:off x="5148064" y="3501008"/>
            <a:ext cx="576064" cy="231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 smtClean="0">
                <a:solidFill>
                  <a:srgbClr val="FF0000"/>
                </a:solidFill>
              </a:rPr>
              <a:t>-8%</a:t>
            </a:r>
          </a:p>
        </p:txBody>
      </p:sp>
      <p:sp>
        <p:nvSpPr>
          <p:cNvPr id="11" name="Taisnstūris 10"/>
          <p:cNvSpPr/>
          <p:nvPr/>
        </p:nvSpPr>
        <p:spPr>
          <a:xfrm>
            <a:off x="5076056" y="4989792"/>
            <a:ext cx="720080" cy="231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 smtClean="0">
                <a:solidFill>
                  <a:srgbClr val="FF0000"/>
                </a:solidFill>
              </a:rPr>
              <a:t>+135%</a:t>
            </a:r>
          </a:p>
        </p:txBody>
      </p:sp>
      <p:sp>
        <p:nvSpPr>
          <p:cNvPr id="12" name="Taisnstūris 11"/>
          <p:cNvSpPr/>
          <p:nvPr/>
        </p:nvSpPr>
        <p:spPr>
          <a:xfrm>
            <a:off x="6804248" y="2924944"/>
            <a:ext cx="576064" cy="231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 smtClean="0">
                <a:solidFill>
                  <a:srgbClr val="FF0000"/>
                </a:solidFill>
              </a:rPr>
              <a:t>-15%</a:t>
            </a:r>
          </a:p>
        </p:txBody>
      </p:sp>
      <p:sp>
        <p:nvSpPr>
          <p:cNvPr id="13" name="Taisnstūris 12"/>
          <p:cNvSpPr/>
          <p:nvPr/>
        </p:nvSpPr>
        <p:spPr>
          <a:xfrm>
            <a:off x="6732240" y="4609353"/>
            <a:ext cx="648072" cy="231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 smtClean="0">
                <a:solidFill>
                  <a:srgbClr val="FF0000"/>
                </a:solidFill>
              </a:rPr>
              <a:t>+32%</a:t>
            </a:r>
          </a:p>
        </p:txBody>
      </p:sp>
    </p:spTree>
    <p:extLst>
      <p:ext uri="{BB962C8B-B14F-4D97-AF65-F5344CB8AC3E}">
        <p14:creationId xmlns:p14="http://schemas.microsoft.com/office/powerpoint/2010/main" val="154493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460432" y="6309320"/>
            <a:ext cx="378768" cy="32008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b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pPr>
                <a:defRPr/>
              </a:pPr>
              <a:t>12</a:t>
            </a:fld>
            <a:endParaRPr lang="en-US" altLang="en-US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ksta vietturis 2"/>
          <p:cNvSpPr txBox="1">
            <a:spLocks/>
          </p:cNvSpPr>
          <p:nvPr/>
        </p:nvSpPr>
        <p:spPr>
          <a:xfrm>
            <a:off x="395536" y="1340768"/>
            <a:ext cx="3151571" cy="639762"/>
          </a:xfrm>
          <a:prstGeom prst="rect">
            <a:avLst/>
          </a:prstGeom>
          <a:pattFill prst="pct20">
            <a:fgClr>
              <a:schemeClr val="accent2">
                <a:lumMod val="75000"/>
              </a:schemeClr>
            </a:fgClr>
            <a:bgClr>
              <a:schemeClr val="bg1"/>
            </a:bgClr>
          </a:patt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Reģionālās konferences</a:t>
            </a:r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Satura vietturis 3"/>
          <p:cNvSpPr txBox="1">
            <a:spLocks/>
          </p:cNvSpPr>
          <p:nvPr/>
        </p:nvSpPr>
        <p:spPr>
          <a:xfrm>
            <a:off x="395536" y="1980530"/>
            <a:ext cx="3151571" cy="396875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27.03. </a:t>
            </a:r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</a:t>
            </a:r>
            <a:r>
              <a:rPr lang="en-US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Talsi</a:t>
            </a:r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05.04. – Jelgava</a:t>
            </a:r>
          </a:p>
          <a:p>
            <a:r>
              <a:rPr lang="en-US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10.04. 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– </a:t>
            </a:r>
            <a:r>
              <a:rPr lang="en-US" sz="2400" b="1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Smiltene</a:t>
            </a:r>
            <a:endParaRPr lang="lv-LV" sz="2400" b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12</a:t>
            </a:r>
            <a:r>
              <a:rPr lang="en-US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.04.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</a:t>
            </a:r>
            <a:r>
              <a:rPr lang="en-US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b="1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Aizkraukle</a:t>
            </a:r>
            <a:endParaRPr lang="lv-LV" sz="2400" b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en-US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r>
            <a:r>
              <a:rPr lang="en-US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.04. 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– </a:t>
            </a:r>
            <a:r>
              <a:rPr lang="en-US" sz="2400" b="1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Preiļi</a:t>
            </a:r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>
          <a:xfrm>
            <a:off x="3779912" y="1340768"/>
            <a:ext cx="5059288" cy="639762"/>
          </a:xfrm>
          <a:prstGeom prst="rect">
            <a:avLst/>
          </a:prstGeom>
          <a:pattFill prst="pct30">
            <a:fgClr>
              <a:schemeClr val="accent3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Tematiskās darba grupas</a:t>
            </a:r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Satura vietturis 5"/>
          <p:cNvSpPr txBox="1">
            <a:spLocks/>
          </p:cNvSpPr>
          <p:nvPr/>
        </p:nvSpPr>
        <p:spPr>
          <a:xfrm>
            <a:off x="3779912" y="1980530"/>
            <a:ext cx="5059287" cy="396875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18.03. – Kooperācija</a:t>
            </a:r>
          </a:p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19.03. - Bioloģiskā lauksaimniecība</a:t>
            </a:r>
          </a:p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01.04. - Paaudžu nomaiņa</a:t>
            </a:r>
          </a:p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08.04. 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- Lauku </a:t>
            </a:r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telpa</a:t>
            </a:r>
          </a:p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15.04. </a:t>
            </a:r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– Investīcijas +meži</a:t>
            </a:r>
          </a:p>
          <a:p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29.04. – Pārtika (pesticīdi, </a:t>
            </a:r>
            <a:r>
              <a:rPr lang="lv-LV" sz="2400" b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antibiot</a:t>
            </a:r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., labturība)</a:t>
            </a:r>
          </a:p>
          <a:p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30.04. - Tiešmaksājumi</a:t>
            </a:r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lv-LV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09.05.  - Eko-shēmas </a:t>
            </a:r>
            <a:r>
              <a:rPr lang="lv-LV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un agrovide</a:t>
            </a:r>
          </a:p>
          <a:p>
            <a:endParaRPr lang="lv-LV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Virsraksts 1"/>
          <p:cNvSpPr txBox="1">
            <a:spLocks/>
          </p:cNvSpPr>
          <p:nvPr/>
        </p:nvSpPr>
        <p:spPr>
          <a:xfrm>
            <a:off x="2190544" y="122445"/>
            <a:ext cx="6626696" cy="10081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32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DISKUSIJAS PAR KLP STRATĒĢISKO PLĀNU</a:t>
            </a:r>
          </a:p>
        </p:txBody>
      </p:sp>
      <p:sp>
        <p:nvSpPr>
          <p:cNvPr id="10" name="Virsraksts 1"/>
          <p:cNvSpPr txBox="1">
            <a:spLocks/>
          </p:cNvSpPr>
          <p:nvPr/>
        </p:nvSpPr>
        <p:spPr>
          <a:xfrm>
            <a:off x="395536" y="6021288"/>
            <a:ext cx="8064896" cy="504056"/>
          </a:xfrm>
          <a:prstGeom prst="rect">
            <a:avLst/>
          </a:prstGeom>
          <a:pattFill prst="pct10">
            <a:fgClr>
              <a:srgbClr val="5FA408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Informācija – </a:t>
            </a:r>
            <a:r>
              <a:rPr lang="lv-LV" sz="2400" b="1" dirty="0" err="1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www.zm.gov.lv</a:t>
            </a:r>
            <a:r>
              <a:rPr lang="lv-LV" sz="24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  → «KLP nākotne»</a:t>
            </a:r>
            <a:endParaRPr lang="lv-LV" sz="2400" dirty="0">
              <a:solidFill>
                <a:srgbClr val="5FA408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28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a vietturis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388424" y="6324600"/>
            <a:ext cx="450776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2142456" y="476672"/>
            <a:ext cx="6696744" cy="129614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3200" b="1" dirty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«STIPRI REĢIONI, STIPRA VALSTS</a:t>
            </a:r>
            <a:r>
              <a:rPr lang="lv-LV" sz="32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»</a:t>
            </a:r>
            <a:endParaRPr lang="lv-LV" sz="3200" dirty="0">
              <a:solidFill>
                <a:srgbClr val="5FA408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Taisnstūris 7"/>
          <p:cNvSpPr/>
          <p:nvPr/>
        </p:nvSpPr>
        <p:spPr>
          <a:xfrm>
            <a:off x="575556" y="2420888"/>
            <a:ext cx="7992888" cy="2496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lv-LV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«Paši </a:t>
            </a:r>
            <a:r>
              <a:rPr lang="lv-LV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 savu garu uzcelt, paši ar savu prātu izgudrot. Pazuduši esam, ja gaidām, kad citi mūs celtu, atzītu, saprastu, stiprinātu un aplaimotu</a:t>
            </a:r>
            <a:r>
              <a:rPr lang="lv-LV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.»</a:t>
            </a:r>
            <a:endParaRPr lang="lv-LV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lv-LV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(Z.Mauriņa)</a:t>
            </a:r>
            <a:endParaRPr lang="lv-LV" sz="1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96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27584" y="3573016"/>
            <a:ext cx="7772400" cy="1533202"/>
          </a:xfrm>
        </p:spPr>
        <p:txBody>
          <a:bodyPr>
            <a:normAutofit/>
          </a:bodyPr>
          <a:lstStyle/>
          <a:p>
            <a:r>
              <a:rPr lang="lv-LV" altLang="en-US" sz="3600" dirty="0" smtClean="0">
                <a:solidFill>
                  <a:srgbClr val="5FA408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GAIDĀM JŪSU PRIORITĀŠU PRIEKŠLIKUMUS!</a:t>
            </a:r>
            <a:endParaRPr lang="en-GB" altLang="en-US" sz="3600" dirty="0" smtClean="0">
              <a:solidFill>
                <a:srgbClr val="5FA408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7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a vietturis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4210309529"/>
              </p:ext>
            </p:extLst>
          </p:nvPr>
        </p:nvGraphicFramePr>
        <p:xfrm>
          <a:off x="179512" y="332656"/>
          <a:ext cx="8856984" cy="5926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39752" y="1340768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/>
              <a:t>Latvijā kopumā 31,5% iedzīvotāju dzīvo lauku </a:t>
            </a:r>
            <a:r>
              <a:rPr lang="lv-LV" b="1" dirty="0" smtClean="0"/>
              <a:t>teritorijās, tomēr reģionos šis īpatsvars ir augstāks (36% – 57%).</a:t>
            </a: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28024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graphicFrame>
        <p:nvGraphicFramePr>
          <p:cNvPr id="6" name="Diagramma 5"/>
          <p:cNvGraphicFramePr>
            <a:graphicFrameLocks/>
          </p:cNvGraphicFramePr>
          <p:nvPr>
            <p:extLst/>
          </p:nvPr>
        </p:nvGraphicFramePr>
        <p:xfrm>
          <a:off x="251520" y="476672"/>
          <a:ext cx="8709670" cy="626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822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grpSp>
        <p:nvGrpSpPr>
          <p:cNvPr id="5" name="Grupa 4"/>
          <p:cNvGrpSpPr/>
          <p:nvPr/>
        </p:nvGrpSpPr>
        <p:grpSpPr>
          <a:xfrm>
            <a:off x="175118" y="980728"/>
            <a:ext cx="8861378" cy="5343872"/>
            <a:chOff x="0" y="0"/>
            <a:chExt cx="8991600" cy="4619625"/>
          </a:xfrm>
        </p:grpSpPr>
        <p:graphicFrame>
          <p:nvGraphicFramePr>
            <p:cNvPr id="6" name="Diagramma 5"/>
            <p:cNvGraphicFramePr/>
            <p:nvPr>
              <p:extLst/>
            </p:nvPr>
          </p:nvGraphicFramePr>
          <p:xfrm>
            <a:off x="0" y="0"/>
            <a:ext cx="8991600" cy="46196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3"/>
            <p:cNvSpPr txBox="1"/>
            <p:nvPr/>
          </p:nvSpPr>
          <p:spPr>
            <a:xfrm>
              <a:off x="3365503" y="1182728"/>
              <a:ext cx="2600325" cy="100965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lv-LV" sz="1400" b="1" dirty="0">
                  <a:ln>
                    <a:noFill/>
                  </a:ln>
                </a:rPr>
                <a:t>60%</a:t>
              </a:r>
              <a:r>
                <a:rPr lang="lv-LV" sz="1400" b="1" baseline="0" dirty="0">
                  <a:ln>
                    <a:noFill/>
                  </a:ln>
                </a:rPr>
                <a:t> lauku saimniecību īpašnieku ir vecumā virs 55 gadiem. Vecumā līdz 45 gadiem - mazāk nekā 20%.</a:t>
              </a:r>
              <a:endParaRPr lang="lv-LV" sz="1400" b="1" dirty="0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155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2339752" y="404664"/>
            <a:ext cx="5943600" cy="7920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40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KLP STRATĒĢISKAIS PLĀNS</a:t>
            </a:r>
            <a:endParaRPr lang="lv-LV" sz="4000" b="1" dirty="0">
              <a:solidFill>
                <a:srgbClr val="5FA408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Taisnstūris 5"/>
          <p:cNvSpPr/>
          <p:nvPr/>
        </p:nvSpPr>
        <p:spPr>
          <a:xfrm>
            <a:off x="323528" y="1484784"/>
            <a:ext cx="3528392" cy="648072"/>
          </a:xfrm>
          <a:prstGeom prst="rect">
            <a:avLst/>
          </a:prstGeom>
          <a:noFill/>
          <a:ln>
            <a:solidFill>
              <a:srgbClr val="5FA4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ŠODIEN</a:t>
            </a:r>
          </a:p>
        </p:txBody>
      </p:sp>
      <p:sp>
        <p:nvSpPr>
          <p:cNvPr id="7" name="Taisnstūris 6"/>
          <p:cNvSpPr/>
          <p:nvPr/>
        </p:nvSpPr>
        <p:spPr>
          <a:xfrm>
            <a:off x="5004048" y="1484784"/>
            <a:ext cx="3888432" cy="648072"/>
          </a:xfrm>
          <a:prstGeom prst="rect">
            <a:avLst/>
          </a:prstGeom>
          <a:solidFill>
            <a:srgbClr val="5FA408"/>
          </a:solidFill>
          <a:ln>
            <a:solidFill>
              <a:srgbClr val="5FA4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2021-2027</a:t>
            </a:r>
            <a:endParaRPr lang="lv-LV" sz="36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Taisnstūris 7"/>
          <p:cNvSpPr/>
          <p:nvPr/>
        </p:nvSpPr>
        <p:spPr>
          <a:xfrm>
            <a:off x="323528" y="2276872"/>
            <a:ext cx="3528392" cy="1405513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Tiešo maksājumu regulas</a:t>
            </a:r>
            <a:endParaRPr lang="lv-LV" sz="28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aisnstūris 8"/>
          <p:cNvSpPr/>
          <p:nvPr/>
        </p:nvSpPr>
        <p:spPr>
          <a:xfrm>
            <a:off x="323528" y="3501008"/>
            <a:ext cx="3528392" cy="1405513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Lauku attīstības </a:t>
            </a:r>
            <a:r>
              <a:rPr lang="lv-LV" sz="28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</a:t>
            </a:r>
            <a:r>
              <a:rPr lang="lv-LV" sz="28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rogramma</a:t>
            </a:r>
            <a:endParaRPr lang="lv-LV" sz="28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aisnstūris 9"/>
          <p:cNvSpPr/>
          <p:nvPr/>
        </p:nvSpPr>
        <p:spPr>
          <a:xfrm>
            <a:off x="323528" y="4725145"/>
            <a:ext cx="3528392" cy="1800200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Stratēģija ražotāju organizāciju darbības programmām</a:t>
            </a:r>
            <a:endParaRPr lang="lv-LV" sz="28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Taisnstūris 14"/>
          <p:cNvSpPr/>
          <p:nvPr/>
        </p:nvSpPr>
        <p:spPr>
          <a:xfrm>
            <a:off x="5004048" y="2276872"/>
            <a:ext cx="3888432" cy="4248472"/>
          </a:xfrm>
          <a:prstGeom prst="rect">
            <a:avLst/>
          </a:prstGeom>
          <a:solidFill>
            <a:srgbClr val="5FA408"/>
          </a:solidFill>
          <a:ln>
            <a:solidFill>
              <a:srgbClr val="5FA4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KLP stratēģiskais plāns – </a:t>
            </a:r>
          </a:p>
          <a:p>
            <a:pPr algn="ctr"/>
            <a:r>
              <a:rPr lang="lv-LV" sz="28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</a:t>
            </a:r>
            <a:r>
              <a:rPr lang="lv-LV" sz="28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trukturētāks process, </a:t>
            </a:r>
            <a:r>
              <a:rPr lang="lv-LV" sz="2800" b="1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saskaņotāki pasākumi, </a:t>
            </a:r>
            <a:r>
              <a:rPr lang="lv-LV" sz="28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orientēšanās uz kopīgiem rezultātiem</a:t>
            </a:r>
            <a:endParaRPr lang="lv-LV" sz="28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Labā bultiņa 15"/>
          <p:cNvSpPr/>
          <p:nvPr/>
        </p:nvSpPr>
        <p:spPr>
          <a:xfrm>
            <a:off x="3851920" y="2852936"/>
            <a:ext cx="1080120" cy="432048"/>
          </a:xfrm>
          <a:prstGeom prst="rightArrow">
            <a:avLst/>
          </a:prstGeom>
          <a:pattFill prst="lgConfetti">
            <a:fgClr>
              <a:srgbClr val="5FA408"/>
            </a:fgClr>
            <a:bgClr>
              <a:schemeClr val="bg1"/>
            </a:bgClr>
          </a:pattFill>
          <a:ln w="95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Labā bultiņa 16"/>
          <p:cNvSpPr/>
          <p:nvPr/>
        </p:nvSpPr>
        <p:spPr>
          <a:xfrm>
            <a:off x="3851920" y="4149080"/>
            <a:ext cx="1080120" cy="432048"/>
          </a:xfrm>
          <a:prstGeom prst="rightArrow">
            <a:avLst/>
          </a:prstGeom>
          <a:pattFill prst="lgConfetti">
            <a:fgClr>
              <a:srgbClr val="5FA408"/>
            </a:fgClr>
            <a:bgClr>
              <a:schemeClr val="bg1"/>
            </a:bgClr>
          </a:pattFill>
          <a:ln w="95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Labā bultiņa 17"/>
          <p:cNvSpPr/>
          <p:nvPr/>
        </p:nvSpPr>
        <p:spPr>
          <a:xfrm>
            <a:off x="3851920" y="5445224"/>
            <a:ext cx="1080120" cy="432048"/>
          </a:xfrm>
          <a:prstGeom prst="rightArrow">
            <a:avLst/>
          </a:prstGeom>
          <a:pattFill prst="lgConfetti">
            <a:fgClr>
              <a:srgbClr val="5FA408"/>
            </a:fgClr>
            <a:bgClr>
              <a:schemeClr val="bg1"/>
            </a:bgClr>
          </a:pattFill>
          <a:ln w="95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594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graphicFrame>
        <p:nvGraphicFramePr>
          <p:cNvPr id="5" name="Shēma 4"/>
          <p:cNvGraphicFramePr/>
          <p:nvPr>
            <p:extLst>
              <p:ext uri="{D42A27DB-BD31-4B8C-83A1-F6EECF244321}">
                <p14:modId xmlns:p14="http://schemas.microsoft.com/office/powerpoint/2010/main" val="3017415495"/>
              </p:ext>
            </p:extLst>
          </p:nvPr>
        </p:nvGraphicFramePr>
        <p:xfrm>
          <a:off x="262053" y="1412797"/>
          <a:ext cx="1247452" cy="708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Shēma 5"/>
          <p:cNvGraphicFramePr/>
          <p:nvPr>
            <p:extLst>
              <p:ext uri="{D42A27DB-BD31-4B8C-83A1-F6EECF244321}">
                <p14:modId xmlns:p14="http://schemas.microsoft.com/office/powerpoint/2010/main" val="3681791660"/>
              </p:ext>
            </p:extLst>
          </p:nvPr>
        </p:nvGraphicFramePr>
        <p:xfrm>
          <a:off x="641105" y="2321176"/>
          <a:ext cx="1112842" cy="752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Shēma 6"/>
          <p:cNvGraphicFramePr/>
          <p:nvPr>
            <p:extLst>
              <p:ext uri="{D42A27DB-BD31-4B8C-83A1-F6EECF244321}">
                <p14:modId xmlns:p14="http://schemas.microsoft.com/office/powerpoint/2010/main" val="3625867192"/>
              </p:ext>
            </p:extLst>
          </p:nvPr>
        </p:nvGraphicFramePr>
        <p:xfrm>
          <a:off x="1107576" y="3295616"/>
          <a:ext cx="1188132" cy="86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8" name="Shēma 7"/>
          <p:cNvGraphicFramePr/>
          <p:nvPr>
            <p:extLst>
              <p:ext uri="{D42A27DB-BD31-4B8C-83A1-F6EECF244321}">
                <p14:modId xmlns:p14="http://schemas.microsoft.com/office/powerpoint/2010/main" val="1048843867"/>
              </p:ext>
            </p:extLst>
          </p:nvPr>
        </p:nvGraphicFramePr>
        <p:xfrm>
          <a:off x="926654" y="4407924"/>
          <a:ext cx="1165702" cy="767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cxnSp>
        <p:nvCxnSpPr>
          <p:cNvPr id="28" name="Taisns savienotājs 27"/>
          <p:cNvCxnSpPr>
            <a:stCxn id="6" idx="2"/>
            <a:endCxn id="7" idx="0"/>
          </p:cNvCxnSpPr>
          <p:nvPr/>
        </p:nvCxnSpPr>
        <p:spPr>
          <a:xfrm>
            <a:off x="1197526" y="3073388"/>
            <a:ext cx="504116" cy="222228"/>
          </a:xfrm>
          <a:prstGeom prst="line">
            <a:avLst/>
          </a:prstGeom>
          <a:ln w="31750">
            <a:solidFill>
              <a:srgbClr val="5FA40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Taisns savienotājs 35"/>
          <p:cNvCxnSpPr>
            <a:stCxn id="5" idx="2"/>
            <a:endCxn id="6" idx="0"/>
          </p:cNvCxnSpPr>
          <p:nvPr/>
        </p:nvCxnSpPr>
        <p:spPr>
          <a:xfrm>
            <a:off x="885779" y="2120974"/>
            <a:ext cx="311747" cy="200202"/>
          </a:xfrm>
          <a:prstGeom prst="line">
            <a:avLst/>
          </a:prstGeom>
          <a:ln w="31750">
            <a:solidFill>
              <a:srgbClr val="5FA408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Taisns savienotājs 38"/>
          <p:cNvCxnSpPr>
            <a:stCxn id="8" idx="2"/>
          </p:cNvCxnSpPr>
          <p:nvPr/>
        </p:nvCxnSpPr>
        <p:spPr>
          <a:xfrm flipH="1">
            <a:off x="885547" y="5175911"/>
            <a:ext cx="623958" cy="192362"/>
          </a:xfrm>
          <a:prstGeom prst="line">
            <a:avLst/>
          </a:prstGeom>
          <a:ln w="28575">
            <a:solidFill>
              <a:srgbClr val="5FA40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Shēma 50"/>
          <p:cNvGraphicFramePr/>
          <p:nvPr>
            <p:extLst>
              <p:ext uri="{D42A27DB-BD31-4B8C-83A1-F6EECF244321}">
                <p14:modId xmlns:p14="http://schemas.microsoft.com/office/powerpoint/2010/main" val="3219492192"/>
              </p:ext>
            </p:extLst>
          </p:nvPr>
        </p:nvGraphicFramePr>
        <p:xfrm>
          <a:off x="251519" y="5368272"/>
          <a:ext cx="1257985" cy="104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cxnSp>
        <p:nvCxnSpPr>
          <p:cNvPr id="53" name="Taisns savienotājs 52"/>
          <p:cNvCxnSpPr>
            <a:stCxn id="7" idx="2"/>
            <a:endCxn id="8" idx="0"/>
          </p:cNvCxnSpPr>
          <p:nvPr/>
        </p:nvCxnSpPr>
        <p:spPr>
          <a:xfrm flipH="1">
            <a:off x="1509505" y="4159216"/>
            <a:ext cx="192137" cy="248708"/>
          </a:xfrm>
          <a:prstGeom prst="line">
            <a:avLst/>
          </a:prstGeom>
          <a:ln w="31750">
            <a:solidFill>
              <a:srgbClr val="5FA40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Virsraksts 1"/>
          <p:cNvSpPr txBox="1">
            <a:spLocks/>
          </p:cNvSpPr>
          <p:nvPr/>
        </p:nvSpPr>
        <p:spPr>
          <a:xfrm>
            <a:off x="2269704" y="188640"/>
            <a:ext cx="6569496" cy="115212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40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KLP STRATĒĢISKĀ PLĀNA SAGATAVOŠANA</a:t>
            </a:r>
            <a:endParaRPr lang="lv-LV" sz="4000" b="1" dirty="0">
              <a:solidFill>
                <a:srgbClr val="5FA408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58" name="Taisnstūris 57"/>
          <p:cNvSpPr/>
          <p:nvPr/>
        </p:nvSpPr>
        <p:spPr>
          <a:xfrm>
            <a:off x="1586608" y="1533128"/>
            <a:ext cx="7128792" cy="447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Sabiedriskā apspriešana, EK paziņojums par nākotni</a:t>
            </a:r>
            <a:endParaRPr lang="lv-LV" sz="2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Taisnstūris 59"/>
          <p:cNvSpPr/>
          <p:nvPr/>
        </p:nvSpPr>
        <p:spPr>
          <a:xfrm>
            <a:off x="2295708" y="2420888"/>
            <a:ext cx="6266656" cy="591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EK paziņojums par daudzgadu finanšu shēmu, EK likumdošanas priekšlikumi </a:t>
            </a:r>
            <a:endParaRPr lang="lv-LV" sz="2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2" name="Taisnstūris 61"/>
          <p:cNvSpPr/>
          <p:nvPr/>
        </p:nvSpPr>
        <p:spPr>
          <a:xfrm>
            <a:off x="2589625" y="3212976"/>
            <a:ext cx="6418907" cy="1097133"/>
          </a:xfrm>
          <a:prstGeom prst="rect">
            <a:avLst/>
          </a:prstGeom>
          <a:pattFill prst="pct20">
            <a:fgClr>
              <a:srgbClr val="5FA40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Regulu apspriešana, KLP stratēģiskā plāna izstrāde – </a:t>
            </a:r>
            <a:r>
              <a:rPr lang="lv-LV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vajadzību</a:t>
            </a:r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lv-LV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prioritāšu</a:t>
            </a:r>
            <a:r>
              <a:rPr lang="lv-LV" sz="24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lv-LV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un mērķu </a:t>
            </a:r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noteikšana, </a:t>
            </a:r>
            <a:r>
              <a:rPr lang="lv-LV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pasākumu un finanšu plāns</a:t>
            </a:r>
            <a:endParaRPr lang="lv-LV" sz="24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4" name="Taisnstūris 63"/>
          <p:cNvSpPr/>
          <p:nvPr/>
        </p:nvSpPr>
        <p:spPr>
          <a:xfrm>
            <a:off x="2267744" y="4443929"/>
            <a:ext cx="6740788" cy="785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KLP stratēģiskā plāna apstiprināšana, MK noteikumu sagatavošana, apstiprināšana, ieviešana</a:t>
            </a:r>
            <a:endParaRPr lang="lv-LV" sz="2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5" name="Taisnstūris 64"/>
          <p:cNvSpPr/>
          <p:nvPr/>
        </p:nvSpPr>
        <p:spPr>
          <a:xfrm>
            <a:off x="1619672" y="5461000"/>
            <a:ext cx="6266656" cy="447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KLP stratēģiskā plāna īstenošana</a:t>
            </a:r>
            <a:endParaRPr lang="lv-LV" sz="2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0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1907704" y="404664"/>
            <a:ext cx="6125872" cy="10022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48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SNIEGUMA MODELIS</a:t>
            </a:r>
          </a:p>
        </p:txBody>
      </p:sp>
      <p:pic>
        <p:nvPicPr>
          <p:cNvPr id="6" name="Picture 49"/>
          <p:cNvPicPr>
            <a:picLocks noChangeAspect="1"/>
          </p:cNvPicPr>
          <p:nvPr/>
        </p:nvPicPr>
        <p:blipFill>
          <a:blip r:embed="rId2" cstate="print">
            <a:duotone>
              <a:srgbClr val="A5D028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25851"/>
            <a:ext cx="1359924" cy="1359924"/>
          </a:xfrm>
          <a:prstGeom prst="rect">
            <a:avLst/>
          </a:prstGeom>
        </p:spPr>
      </p:pic>
      <p:sp>
        <p:nvSpPr>
          <p:cNvPr id="7" name="Taisnstūris 6"/>
          <p:cNvSpPr/>
          <p:nvPr/>
        </p:nvSpPr>
        <p:spPr>
          <a:xfrm>
            <a:off x="323528" y="1556792"/>
            <a:ext cx="3816424" cy="648072"/>
          </a:xfrm>
          <a:prstGeom prst="rect">
            <a:avLst/>
          </a:prstGeom>
          <a:noFill/>
          <a:ln>
            <a:solidFill>
              <a:srgbClr val="5FA4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ŠODIEN</a:t>
            </a:r>
          </a:p>
        </p:txBody>
      </p:sp>
      <p:sp>
        <p:nvSpPr>
          <p:cNvPr id="8" name="Taisnstūris 7"/>
          <p:cNvSpPr/>
          <p:nvPr/>
        </p:nvSpPr>
        <p:spPr>
          <a:xfrm>
            <a:off x="5076056" y="1559636"/>
            <a:ext cx="3816424" cy="648072"/>
          </a:xfrm>
          <a:prstGeom prst="rect">
            <a:avLst/>
          </a:prstGeom>
          <a:solidFill>
            <a:srgbClr val="5FA408"/>
          </a:solidFill>
          <a:ln>
            <a:solidFill>
              <a:srgbClr val="5FA4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2021-2027</a:t>
            </a:r>
            <a:endParaRPr lang="lv-LV" sz="36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aisnstūris 8"/>
          <p:cNvSpPr/>
          <p:nvPr/>
        </p:nvSpPr>
        <p:spPr>
          <a:xfrm>
            <a:off x="323528" y="2348880"/>
            <a:ext cx="3816424" cy="1224136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Detalizētas prasības vienādas visā ES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aisnstūris 9"/>
          <p:cNvSpPr/>
          <p:nvPr/>
        </p:nvSpPr>
        <p:spPr>
          <a:xfrm>
            <a:off x="5076056" y="2348880"/>
            <a:ext cx="3816424" cy="1224136"/>
          </a:xfrm>
          <a:prstGeom prst="rect">
            <a:avLst/>
          </a:prstGeom>
          <a:pattFill prst="pct30">
            <a:fgClr>
              <a:srgbClr val="5FA40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Lielāka teikšana pašiem -prasības pielāgojam vietējiem apstākļiem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Taisnstūris 12"/>
          <p:cNvSpPr/>
          <p:nvPr/>
        </p:nvSpPr>
        <p:spPr>
          <a:xfrm>
            <a:off x="308185" y="3717032"/>
            <a:ext cx="3816424" cy="1080120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Jānodrošina atbilstība prasībām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Taisnstūris 13"/>
          <p:cNvSpPr/>
          <p:nvPr/>
        </p:nvSpPr>
        <p:spPr>
          <a:xfrm>
            <a:off x="5076056" y="3717032"/>
            <a:ext cx="3816424" cy="1080120"/>
          </a:xfrm>
          <a:prstGeom prst="rect">
            <a:avLst/>
          </a:prstGeom>
          <a:pattFill prst="pct30">
            <a:fgClr>
              <a:srgbClr val="5FA40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Lielāka atbildība – </a:t>
            </a:r>
          </a:p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jāsasniedz izvirzītie mērķi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Taisnstūris 14"/>
          <p:cNvSpPr/>
          <p:nvPr/>
        </p:nvSpPr>
        <p:spPr>
          <a:xfrm>
            <a:off x="323528" y="4941168"/>
            <a:ext cx="3816424" cy="1080120"/>
          </a:xfrm>
          <a:prstGeom prst="rect">
            <a:avLst/>
          </a:prstGeom>
          <a:noFill/>
          <a:ln w="12700">
            <a:solidFill>
              <a:srgbClr val="5FA4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Nav tiešas sasaistes ar citām </a:t>
            </a:r>
            <a:r>
              <a:rPr lang="lv-LV" sz="2400" b="1" dirty="0" err="1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rīcībpolitikām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Taisnstūris 15"/>
          <p:cNvSpPr/>
          <p:nvPr/>
        </p:nvSpPr>
        <p:spPr>
          <a:xfrm>
            <a:off x="5076056" y="4941168"/>
            <a:ext cx="3816424" cy="1080120"/>
          </a:xfrm>
          <a:prstGeom prst="rect">
            <a:avLst/>
          </a:prstGeom>
          <a:pattFill prst="pct30">
            <a:fgClr>
              <a:srgbClr val="5FA40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Plāns jāsaskaņo ar </a:t>
            </a:r>
            <a:r>
              <a:rPr lang="lv-LV" sz="2400" b="1" dirty="0" err="1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rīcībpolitikām</a:t>
            </a:r>
            <a:r>
              <a:rPr lang="lv-LV" sz="2400" b="1" dirty="0" smtClean="0">
                <a:solidFill>
                  <a:schemeClr val="tx1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 vides un klimata jomās</a:t>
            </a:r>
            <a:endParaRPr lang="lv-LV" sz="2400" b="1" dirty="0">
              <a:solidFill>
                <a:schemeClr val="tx1"/>
              </a:solidFill>
              <a:latin typeface="Segoe UI Light" panose="020B0502040204020203" pitchFamily="34" charset="0"/>
              <a:ea typeface="Verdana" panose="020B0604030504040204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Labā bultiņa 16"/>
          <p:cNvSpPr/>
          <p:nvPr/>
        </p:nvSpPr>
        <p:spPr>
          <a:xfrm>
            <a:off x="4139952" y="2852936"/>
            <a:ext cx="936104" cy="432048"/>
          </a:xfrm>
          <a:prstGeom prst="rightArrow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Labā bultiņa 17"/>
          <p:cNvSpPr/>
          <p:nvPr/>
        </p:nvSpPr>
        <p:spPr>
          <a:xfrm>
            <a:off x="4139952" y="4077072"/>
            <a:ext cx="936104" cy="432048"/>
          </a:xfrm>
          <a:prstGeom prst="rightArrow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Labā bultiņa 18"/>
          <p:cNvSpPr/>
          <p:nvPr/>
        </p:nvSpPr>
        <p:spPr>
          <a:xfrm>
            <a:off x="4139952" y="5301208"/>
            <a:ext cx="936104" cy="432048"/>
          </a:xfrm>
          <a:prstGeom prst="rightArrow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40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6627573"/>
            <a:ext cx="304800" cy="289859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2190544" y="122445"/>
            <a:ext cx="6125872" cy="10022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4800" b="1" dirty="0" smtClean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KLP MĒRĶI</a:t>
            </a:r>
          </a:p>
        </p:txBody>
      </p:sp>
      <p:sp>
        <p:nvSpPr>
          <p:cNvPr id="6" name="Taisnstūris 5"/>
          <p:cNvSpPr/>
          <p:nvPr/>
        </p:nvSpPr>
        <p:spPr>
          <a:xfrm>
            <a:off x="251520" y="2061413"/>
            <a:ext cx="8712968" cy="15065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aisnstūris 6"/>
          <p:cNvSpPr/>
          <p:nvPr/>
        </p:nvSpPr>
        <p:spPr>
          <a:xfrm>
            <a:off x="251520" y="3640157"/>
            <a:ext cx="8712968" cy="1506519"/>
          </a:xfrm>
          <a:prstGeom prst="rect">
            <a:avLst/>
          </a:prstGeom>
          <a:solidFill>
            <a:srgbClr val="D8FF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Taisnstūris 7"/>
          <p:cNvSpPr/>
          <p:nvPr/>
        </p:nvSpPr>
        <p:spPr>
          <a:xfrm>
            <a:off x="251520" y="5232215"/>
            <a:ext cx="8712968" cy="1506519"/>
          </a:xfrm>
          <a:prstGeom prst="rect">
            <a:avLst/>
          </a:prstGeom>
          <a:solidFill>
            <a:srgbClr val="BBE3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9" name="Attēls 8"/>
          <p:cNvPicPr/>
          <p:nvPr/>
        </p:nvPicPr>
        <p:blipFill>
          <a:blip r:embed="rId3"/>
          <a:stretch>
            <a:fillRect/>
          </a:stretch>
        </p:blipFill>
        <p:spPr>
          <a:xfrm>
            <a:off x="2807804" y="2103206"/>
            <a:ext cx="864096" cy="821737"/>
          </a:xfrm>
          <a:prstGeom prst="rect">
            <a:avLst/>
          </a:prstGeom>
        </p:spPr>
      </p:pic>
      <p:sp>
        <p:nvSpPr>
          <p:cNvPr id="2" name="Taisnstūris 1"/>
          <p:cNvSpPr/>
          <p:nvPr/>
        </p:nvSpPr>
        <p:spPr>
          <a:xfrm>
            <a:off x="1871700" y="2955720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TAISNĪGI IENĀKUMI</a:t>
            </a:r>
            <a:endParaRPr lang="lv-LV" b="1" dirty="0">
              <a:solidFill>
                <a:schemeClr val="tx1"/>
              </a:solidFill>
            </a:endParaRPr>
          </a:p>
        </p:txBody>
      </p:sp>
      <p:pic>
        <p:nvPicPr>
          <p:cNvPr id="10" name="Attēls 9"/>
          <p:cNvPicPr/>
          <p:nvPr/>
        </p:nvPicPr>
        <p:blipFill>
          <a:blip r:embed="rId4"/>
          <a:stretch>
            <a:fillRect/>
          </a:stretch>
        </p:blipFill>
        <p:spPr>
          <a:xfrm>
            <a:off x="5004048" y="2101797"/>
            <a:ext cx="864096" cy="794385"/>
          </a:xfrm>
          <a:prstGeom prst="rect">
            <a:avLst/>
          </a:prstGeom>
        </p:spPr>
      </p:pic>
      <p:sp>
        <p:nvSpPr>
          <p:cNvPr id="11" name="Taisnstūris 10"/>
          <p:cNvSpPr/>
          <p:nvPr/>
        </p:nvSpPr>
        <p:spPr>
          <a:xfrm>
            <a:off x="4103948" y="2961547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PALIELINĀT KONKURĒTSPĒJU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12" name="Taisnstūris 11"/>
          <p:cNvSpPr/>
          <p:nvPr/>
        </p:nvSpPr>
        <p:spPr>
          <a:xfrm>
            <a:off x="6372200" y="2956464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LĪDZSVAROT VARU PĀRTIKAS ĶĒDĒ</a:t>
            </a:r>
            <a:endParaRPr lang="lv-LV" b="1" dirty="0">
              <a:solidFill>
                <a:schemeClr val="tx1"/>
              </a:solidFill>
            </a:endParaRPr>
          </a:p>
        </p:txBody>
      </p:sp>
      <p:pic>
        <p:nvPicPr>
          <p:cNvPr id="13" name="Attēls 12"/>
          <p:cNvPicPr/>
          <p:nvPr/>
        </p:nvPicPr>
        <p:blipFill>
          <a:blip r:embed="rId5"/>
          <a:stretch>
            <a:fillRect/>
          </a:stretch>
        </p:blipFill>
        <p:spPr>
          <a:xfrm>
            <a:off x="7277414" y="2116311"/>
            <a:ext cx="864096" cy="794103"/>
          </a:xfrm>
          <a:prstGeom prst="rect">
            <a:avLst/>
          </a:prstGeom>
        </p:spPr>
      </p:pic>
      <p:pic>
        <p:nvPicPr>
          <p:cNvPr id="14" name="Attēls 13"/>
          <p:cNvPicPr/>
          <p:nvPr/>
        </p:nvPicPr>
        <p:blipFill>
          <a:blip r:embed="rId6"/>
          <a:stretch>
            <a:fillRect/>
          </a:stretch>
        </p:blipFill>
        <p:spPr>
          <a:xfrm>
            <a:off x="2753798" y="3702804"/>
            <a:ext cx="864096" cy="812754"/>
          </a:xfrm>
          <a:prstGeom prst="rect">
            <a:avLst/>
          </a:prstGeom>
        </p:spPr>
      </p:pic>
      <p:sp>
        <p:nvSpPr>
          <p:cNvPr id="15" name="Taisnstūris 14"/>
          <p:cNvSpPr/>
          <p:nvPr/>
        </p:nvSpPr>
        <p:spPr>
          <a:xfrm>
            <a:off x="1871700" y="4541143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RĪCĪBA KLIMATA JOMĀ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16" name="Taisnstūris 15"/>
          <p:cNvSpPr/>
          <p:nvPr/>
        </p:nvSpPr>
        <p:spPr>
          <a:xfrm>
            <a:off x="4193958" y="4545723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VIDRŪPE</a:t>
            </a:r>
            <a:endParaRPr lang="lv-LV" b="1" dirty="0">
              <a:solidFill>
                <a:schemeClr val="tx1"/>
              </a:solidFill>
            </a:endParaRPr>
          </a:p>
        </p:txBody>
      </p:sp>
      <p:pic>
        <p:nvPicPr>
          <p:cNvPr id="17" name="Attēls 16"/>
          <p:cNvPicPr/>
          <p:nvPr/>
        </p:nvPicPr>
        <p:blipFill>
          <a:blip r:embed="rId7"/>
          <a:stretch>
            <a:fillRect/>
          </a:stretch>
        </p:blipFill>
        <p:spPr>
          <a:xfrm>
            <a:off x="5076056" y="3737955"/>
            <a:ext cx="864096" cy="807111"/>
          </a:xfrm>
          <a:prstGeom prst="rect">
            <a:avLst/>
          </a:prstGeom>
        </p:spPr>
      </p:pic>
      <p:pic>
        <p:nvPicPr>
          <p:cNvPr id="18" name="Attēls 17"/>
          <p:cNvPicPr/>
          <p:nvPr/>
        </p:nvPicPr>
        <p:blipFill>
          <a:blip r:embed="rId8"/>
          <a:stretch>
            <a:fillRect/>
          </a:stretch>
        </p:blipFill>
        <p:spPr>
          <a:xfrm>
            <a:off x="7331420" y="3705479"/>
            <a:ext cx="810090" cy="807111"/>
          </a:xfrm>
          <a:prstGeom prst="rect">
            <a:avLst/>
          </a:prstGeom>
        </p:spPr>
      </p:pic>
      <p:sp>
        <p:nvSpPr>
          <p:cNvPr id="19" name="Taisnstūris 18"/>
          <p:cNvSpPr/>
          <p:nvPr/>
        </p:nvSpPr>
        <p:spPr>
          <a:xfrm>
            <a:off x="6300192" y="4530125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SAGLABĀT AINAVAS UN BIODAUDZVEIDĪBU</a:t>
            </a:r>
            <a:endParaRPr lang="lv-LV" b="1" dirty="0">
              <a:solidFill>
                <a:schemeClr val="tx1"/>
              </a:solidFill>
            </a:endParaRPr>
          </a:p>
        </p:txBody>
      </p:sp>
      <p:pic>
        <p:nvPicPr>
          <p:cNvPr id="20" name="Attēls 19"/>
          <p:cNvPicPr/>
          <p:nvPr/>
        </p:nvPicPr>
        <p:blipFill>
          <a:blip r:embed="rId9"/>
          <a:stretch>
            <a:fillRect/>
          </a:stretch>
        </p:blipFill>
        <p:spPr>
          <a:xfrm>
            <a:off x="2753798" y="5298963"/>
            <a:ext cx="864096" cy="833548"/>
          </a:xfrm>
          <a:prstGeom prst="rect">
            <a:avLst/>
          </a:prstGeom>
        </p:spPr>
      </p:pic>
      <p:pic>
        <p:nvPicPr>
          <p:cNvPr id="21" name="Attēls 20"/>
          <p:cNvPicPr/>
          <p:nvPr/>
        </p:nvPicPr>
        <p:blipFill>
          <a:blip r:embed="rId10"/>
          <a:stretch>
            <a:fillRect/>
          </a:stretch>
        </p:blipFill>
        <p:spPr>
          <a:xfrm>
            <a:off x="5082239" y="5298963"/>
            <a:ext cx="864096" cy="833548"/>
          </a:xfrm>
          <a:prstGeom prst="rect">
            <a:avLst/>
          </a:prstGeom>
        </p:spPr>
      </p:pic>
      <p:pic>
        <p:nvPicPr>
          <p:cNvPr id="22" name="Attēls 21"/>
          <p:cNvPicPr/>
          <p:nvPr/>
        </p:nvPicPr>
        <p:blipFill>
          <a:blip r:embed="rId11"/>
          <a:stretch>
            <a:fillRect/>
          </a:stretch>
        </p:blipFill>
        <p:spPr>
          <a:xfrm>
            <a:off x="7331420" y="5273688"/>
            <a:ext cx="864096" cy="858823"/>
          </a:xfrm>
          <a:prstGeom prst="rect">
            <a:avLst/>
          </a:prstGeom>
        </p:spPr>
      </p:pic>
      <p:sp>
        <p:nvSpPr>
          <p:cNvPr id="23" name="Taisnstūris 22"/>
          <p:cNvSpPr/>
          <p:nvPr/>
        </p:nvSpPr>
        <p:spPr>
          <a:xfrm>
            <a:off x="1871700" y="6108884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SEKMĒT PAAUDŽU MAIŅU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24" name="Taisnstūris 23"/>
          <p:cNvSpPr/>
          <p:nvPr/>
        </p:nvSpPr>
        <p:spPr>
          <a:xfrm>
            <a:off x="4160511" y="6090502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PLAUKSTOŠI LAUKU APVIDI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25" name="Taisnstūris 24"/>
          <p:cNvSpPr/>
          <p:nvPr/>
        </p:nvSpPr>
        <p:spPr>
          <a:xfrm>
            <a:off x="6449322" y="6094058"/>
            <a:ext cx="262829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AIZSARGĀT PĀRTIKAS &amp; VESELĪBAS KVALITĀTI</a:t>
            </a:r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26" name="Taisnstūris 25"/>
          <p:cNvSpPr/>
          <p:nvPr/>
        </p:nvSpPr>
        <p:spPr>
          <a:xfrm>
            <a:off x="409143" y="2485126"/>
            <a:ext cx="186143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EKONOMIKAS MĒRĶI</a:t>
            </a:r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27" name="Taisnstūris 26"/>
          <p:cNvSpPr/>
          <p:nvPr/>
        </p:nvSpPr>
        <p:spPr>
          <a:xfrm>
            <a:off x="329112" y="3986035"/>
            <a:ext cx="186143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VIDES</a:t>
            </a:r>
          </a:p>
          <a:p>
            <a:pPr algn="ctr"/>
            <a:r>
              <a:rPr lang="lv-LV" b="1" dirty="0" smtClean="0">
                <a:solidFill>
                  <a:srgbClr val="FF0000"/>
                </a:solidFill>
              </a:rPr>
              <a:t> MĒRĶI</a:t>
            </a:r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28" name="Taisnstūris 27"/>
          <p:cNvSpPr/>
          <p:nvPr/>
        </p:nvSpPr>
        <p:spPr>
          <a:xfrm>
            <a:off x="310119" y="5599805"/>
            <a:ext cx="1861432" cy="611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SOCIĀLIE</a:t>
            </a:r>
          </a:p>
          <a:p>
            <a:pPr algn="ctr"/>
            <a:r>
              <a:rPr lang="lv-LV" b="1" dirty="0" smtClean="0">
                <a:solidFill>
                  <a:srgbClr val="FF0000"/>
                </a:solidFill>
              </a:rPr>
              <a:t> MĒRĶI</a:t>
            </a:r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29" name="Taisnstūris 28"/>
          <p:cNvSpPr/>
          <p:nvPr/>
        </p:nvSpPr>
        <p:spPr>
          <a:xfrm>
            <a:off x="251520" y="1409653"/>
            <a:ext cx="8712968" cy="5354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30" name="Taisnstūris 29"/>
          <p:cNvSpPr/>
          <p:nvPr/>
        </p:nvSpPr>
        <p:spPr>
          <a:xfrm>
            <a:off x="351070" y="1501139"/>
            <a:ext cx="8037354" cy="45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b="1" dirty="0" smtClean="0">
                <a:solidFill>
                  <a:srgbClr val="FF0000"/>
                </a:solidFill>
              </a:rPr>
              <a:t>HORIZONTĀLAIS MĒRĶIS </a:t>
            </a:r>
            <a:r>
              <a:rPr lang="lv-LV" b="1" dirty="0" smtClean="0">
                <a:solidFill>
                  <a:schemeClr val="tx1"/>
                </a:solidFill>
              </a:rPr>
              <a:t>– ZINĀŠANAS, KONSULTĀCIJAS, INOVĀCIJAS</a:t>
            </a:r>
            <a:endParaRPr lang="lv-L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43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hēma 4"/>
          <p:cNvGraphicFramePr/>
          <p:nvPr>
            <p:extLst>
              <p:ext uri="{D42A27DB-BD31-4B8C-83A1-F6EECF244321}">
                <p14:modId xmlns:p14="http://schemas.microsoft.com/office/powerpoint/2010/main" val="3942851112"/>
              </p:ext>
            </p:extLst>
          </p:nvPr>
        </p:nvGraphicFramePr>
        <p:xfrm>
          <a:off x="4550284" y="1929719"/>
          <a:ext cx="4423942" cy="469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Virsraksts 1"/>
          <p:cNvSpPr txBox="1">
            <a:spLocks/>
          </p:cNvSpPr>
          <p:nvPr/>
        </p:nvSpPr>
        <p:spPr>
          <a:xfrm>
            <a:off x="107504" y="158325"/>
            <a:ext cx="8964489" cy="10081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800" b="1" dirty="0">
                <a:solidFill>
                  <a:srgbClr val="5FA408"/>
                </a:solidFill>
                <a:latin typeface="Segoe UI Light" panose="020B0502040204020203" pitchFamily="34" charset="0"/>
                <a:ea typeface="Verdana" panose="020B0604030504040204" pitchFamily="34" charset="0"/>
                <a:cs typeface="Segoe UI Light" panose="020B0502040204020203" pitchFamily="34" charset="0"/>
              </a:rPr>
              <a:t>Tiešo maksājumu pasākumi</a:t>
            </a:r>
          </a:p>
        </p:txBody>
      </p:sp>
      <p:graphicFrame>
        <p:nvGraphicFramePr>
          <p:cNvPr id="6" name="Shēma 5"/>
          <p:cNvGraphicFramePr/>
          <p:nvPr>
            <p:extLst/>
          </p:nvPr>
        </p:nvGraphicFramePr>
        <p:xfrm>
          <a:off x="107504" y="1929720"/>
          <a:ext cx="4423942" cy="469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aisnstūris 6"/>
          <p:cNvSpPr/>
          <p:nvPr/>
        </p:nvSpPr>
        <p:spPr>
          <a:xfrm>
            <a:off x="5371565" y="1136891"/>
            <a:ext cx="2682619" cy="719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b="1" dirty="0" smtClean="0">
                <a:solidFill>
                  <a:srgbClr val="7CBE34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2021 – 2027</a:t>
            </a:r>
          </a:p>
        </p:txBody>
      </p:sp>
      <p:sp>
        <p:nvSpPr>
          <p:cNvPr id="8" name="Taisnstūris 7"/>
          <p:cNvSpPr/>
          <p:nvPr/>
        </p:nvSpPr>
        <p:spPr>
          <a:xfrm>
            <a:off x="332689" y="1136891"/>
            <a:ext cx="4217595" cy="719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b="1" dirty="0" smtClean="0">
                <a:solidFill>
                  <a:srgbClr val="7CBE34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2014 – 2020</a:t>
            </a:r>
          </a:p>
        </p:txBody>
      </p:sp>
      <p:sp>
        <p:nvSpPr>
          <p:cNvPr id="9" name="Taisnstūris 8"/>
          <p:cNvSpPr/>
          <p:nvPr/>
        </p:nvSpPr>
        <p:spPr>
          <a:xfrm>
            <a:off x="3106330" y="6022939"/>
            <a:ext cx="1348649" cy="231582"/>
          </a:xfrm>
          <a:prstGeom prst="rect">
            <a:avLst/>
          </a:prstGeom>
          <a:solidFill>
            <a:srgbClr val="E18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Obligāts</a:t>
            </a:r>
          </a:p>
        </p:txBody>
      </p:sp>
      <p:sp>
        <p:nvSpPr>
          <p:cNvPr id="10" name="Ovāls 9"/>
          <p:cNvSpPr/>
          <p:nvPr/>
        </p:nvSpPr>
        <p:spPr>
          <a:xfrm>
            <a:off x="2934559" y="6030509"/>
            <a:ext cx="217120" cy="201075"/>
          </a:xfrm>
          <a:prstGeom prst="ellipse">
            <a:avLst/>
          </a:prstGeom>
          <a:solidFill>
            <a:srgbClr val="D6696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0">
              <a:solidFill>
                <a:schemeClr val="tx1"/>
              </a:solidFill>
            </a:endParaRPr>
          </a:p>
        </p:txBody>
      </p:sp>
      <p:sp>
        <p:nvSpPr>
          <p:cNvPr id="11" name="Taisnstūris 10"/>
          <p:cNvSpPr/>
          <p:nvPr/>
        </p:nvSpPr>
        <p:spPr>
          <a:xfrm>
            <a:off x="3106330" y="6321372"/>
            <a:ext cx="1348649" cy="231582"/>
          </a:xfrm>
          <a:prstGeom prst="rect">
            <a:avLst/>
          </a:prstGeom>
          <a:solidFill>
            <a:srgbClr val="ADDB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Brīvprātīgs</a:t>
            </a:r>
          </a:p>
        </p:txBody>
      </p:sp>
      <p:sp>
        <p:nvSpPr>
          <p:cNvPr id="12" name="Ovāls 11"/>
          <p:cNvSpPr/>
          <p:nvPr/>
        </p:nvSpPr>
        <p:spPr>
          <a:xfrm>
            <a:off x="2934559" y="6328942"/>
            <a:ext cx="217120" cy="201075"/>
          </a:xfrm>
          <a:prstGeom prst="ellipse">
            <a:avLst/>
          </a:prstGeom>
          <a:solidFill>
            <a:srgbClr val="ADDB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69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14602</TotalTime>
  <Words>587</Words>
  <Application>Microsoft Office PowerPoint</Application>
  <PresentationFormat>On-screen Show (4:3)</PresentationFormat>
  <Paragraphs>151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tēma</vt:lpstr>
      <vt:lpstr>«STIPRI REĢIONI, STIPRA VALSTS»  ZM Reģionālās konferences  par KLP nākotnes prioritātēm 2021-2027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GAIDĀM JŪSU PRIORITĀŠU PRIEKŠLIKUMUS!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of Latvia</dc:title>
  <dc:creator>Baiba Kļaviņa</dc:creator>
  <cp:lastModifiedBy>Zanda Dimanta-Svilpe</cp:lastModifiedBy>
  <cp:revision>1104</cp:revision>
  <cp:lastPrinted>2018-04-24T05:29:30Z</cp:lastPrinted>
  <dcterms:created xsi:type="dcterms:W3CDTF">2015-12-16T12:11:51Z</dcterms:created>
  <dcterms:modified xsi:type="dcterms:W3CDTF">2019-10-18T10:24:01Z</dcterms:modified>
</cp:coreProperties>
</file>