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ppt/notesSlides/notesSlide5.xml" ContentType="application/vnd.openxmlformats-officedocument.presentationml.notesSlide+xml"/>
  <Override PartName="/ppt/charts/chart3.xml" ContentType="application/vnd.openxmlformats-officedocument.drawingml.char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colors1.xml" ContentType="application/vnd.ms-office.chartcolorstyle+xml"/>
  <Override PartName="/ppt/charts/style1.xml" ContentType="application/vnd.ms-office.chartstyle+xml"/>
  <Override PartName="/ppt/charts/colors2.xml" ContentType="application/vnd.ms-office.chartcolorstyle+xml"/>
  <Override PartName="/ppt/charts/style2.xml" ContentType="application/vnd.ms-office.chartstyle+xml"/>
  <Override PartName="/ppt/charts/colors3.xml" ContentType="application/vnd.ms-office.chartcolorstyle+xml"/>
  <Override PartName="/ppt/charts/style3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88" r:id="rId2"/>
    <p:sldId id="274" r:id="rId3"/>
    <p:sldId id="257" r:id="rId4"/>
    <p:sldId id="259" r:id="rId5"/>
    <p:sldId id="258" r:id="rId6"/>
    <p:sldId id="273" r:id="rId7"/>
    <p:sldId id="261" r:id="rId8"/>
    <p:sldId id="285" r:id="rId9"/>
    <p:sldId id="262" r:id="rId10"/>
    <p:sldId id="271" r:id="rId11"/>
    <p:sldId id="263" r:id="rId12"/>
    <p:sldId id="264" r:id="rId13"/>
    <p:sldId id="284" r:id="rId14"/>
    <p:sldId id="275" r:id="rId15"/>
    <p:sldId id="286" r:id="rId16"/>
    <p:sldId id="272" r:id="rId17"/>
    <p:sldId id="287" r:id="rId18"/>
    <p:sldId id="289" r:id="rId19"/>
    <p:sldId id="290" r:id="rId20"/>
    <p:sldId id="291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igars Sutka" initials="AS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 autoAdjust="0"/>
  </p:normalViewPr>
  <p:slideViewPr>
    <p:cSldViewPr snapToGrid="0">
      <p:cViewPr>
        <p:scale>
          <a:sx n="81" d="100"/>
          <a:sy n="81" d="100"/>
        </p:scale>
        <p:origin x="-300" y="-19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5464"/>
    </p:cViewPr>
  </p:sorterViewPr>
  <p:notesViewPr>
    <p:cSldViewPr snapToGrid="0">
      <p:cViewPr varScale="1">
        <p:scale>
          <a:sx n="51" d="100"/>
          <a:sy n="51" d="100"/>
        </p:scale>
        <p:origin x="2692" y="6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Style" Target="style3.xml"/><Relationship Id="rId2" Type="http://schemas.microsoft.com/office/2011/relationships/chartColorStyle" Target="colors3.xml"/><Relationship Id="rId1" Type="http://schemas.openxmlformats.org/officeDocument/2006/relationships/package" Target="../embeddings/Microsoft_Excel_Worksheet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lv-LV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Lapa1!$B$1</c:f>
              <c:strCache>
                <c:ptCount val="1"/>
                <c:pt idx="0">
                  <c:v>1000 ha graudaugi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Lapa1!$A$2:$A$20</c:f>
              <c:strCache>
                <c:ptCount val="19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 pr.</c:v>
                </c:pt>
              </c:strCache>
            </c:strRef>
          </c:cat>
          <c:val>
            <c:numRef>
              <c:f>Lapa1!$B$2:$B$20</c:f>
              <c:numCache>
                <c:formatCode>General</c:formatCode>
                <c:ptCount val="19"/>
                <c:pt idx="0">
                  <c:v>420</c:v>
                </c:pt>
                <c:pt idx="1">
                  <c:v>443.7</c:v>
                </c:pt>
                <c:pt idx="2">
                  <c:v>415</c:v>
                </c:pt>
                <c:pt idx="3">
                  <c:v>428.5</c:v>
                </c:pt>
                <c:pt idx="4">
                  <c:v>436.7</c:v>
                </c:pt>
                <c:pt idx="5">
                  <c:v>468.9</c:v>
                </c:pt>
                <c:pt idx="6">
                  <c:v>511.8</c:v>
                </c:pt>
                <c:pt idx="7">
                  <c:v>521.9</c:v>
                </c:pt>
                <c:pt idx="8">
                  <c:v>544.20000000000005</c:v>
                </c:pt>
                <c:pt idx="9">
                  <c:v>540.79999999999995</c:v>
                </c:pt>
                <c:pt idx="10">
                  <c:v>541.5</c:v>
                </c:pt>
                <c:pt idx="11">
                  <c:v>526.6</c:v>
                </c:pt>
                <c:pt idx="12">
                  <c:v>574.6</c:v>
                </c:pt>
                <c:pt idx="13">
                  <c:v>583.9</c:v>
                </c:pt>
                <c:pt idx="14">
                  <c:v>655.20000000000005</c:v>
                </c:pt>
                <c:pt idx="15">
                  <c:v>672.4</c:v>
                </c:pt>
                <c:pt idx="16">
                  <c:v>716</c:v>
                </c:pt>
                <c:pt idx="17">
                  <c:v>703.5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112-4F3F-985C-843A1A21CD59}"/>
            </c:ext>
          </c:extLst>
        </c:ser>
        <c:ser>
          <c:idx val="1"/>
          <c:order val="1"/>
          <c:tx>
            <c:strRef>
              <c:f>Lapa1!$C$1</c:f>
              <c:strCache>
                <c:ptCount val="1"/>
                <c:pt idx="0">
                  <c:v>1000 ha z.kvieši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Lapa1!$A$2:$A$20</c:f>
              <c:strCache>
                <c:ptCount val="19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 pr.</c:v>
                </c:pt>
              </c:strCache>
            </c:strRef>
          </c:cat>
          <c:val>
            <c:numRef>
              <c:f>Lapa1!$C$2:$C$20</c:f>
              <c:numCache>
                <c:formatCode>General</c:formatCode>
                <c:ptCount val="19"/>
                <c:pt idx="0">
                  <c:v>117.4</c:v>
                </c:pt>
                <c:pt idx="1">
                  <c:v>131.30000000000001</c:v>
                </c:pt>
                <c:pt idx="2">
                  <c:v>115.9</c:v>
                </c:pt>
                <c:pt idx="3">
                  <c:v>127.9</c:v>
                </c:pt>
                <c:pt idx="4">
                  <c:v>129.1</c:v>
                </c:pt>
                <c:pt idx="5">
                  <c:v>132</c:v>
                </c:pt>
                <c:pt idx="6">
                  <c:v>152.30000000000001</c:v>
                </c:pt>
                <c:pt idx="7">
                  <c:v>159.4</c:v>
                </c:pt>
                <c:pt idx="8">
                  <c:v>170.4</c:v>
                </c:pt>
                <c:pt idx="9">
                  <c:v>212.4</c:v>
                </c:pt>
                <c:pt idx="10">
                  <c:v>225.8</c:v>
                </c:pt>
                <c:pt idx="11">
                  <c:v>200.9</c:v>
                </c:pt>
                <c:pt idx="12">
                  <c:v>258</c:v>
                </c:pt>
                <c:pt idx="13">
                  <c:v>253.6</c:v>
                </c:pt>
                <c:pt idx="14">
                  <c:v>164</c:v>
                </c:pt>
                <c:pt idx="15">
                  <c:v>290.60000000000002</c:v>
                </c:pt>
                <c:pt idx="16">
                  <c:v>329.9</c:v>
                </c:pt>
                <c:pt idx="17">
                  <c:v>331.2</c:v>
                </c:pt>
                <c:pt idx="18">
                  <c:v>213.8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3112-4F3F-985C-843A1A21CD5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78017280"/>
        <c:axId val="78018816"/>
      </c:barChart>
      <c:lineChart>
        <c:grouping val="standard"/>
        <c:varyColors val="0"/>
        <c:ser>
          <c:idx val="2"/>
          <c:order val="2"/>
          <c:tx>
            <c:strRef>
              <c:f>Lapa1!$D$1</c:f>
              <c:strCache>
                <c:ptCount val="1"/>
                <c:pt idx="0">
                  <c:v>1000 t graudi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Lapa1!$A$2:$A$20</c:f>
              <c:strCache>
                <c:ptCount val="19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 pr.</c:v>
                </c:pt>
              </c:strCache>
            </c:strRef>
          </c:cat>
          <c:val>
            <c:numRef>
              <c:f>Lapa1!$D$2:$D$20</c:f>
              <c:numCache>
                <c:formatCode>General</c:formatCode>
                <c:ptCount val="19"/>
                <c:pt idx="0">
                  <c:v>923.6</c:v>
                </c:pt>
                <c:pt idx="1">
                  <c:v>928</c:v>
                </c:pt>
                <c:pt idx="2">
                  <c:v>1028.5</c:v>
                </c:pt>
                <c:pt idx="3">
                  <c:v>932.3</c:v>
                </c:pt>
                <c:pt idx="4">
                  <c:v>1059.5</c:v>
                </c:pt>
                <c:pt idx="5">
                  <c:v>1314.3</c:v>
                </c:pt>
                <c:pt idx="6">
                  <c:v>1158.7</c:v>
                </c:pt>
                <c:pt idx="7">
                  <c:v>1535.2</c:v>
                </c:pt>
                <c:pt idx="8">
                  <c:v>1689.4</c:v>
                </c:pt>
                <c:pt idx="9">
                  <c:v>1663.1</c:v>
                </c:pt>
                <c:pt idx="10">
                  <c:v>1435.5</c:v>
                </c:pt>
                <c:pt idx="11">
                  <c:v>1412</c:v>
                </c:pt>
                <c:pt idx="12">
                  <c:v>2124.5</c:v>
                </c:pt>
                <c:pt idx="13">
                  <c:v>1948.7</c:v>
                </c:pt>
                <c:pt idx="14">
                  <c:v>2227.1999999999998</c:v>
                </c:pt>
                <c:pt idx="15">
                  <c:v>3021.5</c:v>
                </c:pt>
                <c:pt idx="16">
                  <c:v>2703.2</c:v>
                </c:pt>
                <c:pt idx="17">
                  <c:v>2692.5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2-3112-4F3F-985C-843A1A21CD59}"/>
            </c:ext>
          </c:extLst>
        </c:ser>
        <c:ser>
          <c:idx val="3"/>
          <c:order val="3"/>
          <c:tx>
            <c:strRef>
              <c:f>Lapa1!$E$1</c:f>
              <c:strCache>
                <c:ptCount val="1"/>
                <c:pt idx="0">
                  <c:v>1000 t z.kvieši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strRef>
              <c:f>Lapa1!$A$2:$A$20</c:f>
              <c:strCache>
                <c:ptCount val="19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 pr.</c:v>
                </c:pt>
              </c:strCache>
            </c:strRef>
          </c:cat>
          <c:val>
            <c:numRef>
              <c:f>Lapa1!$E$2:$E$20</c:f>
              <c:numCache>
                <c:formatCode>General</c:formatCode>
                <c:ptCount val="19"/>
                <c:pt idx="0">
                  <c:v>336</c:v>
                </c:pt>
                <c:pt idx="1">
                  <c:v>366.2</c:v>
                </c:pt>
                <c:pt idx="2">
                  <c:v>410.1</c:v>
                </c:pt>
                <c:pt idx="3">
                  <c:v>364</c:v>
                </c:pt>
                <c:pt idx="4">
                  <c:v>400.8</c:v>
                </c:pt>
                <c:pt idx="5">
                  <c:v>498.1</c:v>
                </c:pt>
                <c:pt idx="6">
                  <c:v>461.7</c:v>
                </c:pt>
                <c:pt idx="7">
                  <c:v>602.79999999999995</c:v>
                </c:pt>
                <c:pt idx="8">
                  <c:v>741</c:v>
                </c:pt>
                <c:pt idx="9">
                  <c:v>819.9</c:v>
                </c:pt>
                <c:pt idx="10">
                  <c:v>790.5</c:v>
                </c:pt>
                <c:pt idx="11">
                  <c:v>618.79999999999995</c:v>
                </c:pt>
                <c:pt idx="12">
                  <c:v>1221.4000000000001</c:v>
                </c:pt>
                <c:pt idx="13">
                  <c:v>1065.0999999999999</c:v>
                </c:pt>
                <c:pt idx="14">
                  <c:v>526.6</c:v>
                </c:pt>
                <c:pt idx="15">
                  <c:v>1605.7</c:v>
                </c:pt>
                <c:pt idx="16">
                  <c:v>1582.8</c:v>
                </c:pt>
                <c:pt idx="17">
                  <c:v>1705.2</c:v>
                </c:pt>
                <c:pt idx="18">
                  <c:v>846.7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3-3112-4F3F-985C-843A1A21CD5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8046720"/>
        <c:axId val="78045184"/>
      </c:lineChart>
      <c:catAx>
        <c:axId val="780172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78018816"/>
        <c:crosses val="autoZero"/>
        <c:auto val="1"/>
        <c:lblAlgn val="ctr"/>
        <c:lblOffset val="100"/>
        <c:noMultiLvlLbl val="0"/>
      </c:catAx>
      <c:valAx>
        <c:axId val="780188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78017280"/>
        <c:crosses val="autoZero"/>
        <c:crossBetween val="between"/>
      </c:valAx>
      <c:valAx>
        <c:axId val="78045184"/>
        <c:scaling>
          <c:orientation val="minMax"/>
        </c:scaling>
        <c:delete val="0"/>
        <c:axPos val="r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78046720"/>
        <c:crosses val="max"/>
        <c:crossBetween val="between"/>
      </c:valAx>
      <c:catAx>
        <c:axId val="7804672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78045184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t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v-LV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lv-LV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lv-LV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Lapa1!$B$1</c:f>
              <c:strCache>
                <c:ptCount val="1"/>
                <c:pt idx="0">
                  <c:v> t/ha graudi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Lapa1!$A$2:$A$20</c:f>
              <c:strCache>
                <c:ptCount val="19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 pr.</c:v>
                </c:pt>
              </c:strCache>
            </c:strRef>
          </c:cat>
          <c:val>
            <c:numRef>
              <c:f>Lapa1!$B$2:$B$20</c:f>
              <c:numCache>
                <c:formatCode>General</c:formatCode>
                <c:ptCount val="19"/>
                <c:pt idx="0">
                  <c:v>2.2000000000000002</c:v>
                </c:pt>
                <c:pt idx="1">
                  <c:v>2.09</c:v>
                </c:pt>
                <c:pt idx="2">
                  <c:v>2.48</c:v>
                </c:pt>
                <c:pt idx="3">
                  <c:v>2.1800000000000002</c:v>
                </c:pt>
                <c:pt idx="4">
                  <c:v>2.4300000000000002</c:v>
                </c:pt>
                <c:pt idx="5">
                  <c:v>2.8</c:v>
                </c:pt>
                <c:pt idx="6">
                  <c:v>2.2599999999999998</c:v>
                </c:pt>
                <c:pt idx="7">
                  <c:v>2.94</c:v>
                </c:pt>
                <c:pt idx="8">
                  <c:v>3.1</c:v>
                </c:pt>
                <c:pt idx="9">
                  <c:v>3.08</c:v>
                </c:pt>
                <c:pt idx="10">
                  <c:v>2.65</c:v>
                </c:pt>
                <c:pt idx="11">
                  <c:v>2.68</c:v>
                </c:pt>
                <c:pt idx="12">
                  <c:v>3.7</c:v>
                </c:pt>
                <c:pt idx="13">
                  <c:v>3.34</c:v>
                </c:pt>
                <c:pt idx="14">
                  <c:v>3.4</c:v>
                </c:pt>
                <c:pt idx="15">
                  <c:v>4.49</c:v>
                </c:pt>
                <c:pt idx="16">
                  <c:v>3.78</c:v>
                </c:pt>
                <c:pt idx="17">
                  <c:v>3.83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3112-4F3F-985C-843A1A21CD59}"/>
            </c:ext>
          </c:extLst>
        </c:ser>
        <c:ser>
          <c:idx val="1"/>
          <c:order val="1"/>
          <c:tx>
            <c:strRef>
              <c:f>Lapa1!$C$1</c:f>
              <c:strCache>
                <c:ptCount val="1"/>
                <c:pt idx="0">
                  <c:v>t/ha z.kvieši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Lapa1!$A$2:$A$20</c:f>
              <c:strCache>
                <c:ptCount val="19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 pr.</c:v>
                </c:pt>
              </c:strCache>
            </c:strRef>
          </c:cat>
          <c:val>
            <c:numRef>
              <c:f>Lapa1!$C$2:$C$20</c:f>
              <c:numCache>
                <c:formatCode>General</c:formatCode>
                <c:ptCount val="19"/>
                <c:pt idx="0">
                  <c:v>2.86</c:v>
                </c:pt>
                <c:pt idx="1">
                  <c:v>2.79</c:v>
                </c:pt>
                <c:pt idx="2">
                  <c:v>3.54</c:v>
                </c:pt>
                <c:pt idx="3">
                  <c:v>2.85</c:v>
                </c:pt>
                <c:pt idx="4">
                  <c:v>3.1</c:v>
                </c:pt>
                <c:pt idx="5">
                  <c:v>3.77</c:v>
                </c:pt>
                <c:pt idx="6">
                  <c:v>3.03</c:v>
                </c:pt>
                <c:pt idx="7">
                  <c:v>3.78</c:v>
                </c:pt>
                <c:pt idx="8">
                  <c:v>4.3499999999999996</c:v>
                </c:pt>
                <c:pt idx="9">
                  <c:v>3.86</c:v>
                </c:pt>
                <c:pt idx="10">
                  <c:v>3.5</c:v>
                </c:pt>
                <c:pt idx="11">
                  <c:v>3.08</c:v>
                </c:pt>
                <c:pt idx="12">
                  <c:v>4.7300000000000004</c:v>
                </c:pt>
                <c:pt idx="13">
                  <c:v>4.2</c:v>
                </c:pt>
                <c:pt idx="14">
                  <c:v>3.2</c:v>
                </c:pt>
                <c:pt idx="15">
                  <c:v>5.53</c:v>
                </c:pt>
                <c:pt idx="16">
                  <c:v>4.8</c:v>
                </c:pt>
                <c:pt idx="17">
                  <c:v>5.15</c:v>
                </c:pt>
                <c:pt idx="18">
                  <c:v>3.96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3112-4F3F-985C-843A1A21CD5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8117120"/>
        <c:axId val="83238912"/>
      </c:lineChart>
      <c:catAx>
        <c:axId val="781171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83238912"/>
        <c:crosses val="autoZero"/>
        <c:auto val="1"/>
        <c:lblAlgn val="ctr"/>
        <c:lblOffset val="100"/>
        <c:noMultiLvlLbl val="0"/>
      </c:catAx>
      <c:valAx>
        <c:axId val="832389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781171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v-LV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lv-LV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lv-LV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Lapa1!$B$1</c:f>
              <c:strCache>
                <c:ptCount val="1"/>
                <c:pt idx="0">
                  <c:v>milj. tonnas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Lapa1!$A$2:$A$4</c:f>
              <c:numCache>
                <c:formatCode>General</c:formatCode>
                <c:ptCount val="3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</c:numCache>
            </c:numRef>
          </c:cat>
          <c:val>
            <c:numRef>
              <c:f>Lapa1!$B$2:$B$4</c:f>
              <c:numCache>
                <c:formatCode>General</c:formatCode>
                <c:ptCount val="3"/>
                <c:pt idx="0">
                  <c:v>1.8996999999999999</c:v>
                </c:pt>
                <c:pt idx="1">
                  <c:v>2.2370000000000001</c:v>
                </c:pt>
                <c:pt idx="2">
                  <c:v>2.157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532D-4106-B627-04C360247E3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84170240"/>
        <c:axId val="84171776"/>
      </c:barChart>
      <c:lineChart>
        <c:grouping val="standard"/>
        <c:varyColors val="0"/>
        <c:ser>
          <c:idx val="1"/>
          <c:order val="1"/>
          <c:tx>
            <c:strRef>
              <c:f>Lapa1!$C$1</c:f>
              <c:strCache>
                <c:ptCount val="1"/>
                <c:pt idx="0">
                  <c:v>milj. EUR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Lapa1!$A$2:$A$4</c:f>
              <c:numCache>
                <c:formatCode>General</c:formatCode>
                <c:ptCount val="3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</c:numCache>
            </c:numRef>
          </c:cat>
          <c:val>
            <c:numRef>
              <c:f>Lapa1!$C$2:$C$4</c:f>
              <c:numCache>
                <c:formatCode>General</c:formatCode>
                <c:ptCount val="3"/>
                <c:pt idx="0">
                  <c:v>339</c:v>
                </c:pt>
                <c:pt idx="1">
                  <c:v>352.97</c:v>
                </c:pt>
                <c:pt idx="2">
                  <c:v>371.7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532D-4106-B627-04C360247E3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4183296"/>
        <c:axId val="84181760"/>
      </c:lineChart>
      <c:catAx>
        <c:axId val="841702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84171776"/>
        <c:crosses val="autoZero"/>
        <c:auto val="1"/>
        <c:lblAlgn val="ctr"/>
        <c:lblOffset val="100"/>
        <c:noMultiLvlLbl val="0"/>
      </c:catAx>
      <c:valAx>
        <c:axId val="841717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84170240"/>
        <c:crosses val="autoZero"/>
        <c:crossBetween val="between"/>
      </c:valAx>
      <c:valAx>
        <c:axId val="84181760"/>
        <c:scaling>
          <c:orientation val="minMax"/>
        </c:scaling>
        <c:delete val="0"/>
        <c:axPos val="r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84183296"/>
        <c:crosses val="max"/>
        <c:crossBetween val="between"/>
      </c:valAx>
      <c:catAx>
        <c:axId val="8418329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84181760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t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v-LV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lv-LV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27DA453-2BE1-413E-8747-757F2FF89C91}" type="doc">
      <dgm:prSet loTypeId="urn:microsoft.com/office/officeart/2009/layout/CircleArrow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7F42F222-5F97-4155-AF09-76B966F85226}">
      <dgm:prSet phldrT="[Teksts]" custT="1"/>
      <dgm:spPr/>
      <dgm:t>
        <a:bodyPr/>
        <a:lstStyle/>
        <a:p>
          <a:r>
            <a:rPr lang="lv-LV" sz="2000" dirty="0"/>
            <a:t>Datu apstrāde</a:t>
          </a:r>
          <a:endParaRPr lang="en-GB" sz="2000" dirty="0"/>
        </a:p>
      </dgm:t>
    </dgm:pt>
    <dgm:pt modelId="{6D3AFC88-A7CB-4362-9451-5816479F5673}" type="parTrans" cxnId="{CC796A73-E8AE-4A19-AA43-7A1D14182C53}">
      <dgm:prSet/>
      <dgm:spPr/>
      <dgm:t>
        <a:bodyPr/>
        <a:lstStyle/>
        <a:p>
          <a:endParaRPr lang="en-GB"/>
        </a:p>
      </dgm:t>
    </dgm:pt>
    <dgm:pt modelId="{C6F55931-4981-4A4E-8D28-3F714BA63A41}" type="sibTrans" cxnId="{CC796A73-E8AE-4A19-AA43-7A1D14182C53}">
      <dgm:prSet/>
      <dgm:spPr/>
      <dgm:t>
        <a:bodyPr/>
        <a:lstStyle/>
        <a:p>
          <a:endParaRPr lang="en-GB"/>
        </a:p>
      </dgm:t>
    </dgm:pt>
    <dgm:pt modelId="{EC9EB210-8706-4283-B84C-FE546439C6B7}">
      <dgm:prSet phldrT="[Teksts]" custT="1"/>
      <dgm:spPr/>
      <dgm:t>
        <a:bodyPr/>
        <a:lstStyle/>
        <a:p>
          <a:r>
            <a:rPr lang="lv-LV" sz="2000" dirty="0"/>
            <a:t>Teorētiskie modeļi</a:t>
          </a:r>
          <a:endParaRPr lang="en-GB" sz="2000" dirty="0"/>
        </a:p>
      </dgm:t>
    </dgm:pt>
    <dgm:pt modelId="{DC66ED48-8D7C-4B5A-A6EC-07CB62AA1703}" type="parTrans" cxnId="{6691D31D-6011-4718-A3A0-DBA8878CEDC5}">
      <dgm:prSet/>
      <dgm:spPr/>
      <dgm:t>
        <a:bodyPr/>
        <a:lstStyle/>
        <a:p>
          <a:endParaRPr lang="en-GB"/>
        </a:p>
      </dgm:t>
    </dgm:pt>
    <dgm:pt modelId="{F4206AD7-FCCD-4595-BB74-B9C6F107B661}" type="sibTrans" cxnId="{6691D31D-6011-4718-A3A0-DBA8878CEDC5}">
      <dgm:prSet/>
      <dgm:spPr/>
      <dgm:t>
        <a:bodyPr/>
        <a:lstStyle/>
        <a:p>
          <a:endParaRPr lang="en-GB"/>
        </a:p>
      </dgm:t>
    </dgm:pt>
    <dgm:pt modelId="{8DDB299E-136A-4011-91E9-36C7D277D8B0}">
      <dgm:prSet phldrT="[Teksts]"/>
      <dgm:spPr/>
      <dgm:t>
        <a:bodyPr/>
        <a:lstStyle/>
        <a:p>
          <a:r>
            <a:rPr lang="lv-LV" dirty="0"/>
            <a:t>Algoritmi</a:t>
          </a:r>
          <a:endParaRPr lang="en-GB" dirty="0"/>
        </a:p>
      </dgm:t>
    </dgm:pt>
    <dgm:pt modelId="{6825B00D-2094-4E26-860D-FA6C4F701D5A}" type="parTrans" cxnId="{B20702AF-B0A7-433E-9693-E434B48337B1}">
      <dgm:prSet/>
      <dgm:spPr/>
      <dgm:t>
        <a:bodyPr/>
        <a:lstStyle/>
        <a:p>
          <a:endParaRPr lang="en-GB"/>
        </a:p>
      </dgm:t>
    </dgm:pt>
    <dgm:pt modelId="{2DA19BE5-8910-4267-A70E-0650C78225BE}" type="sibTrans" cxnId="{B20702AF-B0A7-433E-9693-E434B48337B1}">
      <dgm:prSet/>
      <dgm:spPr/>
      <dgm:t>
        <a:bodyPr/>
        <a:lstStyle/>
        <a:p>
          <a:endParaRPr lang="en-GB"/>
        </a:p>
      </dgm:t>
    </dgm:pt>
    <dgm:pt modelId="{1011CF5A-63D1-48D5-A79C-02FD8137A862}" type="pres">
      <dgm:prSet presAssocID="{D27DA453-2BE1-413E-8747-757F2FF89C91}" presName="Name0" presStyleCnt="0">
        <dgm:presLayoutVars>
          <dgm:chMax val="7"/>
          <dgm:chPref val="7"/>
          <dgm:dir/>
          <dgm:animLvl val="lvl"/>
        </dgm:presLayoutVars>
      </dgm:prSet>
      <dgm:spPr/>
      <dgm:t>
        <a:bodyPr/>
        <a:lstStyle/>
        <a:p>
          <a:endParaRPr lang="lv-LV"/>
        </a:p>
      </dgm:t>
    </dgm:pt>
    <dgm:pt modelId="{F15AD2F3-E6FC-4BDC-AD7A-047C47050A2C}" type="pres">
      <dgm:prSet presAssocID="{7F42F222-5F97-4155-AF09-76B966F85226}" presName="Accent1" presStyleCnt="0"/>
      <dgm:spPr/>
    </dgm:pt>
    <dgm:pt modelId="{3CE8A37F-5A2B-410C-BDCF-CB45AC5844C7}" type="pres">
      <dgm:prSet presAssocID="{7F42F222-5F97-4155-AF09-76B966F85226}" presName="Accent" presStyleLbl="node1" presStyleIdx="0" presStyleCnt="3"/>
      <dgm:spPr>
        <a:solidFill>
          <a:srgbClr val="00B050"/>
        </a:solidFill>
      </dgm:spPr>
    </dgm:pt>
    <dgm:pt modelId="{770DDEDE-1211-48E1-8059-5326C96E5F42}" type="pres">
      <dgm:prSet presAssocID="{7F42F222-5F97-4155-AF09-76B966F85226}" presName="Parent1" presStyleLbl="revTx" presStyleIdx="0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lv-LV"/>
        </a:p>
      </dgm:t>
    </dgm:pt>
    <dgm:pt modelId="{CA57D03E-87BD-49F9-8885-F1DE44D294FF}" type="pres">
      <dgm:prSet presAssocID="{EC9EB210-8706-4283-B84C-FE546439C6B7}" presName="Accent2" presStyleCnt="0"/>
      <dgm:spPr/>
    </dgm:pt>
    <dgm:pt modelId="{5999301B-AADF-476A-8747-E03CF97C2251}" type="pres">
      <dgm:prSet presAssocID="{EC9EB210-8706-4283-B84C-FE546439C6B7}" presName="Accent" presStyleLbl="node1" presStyleIdx="1" presStyleCnt="3"/>
      <dgm:spPr>
        <a:solidFill>
          <a:srgbClr val="FFC000"/>
        </a:solidFill>
      </dgm:spPr>
    </dgm:pt>
    <dgm:pt modelId="{573E7866-DA0E-4434-A6B0-51E5FB21B46A}" type="pres">
      <dgm:prSet presAssocID="{EC9EB210-8706-4283-B84C-FE546439C6B7}" presName="Parent2" presStyleLbl="revTx" presStyleIdx="1" presStyleCnt="3" custScaleX="119251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lv-LV"/>
        </a:p>
      </dgm:t>
    </dgm:pt>
    <dgm:pt modelId="{17B78E28-EAAD-452D-AABE-5C82B9676068}" type="pres">
      <dgm:prSet presAssocID="{8DDB299E-136A-4011-91E9-36C7D277D8B0}" presName="Accent3" presStyleCnt="0"/>
      <dgm:spPr/>
    </dgm:pt>
    <dgm:pt modelId="{EB7E1809-8436-4DAD-85D3-85D837E9059C}" type="pres">
      <dgm:prSet presAssocID="{8DDB299E-136A-4011-91E9-36C7D277D8B0}" presName="Accent" presStyleLbl="node1" presStyleIdx="2" presStyleCnt="3"/>
      <dgm:spPr>
        <a:solidFill>
          <a:schemeClr val="accent2">
            <a:lumMod val="75000"/>
          </a:schemeClr>
        </a:solidFill>
      </dgm:spPr>
    </dgm:pt>
    <dgm:pt modelId="{EC5BB357-8297-40EA-94AE-F5CEBD174FB0}" type="pres">
      <dgm:prSet presAssocID="{8DDB299E-136A-4011-91E9-36C7D277D8B0}" presName="Parent3" presStyleLbl="revTx" presStyleIdx="2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lv-LV"/>
        </a:p>
      </dgm:t>
    </dgm:pt>
  </dgm:ptLst>
  <dgm:cxnLst>
    <dgm:cxn modelId="{7151E709-EF4A-4D29-BB3D-6FF07F29329D}" type="presOf" srcId="{8DDB299E-136A-4011-91E9-36C7D277D8B0}" destId="{EC5BB357-8297-40EA-94AE-F5CEBD174FB0}" srcOrd="0" destOrd="0" presId="urn:microsoft.com/office/officeart/2009/layout/CircleArrowProcess"/>
    <dgm:cxn modelId="{B20702AF-B0A7-433E-9693-E434B48337B1}" srcId="{D27DA453-2BE1-413E-8747-757F2FF89C91}" destId="{8DDB299E-136A-4011-91E9-36C7D277D8B0}" srcOrd="2" destOrd="0" parTransId="{6825B00D-2094-4E26-860D-FA6C4F701D5A}" sibTransId="{2DA19BE5-8910-4267-A70E-0650C78225BE}"/>
    <dgm:cxn modelId="{CC796A73-E8AE-4A19-AA43-7A1D14182C53}" srcId="{D27DA453-2BE1-413E-8747-757F2FF89C91}" destId="{7F42F222-5F97-4155-AF09-76B966F85226}" srcOrd="0" destOrd="0" parTransId="{6D3AFC88-A7CB-4362-9451-5816479F5673}" sibTransId="{C6F55931-4981-4A4E-8D28-3F714BA63A41}"/>
    <dgm:cxn modelId="{3BD46467-BFE3-4BAE-8C1E-F904354B0802}" type="presOf" srcId="{D27DA453-2BE1-413E-8747-757F2FF89C91}" destId="{1011CF5A-63D1-48D5-A79C-02FD8137A862}" srcOrd="0" destOrd="0" presId="urn:microsoft.com/office/officeart/2009/layout/CircleArrowProcess"/>
    <dgm:cxn modelId="{E2C72720-AC4B-433D-8900-897332F54416}" type="presOf" srcId="{EC9EB210-8706-4283-B84C-FE546439C6B7}" destId="{573E7866-DA0E-4434-A6B0-51E5FB21B46A}" srcOrd="0" destOrd="0" presId="urn:microsoft.com/office/officeart/2009/layout/CircleArrowProcess"/>
    <dgm:cxn modelId="{8B56F608-906A-4EE1-AFF0-0BE2F6471A7E}" type="presOf" srcId="{7F42F222-5F97-4155-AF09-76B966F85226}" destId="{770DDEDE-1211-48E1-8059-5326C96E5F42}" srcOrd="0" destOrd="0" presId="urn:microsoft.com/office/officeart/2009/layout/CircleArrowProcess"/>
    <dgm:cxn modelId="{6691D31D-6011-4718-A3A0-DBA8878CEDC5}" srcId="{D27DA453-2BE1-413E-8747-757F2FF89C91}" destId="{EC9EB210-8706-4283-B84C-FE546439C6B7}" srcOrd="1" destOrd="0" parTransId="{DC66ED48-8D7C-4B5A-A6EC-07CB62AA1703}" sibTransId="{F4206AD7-FCCD-4595-BB74-B9C6F107B661}"/>
    <dgm:cxn modelId="{8E3E36F8-C0AF-4F12-BC92-21851995A506}" type="presParOf" srcId="{1011CF5A-63D1-48D5-A79C-02FD8137A862}" destId="{F15AD2F3-E6FC-4BDC-AD7A-047C47050A2C}" srcOrd="0" destOrd="0" presId="urn:microsoft.com/office/officeart/2009/layout/CircleArrowProcess"/>
    <dgm:cxn modelId="{E455B680-0FEA-4B90-878D-362F6814AEE4}" type="presParOf" srcId="{F15AD2F3-E6FC-4BDC-AD7A-047C47050A2C}" destId="{3CE8A37F-5A2B-410C-BDCF-CB45AC5844C7}" srcOrd="0" destOrd="0" presId="urn:microsoft.com/office/officeart/2009/layout/CircleArrowProcess"/>
    <dgm:cxn modelId="{688A4AB6-BD0C-4D4E-AA53-2A9E62F9969E}" type="presParOf" srcId="{1011CF5A-63D1-48D5-A79C-02FD8137A862}" destId="{770DDEDE-1211-48E1-8059-5326C96E5F42}" srcOrd="1" destOrd="0" presId="urn:microsoft.com/office/officeart/2009/layout/CircleArrowProcess"/>
    <dgm:cxn modelId="{2DE66959-BEAF-4C63-AA90-3A5350752D89}" type="presParOf" srcId="{1011CF5A-63D1-48D5-A79C-02FD8137A862}" destId="{CA57D03E-87BD-49F9-8885-F1DE44D294FF}" srcOrd="2" destOrd="0" presId="urn:microsoft.com/office/officeart/2009/layout/CircleArrowProcess"/>
    <dgm:cxn modelId="{23F3C90E-8F56-4CF2-8E3E-65F4ACBAB478}" type="presParOf" srcId="{CA57D03E-87BD-49F9-8885-F1DE44D294FF}" destId="{5999301B-AADF-476A-8747-E03CF97C2251}" srcOrd="0" destOrd="0" presId="urn:microsoft.com/office/officeart/2009/layout/CircleArrowProcess"/>
    <dgm:cxn modelId="{ED67E554-254F-41B9-8673-F31C78432930}" type="presParOf" srcId="{1011CF5A-63D1-48D5-A79C-02FD8137A862}" destId="{573E7866-DA0E-4434-A6B0-51E5FB21B46A}" srcOrd="3" destOrd="0" presId="urn:microsoft.com/office/officeart/2009/layout/CircleArrowProcess"/>
    <dgm:cxn modelId="{29C16A47-5EF1-47E1-A0B7-D96F24FDA419}" type="presParOf" srcId="{1011CF5A-63D1-48D5-A79C-02FD8137A862}" destId="{17B78E28-EAAD-452D-AABE-5C82B9676068}" srcOrd="4" destOrd="0" presId="urn:microsoft.com/office/officeart/2009/layout/CircleArrowProcess"/>
    <dgm:cxn modelId="{8DAEF75A-CC02-4C62-9169-107A8CED7431}" type="presParOf" srcId="{17B78E28-EAAD-452D-AABE-5C82B9676068}" destId="{EB7E1809-8436-4DAD-85D3-85D837E9059C}" srcOrd="0" destOrd="0" presId="urn:microsoft.com/office/officeart/2009/layout/CircleArrowProcess"/>
    <dgm:cxn modelId="{E2692A3A-AB80-4FAF-B341-CA5EBD739AD3}" type="presParOf" srcId="{1011CF5A-63D1-48D5-A79C-02FD8137A862}" destId="{EC5BB357-8297-40EA-94AE-F5CEBD174FB0}" srcOrd="5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CE8A37F-5A2B-410C-BDCF-CB45AC5844C7}">
      <dsp:nvSpPr>
        <dsp:cNvPr id="0" name=""/>
        <dsp:cNvSpPr/>
      </dsp:nvSpPr>
      <dsp:spPr>
        <a:xfrm>
          <a:off x="2132360" y="0"/>
          <a:ext cx="1926570" cy="1926864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70DDEDE-1211-48E1-8059-5326C96E5F42}">
      <dsp:nvSpPr>
        <dsp:cNvPr id="0" name=""/>
        <dsp:cNvSpPr/>
      </dsp:nvSpPr>
      <dsp:spPr>
        <a:xfrm>
          <a:off x="2558195" y="695656"/>
          <a:ext cx="1070558" cy="5351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lv-LV" sz="2000" kern="1200" dirty="0"/>
            <a:t>Datu apstrāde</a:t>
          </a:r>
          <a:endParaRPr lang="en-GB" sz="2000" kern="1200" dirty="0"/>
        </a:p>
      </dsp:txBody>
      <dsp:txXfrm>
        <a:off x="2558195" y="695656"/>
        <a:ext cx="1070558" cy="535151"/>
      </dsp:txXfrm>
    </dsp:sp>
    <dsp:sp modelId="{5999301B-AADF-476A-8747-E03CF97C2251}">
      <dsp:nvSpPr>
        <dsp:cNvPr id="0" name=""/>
        <dsp:cNvSpPr/>
      </dsp:nvSpPr>
      <dsp:spPr>
        <a:xfrm>
          <a:off x="1597261" y="1107126"/>
          <a:ext cx="1926570" cy="1926864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73E7866-DA0E-4434-A6B0-51E5FB21B46A}">
      <dsp:nvSpPr>
        <dsp:cNvPr id="0" name=""/>
        <dsp:cNvSpPr/>
      </dsp:nvSpPr>
      <dsp:spPr>
        <a:xfrm>
          <a:off x="1922221" y="1809186"/>
          <a:ext cx="1276651" cy="5351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lv-LV" sz="2000" kern="1200" dirty="0"/>
            <a:t>Teorētiskie modeļi</a:t>
          </a:r>
          <a:endParaRPr lang="en-GB" sz="2000" kern="1200" dirty="0"/>
        </a:p>
      </dsp:txBody>
      <dsp:txXfrm>
        <a:off x="1922221" y="1809186"/>
        <a:ext cx="1276651" cy="535151"/>
      </dsp:txXfrm>
    </dsp:sp>
    <dsp:sp modelId="{EB7E1809-8436-4DAD-85D3-85D837E9059C}">
      <dsp:nvSpPr>
        <dsp:cNvPr id="0" name=""/>
        <dsp:cNvSpPr/>
      </dsp:nvSpPr>
      <dsp:spPr>
        <a:xfrm>
          <a:off x="2269481" y="2346739"/>
          <a:ext cx="1655222" cy="1655886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solidFill>
          <a:schemeClr val="accent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C5BB357-8297-40EA-94AE-F5CEBD174FB0}">
      <dsp:nvSpPr>
        <dsp:cNvPr id="0" name=""/>
        <dsp:cNvSpPr/>
      </dsp:nvSpPr>
      <dsp:spPr>
        <a:xfrm>
          <a:off x="2560728" y="2924318"/>
          <a:ext cx="1070558" cy="5351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lv-LV" sz="2100" kern="1200" dirty="0"/>
            <a:t>Algoritmi</a:t>
          </a:r>
          <a:endParaRPr lang="en-GB" sz="2100" kern="1200" dirty="0"/>
        </a:p>
      </dsp:txBody>
      <dsp:txXfrm>
        <a:off x="2560728" y="2924318"/>
        <a:ext cx="1070558" cy="53515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alvenes vietturis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uma vietturis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3115C3-06C8-4135-B0FB-2656A540F559}" type="datetimeFigureOut">
              <a:rPr lang="en-GB" smtClean="0"/>
              <a:t>30/10/2018</a:t>
            </a:fld>
            <a:endParaRPr lang="en-GB"/>
          </a:p>
        </p:txBody>
      </p:sp>
      <p:sp>
        <p:nvSpPr>
          <p:cNvPr id="4" name="Slaida attēla vietturi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Piezīmju vietturi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lv-LV"/>
              <a:t>Rediģēt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  <a:endParaRPr lang="en-GB"/>
          </a:p>
        </p:txBody>
      </p:sp>
      <p:sp>
        <p:nvSpPr>
          <p:cNvPr id="6" name="Kājenes vietturis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aida numura vietturis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63E30E-EB20-4FC7-9A82-6364FD3694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09145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63E30E-EB20-4FC7-9A82-6364FD3694D4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63478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63E30E-EB20-4FC7-9A82-6364FD3694D4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74302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63E30E-EB20-4FC7-9A82-6364FD3694D4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65705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63E30E-EB20-4FC7-9A82-6364FD3694D4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72077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63E30E-EB20-4FC7-9A82-6364FD3694D4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96238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63E30E-EB20-4FC7-9A82-6364FD3694D4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54751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63E30E-EB20-4FC7-9A82-6364FD3694D4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99897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Virsraksta slai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xmlns="" id="{5ACADF74-C855-4135-86A7-12278294FA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lv-LV"/>
              <a:t>Rediģēt šablona virsraksta stilu</a:t>
            </a:r>
            <a:endParaRPr lang="en-GB"/>
          </a:p>
        </p:txBody>
      </p:sp>
      <p:sp>
        <p:nvSpPr>
          <p:cNvPr id="3" name="Apakšvirsraksts 2">
            <a:extLst>
              <a:ext uri="{FF2B5EF4-FFF2-40B4-BE49-F238E27FC236}">
                <a16:creationId xmlns:a16="http://schemas.microsoft.com/office/drawing/2014/main" xmlns="" id="{26283F44-A797-41B6-9975-041ACFF538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lv-LV"/>
              <a:t>Noklikšķiniet, lai rediģētu šablona apakšvirsraksta stilu</a:t>
            </a:r>
            <a:endParaRPr lang="en-GB"/>
          </a:p>
        </p:txBody>
      </p:sp>
      <p:sp>
        <p:nvSpPr>
          <p:cNvPr id="4" name="Datuma vietturis 3">
            <a:extLst>
              <a:ext uri="{FF2B5EF4-FFF2-40B4-BE49-F238E27FC236}">
                <a16:creationId xmlns:a16="http://schemas.microsoft.com/office/drawing/2014/main" xmlns="" id="{C3CEBB8B-20AF-4C0D-B5DF-D2E4BFFFD9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F5FE9-FCFA-4C37-9BAD-DDFAA74871B6}" type="datetimeFigureOut">
              <a:rPr lang="en-GB" smtClean="0"/>
              <a:t>30/10/2018</a:t>
            </a:fld>
            <a:endParaRPr lang="en-GB"/>
          </a:p>
        </p:txBody>
      </p:sp>
      <p:sp>
        <p:nvSpPr>
          <p:cNvPr id="5" name="Kājenes vietturis 4">
            <a:extLst>
              <a:ext uri="{FF2B5EF4-FFF2-40B4-BE49-F238E27FC236}">
                <a16:creationId xmlns:a16="http://schemas.microsoft.com/office/drawing/2014/main" xmlns="" id="{28563DFB-D396-4192-9EAF-A731D06C56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aida numura vietturis 5">
            <a:extLst>
              <a:ext uri="{FF2B5EF4-FFF2-40B4-BE49-F238E27FC236}">
                <a16:creationId xmlns:a16="http://schemas.microsoft.com/office/drawing/2014/main" xmlns="" id="{1D4FD9BC-47F8-4A40-A7DD-A30C09FEA8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5D3DF-3393-410A-9B2F-E5808AA265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3551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Virsraksts un vertikāls tek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xmlns="" id="{0A9F6C45-56E0-410D-B2C0-FBCC417EE5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/>
              <a:t>Rediģēt šablona virsraksta stilu</a:t>
            </a:r>
            <a:endParaRPr lang="en-GB"/>
          </a:p>
        </p:txBody>
      </p:sp>
      <p:sp>
        <p:nvSpPr>
          <p:cNvPr id="3" name="Vertikāls teksta vietturis 2">
            <a:extLst>
              <a:ext uri="{FF2B5EF4-FFF2-40B4-BE49-F238E27FC236}">
                <a16:creationId xmlns:a16="http://schemas.microsoft.com/office/drawing/2014/main" xmlns="" id="{87DC1D76-797A-4ECE-B298-FBBD92D86A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lv-LV"/>
              <a:t>Rediģēt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  <a:endParaRPr lang="en-GB"/>
          </a:p>
        </p:txBody>
      </p:sp>
      <p:sp>
        <p:nvSpPr>
          <p:cNvPr id="4" name="Datuma vietturis 3">
            <a:extLst>
              <a:ext uri="{FF2B5EF4-FFF2-40B4-BE49-F238E27FC236}">
                <a16:creationId xmlns:a16="http://schemas.microsoft.com/office/drawing/2014/main" xmlns="" id="{B6ADCEBA-CEB8-4B5D-83D3-6695CFAF64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F5FE9-FCFA-4C37-9BAD-DDFAA74871B6}" type="datetimeFigureOut">
              <a:rPr lang="en-GB" smtClean="0"/>
              <a:t>30/10/2018</a:t>
            </a:fld>
            <a:endParaRPr lang="en-GB"/>
          </a:p>
        </p:txBody>
      </p:sp>
      <p:sp>
        <p:nvSpPr>
          <p:cNvPr id="5" name="Kājenes vietturis 4">
            <a:extLst>
              <a:ext uri="{FF2B5EF4-FFF2-40B4-BE49-F238E27FC236}">
                <a16:creationId xmlns:a16="http://schemas.microsoft.com/office/drawing/2014/main" xmlns="" id="{72CB8157-32BB-40C3-9991-A02C865625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aida numura vietturis 5">
            <a:extLst>
              <a:ext uri="{FF2B5EF4-FFF2-40B4-BE49-F238E27FC236}">
                <a16:creationId xmlns:a16="http://schemas.microsoft.com/office/drawing/2014/main" xmlns="" id="{42D3103F-EE9A-4607-BC8B-1DE2215E86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5D3DF-3393-410A-9B2F-E5808AA265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15713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āls virsraksts un tek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āls virsraksts 1">
            <a:extLst>
              <a:ext uri="{FF2B5EF4-FFF2-40B4-BE49-F238E27FC236}">
                <a16:creationId xmlns:a16="http://schemas.microsoft.com/office/drawing/2014/main" xmlns="" id="{6580D901-64E3-425D-BD63-809E153095C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lv-LV"/>
              <a:t>Rediģēt šablona virsraksta stilu</a:t>
            </a:r>
            <a:endParaRPr lang="en-GB"/>
          </a:p>
        </p:txBody>
      </p:sp>
      <p:sp>
        <p:nvSpPr>
          <p:cNvPr id="3" name="Vertikāls teksta vietturis 2">
            <a:extLst>
              <a:ext uri="{FF2B5EF4-FFF2-40B4-BE49-F238E27FC236}">
                <a16:creationId xmlns:a16="http://schemas.microsoft.com/office/drawing/2014/main" xmlns="" id="{EC2D08A0-51EC-4899-90B1-1B44253436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lv-LV"/>
              <a:t>Rediģēt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  <a:endParaRPr lang="en-GB"/>
          </a:p>
        </p:txBody>
      </p:sp>
      <p:sp>
        <p:nvSpPr>
          <p:cNvPr id="4" name="Datuma vietturis 3">
            <a:extLst>
              <a:ext uri="{FF2B5EF4-FFF2-40B4-BE49-F238E27FC236}">
                <a16:creationId xmlns:a16="http://schemas.microsoft.com/office/drawing/2014/main" xmlns="" id="{B0AABD84-1DE9-4EC4-B9D2-069BBCC70D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F5FE9-FCFA-4C37-9BAD-DDFAA74871B6}" type="datetimeFigureOut">
              <a:rPr lang="en-GB" smtClean="0"/>
              <a:t>30/10/2018</a:t>
            </a:fld>
            <a:endParaRPr lang="en-GB"/>
          </a:p>
        </p:txBody>
      </p:sp>
      <p:sp>
        <p:nvSpPr>
          <p:cNvPr id="5" name="Kājenes vietturis 4">
            <a:extLst>
              <a:ext uri="{FF2B5EF4-FFF2-40B4-BE49-F238E27FC236}">
                <a16:creationId xmlns:a16="http://schemas.microsoft.com/office/drawing/2014/main" xmlns="" id="{94BF53D3-4A11-4D4A-97A5-789451E0CC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aida numura vietturis 5">
            <a:extLst>
              <a:ext uri="{FF2B5EF4-FFF2-40B4-BE49-F238E27FC236}">
                <a16:creationId xmlns:a16="http://schemas.microsoft.com/office/drawing/2014/main" xmlns="" id="{D32C45A6-06DE-47C2-A45B-DE251D7AB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5D3DF-3393-410A-9B2F-E5808AA265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69707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Virsraksts un satu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xmlns="" id="{39F62D3B-DDE3-40FB-83E3-3C8899E63F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/>
              <a:t>Rediģēt šablona virsraksta stilu</a:t>
            </a:r>
            <a:endParaRPr lang="en-GB"/>
          </a:p>
        </p:txBody>
      </p:sp>
      <p:sp>
        <p:nvSpPr>
          <p:cNvPr id="3" name="Satura vietturis 2">
            <a:extLst>
              <a:ext uri="{FF2B5EF4-FFF2-40B4-BE49-F238E27FC236}">
                <a16:creationId xmlns:a16="http://schemas.microsoft.com/office/drawing/2014/main" xmlns="" id="{49E316DF-6B00-4540-A8BB-45FA86A888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lv-LV"/>
              <a:t>Rediģēt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  <a:endParaRPr lang="en-GB"/>
          </a:p>
        </p:txBody>
      </p:sp>
      <p:sp>
        <p:nvSpPr>
          <p:cNvPr id="4" name="Datuma vietturis 3">
            <a:extLst>
              <a:ext uri="{FF2B5EF4-FFF2-40B4-BE49-F238E27FC236}">
                <a16:creationId xmlns:a16="http://schemas.microsoft.com/office/drawing/2014/main" xmlns="" id="{95CB5846-AC98-4159-B64F-5AA6204A9C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F5FE9-FCFA-4C37-9BAD-DDFAA74871B6}" type="datetimeFigureOut">
              <a:rPr lang="en-GB" smtClean="0"/>
              <a:t>30/10/2018</a:t>
            </a:fld>
            <a:endParaRPr lang="en-GB"/>
          </a:p>
        </p:txBody>
      </p:sp>
      <p:sp>
        <p:nvSpPr>
          <p:cNvPr id="5" name="Kājenes vietturis 4">
            <a:extLst>
              <a:ext uri="{FF2B5EF4-FFF2-40B4-BE49-F238E27FC236}">
                <a16:creationId xmlns:a16="http://schemas.microsoft.com/office/drawing/2014/main" xmlns="" id="{8ED98328-E699-4C15-8F30-E1C40843C8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aida numura vietturis 5">
            <a:extLst>
              <a:ext uri="{FF2B5EF4-FFF2-40B4-BE49-F238E27FC236}">
                <a16:creationId xmlns:a16="http://schemas.microsoft.com/office/drawing/2014/main" xmlns="" id="{E621AC1D-B8DF-4716-831A-1EBBA651B0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5D3DF-3393-410A-9B2F-E5808AA265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51927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adaļas galve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xmlns="" id="{387256EE-D4E1-4084-AAAF-8CD2E8D15B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lv-LV"/>
              <a:t>Rediģēt šablona virsraksta stilu</a:t>
            </a:r>
            <a:endParaRPr lang="en-GB"/>
          </a:p>
        </p:txBody>
      </p:sp>
      <p:sp>
        <p:nvSpPr>
          <p:cNvPr id="3" name="Teksta vietturis 2">
            <a:extLst>
              <a:ext uri="{FF2B5EF4-FFF2-40B4-BE49-F238E27FC236}">
                <a16:creationId xmlns:a16="http://schemas.microsoft.com/office/drawing/2014/main" xmlns="" id="{27A49292-CD4F-4B4F-9B0F-EDC70F93CD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v-LV"/>
              <a:t>Rediģēt šablona teksta stilus</a:t>
            </a:r>
          </a:p>
        </p:txBody>
      </p:sp>
      <p:sp>
        <p:nvSpPr>
          <p:cNvPr id="4" name="Datuma vietturis 3">
            <a:extLst>
              <a:ext uri="{FF2B5EF4-FFF2-40B4-BE49-F238E27FC236}">
                <a16:creationId xmlns:a16="http://schemas.microsoft.com/office/drawing/2014/main" xmlns="" id="{AE8DB4BA-13D2-4B66-BEDE-6C0B22A746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F5FE9-FCFA-4C37-9BAD-DDFAA74871B6}" type="datetimeFigureOut">
              <a:rPr lang="en-GB" smtClean="0"/>
              <a:t>30/10/2018</a:t>
            </a:fld>
            <a:endParaRPr lang="en-GB"/>
          </a:p>
        </p:txBody>
      </p:sp>
      <p:sp>
        <p:nvSpPr>
          <p:cNvPr id="5" name="Kājenes vietturis 4">
            <a:extLst>
              <a:ext uri="{FF2B5EF4-FFF2-40B4-BE49-F238E27FC236}">
                <a16:creationId xmlns:a16="http://schemas.microsoft.com/office/drawing/2014/main" xmlns="" id="{52B8ADA8-4020-427A-AB0E-F2A489D471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aida numura vietturis 5">
            <a:extLst>
              <a:ext uri="{FF2B5EF4-FFF2-40B4-BE49-F238E27FC236}">
                <a16:creationId xmlns:a16="http://schemas.microsoft.com/office/drawing/2014/main" xmlns="" id="{4FC888C8-2BE8-430B-A056-3654C681F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5D3DF-3393-410A-9B2F-E5808AA265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57767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ivi satura blok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xmlns="" id="{A0D34841-4B92-46DF-A84D-F89B149532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/>
              <a:t>Rediģēt šablona virsraksta stilu</a:t>
            </a:r>
            <a:endParaRPr lang="en-GB"/>
          </a:p>
        </p:txBody>
      </p:sp>
      <p:sp>
        <p:nvSpPr>
          <p:cNvPr id="3" name="Satura vietturis 2">
            <a:extLst>
              <a:ext uri="{FF2B5EF4-FFF2-40B4-BE49-F238E27FC236}">
                <a16:creationId xmlns:a16="http://schemas.microsoft.com/office/drawing/2014/main" xmlns="" id="{F61736B7-3A7F-431D-A696-6DDA1F9A955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lv-LV"/>
              <a:t>Rediģēt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  <a:endParaRPr lang="en-GB"/>
          </a:p>
        </p:txBody>
      </p:sp>
      <p:sp>
        <p:nvSpPr>
          <p:cNvPr id="4" name="Satura vietturis 3">
            <a:extLst>
              <a:ext uri="{FF2B5EF4-FFF2-40B4-BE49-F238E27FC236}">
                <a16:creationId xmlns:a16="http://schemas.microsoft.com/office/drawing/2014/main" xmlns="" id="{11AFCE56-23FD-41B3-A743-4C2ADDA736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lv-LV"/>
              <a:t>Rediģēt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  <a:endParaRPr lang="en-GB"/>
          </a:p>
        </p:txBody>
      </p:sp>
      <p:sp>
        <p:nvSpPr>
          <p:cNvPr id="5" name="Datuma vietturis 4">
            <a:extLst>
              <a:ext uri="{FF2B5EF4-FFF2-40B4-BE49-F238E27FC236}">
                <a16:creationId xmlns:a16="http://schemas.microsoft.com/office/drawing/2014/main" xmlns="" id="{B3FBBA79-85FD-4A94-B1BF-D504410908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F5FE9-FCFA-4C37-9BAD-DDFAA74871B6}" type="datetimeFigureOut">
              <a:rPr lang="en-GB" smtClean="0"/>
              <a:t>30/10/2018</a:t>
            </a:fld>
            <a:endParaRPr lang="en-GB"/>
          </a:p>
        </p:txBody>
      </p:sp>
      <p:sp>
        <p:nvSpPr>
          <p:cNvPr id="6" name="Kājenes vietturis 5">
            <a:extLst>
              <a:ext uri="{FF2B5EF4-FFF2-40B4-BE49-F238E27FC236}">
                <a16:creationId xmlns:a16="http://schemas.microsoft.com/office/drawing/2014/main" xmlns="" id="{26FEF59B-0999-482F-9242-8826D1D9C9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aida numura vietturis 6">
            <a:extLst>
              <a:ext uri="{FF2B5EF4-FFF2-40B4-BE49-F238E27FC236}">
                <a16:creationId xmlns:a16="http://schemas.microsoft.com/office/drawing/2014/main" xmlns="" id="{42EE3DFE-78D7-4D96-B2CF-3AC1A5E959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5D3DF-3393-410A-9B2F-E5808AA265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00073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līdzināju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xmlns="" id="{BAE7AC78-6F2D-46C4-927E-3687BF3A36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lv-LV"/>
              <a:t>Rediģēt šablona virsraksta stilu</a:t>
            </a:r>
            <a:endParaRPr lang="en-GB"/>
          </a:p>
        </p:txBody>
      </p:sp>
      <p:sp>
        <p:nvSpPr>
          <p:cNvPr id="3" name="Teksta vietturis 2">
            <a:extLst>
              <a:ext uri="{FF2B5EF4-FFF2-40B4-BE49-F238E27FC236}">
                <a16:creationId xmlns:a16="http://schemas.microsoft.com/office/drawing/2014/main" xmlns="" id="{3484A3B9-376D-414F-802C-E7A2308910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v-LV"/>
              <a:t>Rediģēt šablona teksta stilus</a:t>
            </a:r>
          </a:p>
        </p:txBody>
      </p:sp>
      <p:sp>
        <p:nvSpPr>
          <p:cNvPr id="4" name="Satura vietturis 3">
            <a:extLst>
              <a:ext uri="{FF2B5EF4-FFF2-40B4-BE49-F238E27FC236}">
                <a16:creationId xmlns:a16="http://schemas.microsoft.com/office/drawing/2014/main" xmlns="" id="{F6130BB1-4434-42B0-BABC-D0CD7CB8F1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lv-LV"/>
              <a:t>Rediģēt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  <a:endParaRPr lang="en-GB"/>
          </a:p>
        </p:txBody>
      </p:sp>
      <p:sp>
        <p:nvSpPr>
          <p:cNvPr id="5" name="Teksta vietturis 4">
            <a:extLst>
              <a:ext uri="{FF2B5EF4-FFF2-40B4-BE49-F238E27FC236}">
                <a16:creationId xmlns:a16="http://schemas.microsoft.com/office/drawing/2014/main" xmlns="" id="{00F17F22-BCF3-46F9-88A3-68DA53BDD4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v-LV"/>
              <a:t>Rediģēt šablona teksta stilus</a:t>
            </a:r>
          </a:p>
        </p:txBody>
      </p:sp>
      <p:sp>
        <p:nvSpPr>
          <p:cNvPr id="6" name="Satura vietturis 5">
            <a:extLst>
              <a:ext uri="{FF2B5EF4-FFF2-40B4-BE49-F238E27FC236}">
                <a16:creationId xmlns:a16="http://schemas.microsoft.com/office/drawing/2014/main" xmlns="" id="{63ABCCF3-6022-46A7-89C2-48B9871B2D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lv-LV"/>
              <a:t>Rediģēt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  <a:endParaRPr lang="en-GB"/>
          </a:p>
        </p:txBody>
      </p:sp>
      <p:sp>
        <p:nvSpPr>
          <p:cNvPr id="7" name="Datuma vietturis 6">
            <a:extLst>
              <a:ext uri="{FF2B5EF4-FFF2-40B4-BE49-F238E27FC236}">
                <a16:creationId xmlns:a16="http://schemas.microsoft.com/office/drawing/2014/main" xmlns="" id="{7433EB64-D3A0-4145-9D04-0DE2866185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F5FE9-FCFA-4C37-9BAD-DDFAA74871B6}" type="datetimeFigureOut">
              <a:rPr lang="en-GB" smtClean="0"/>
              <a:t>30/10/2018</a:t>
            </a:fld>
            <a:endParaRPr lang="en-GB"/>
          </a:p>
        </p:txBody>
      </p:sp>
      <p:sp>
        <p:nvSpPr>
          <p:cNvPr id="8" name="Kājenes vietturis 7">
            <a:extLst>
              <a:ext uri="{FF2B5EF4-FFF2-40B4-BE49-F238E27FC236}">
                <a16:creationId xmlns:a16="http://schemas.microsoft.com/office/drawing/2014/main" xmlns="" id="{B78A6401-24D9-4D6A-8EC4-3BCA554C2E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aida numura vietturis 8">
            <a:extLst>
              <a:ext uri="{FF2B5EF4-FFF2-40B4-BE49-F238E27FC236}">
                <a16:creationId xmlns:a16="http://schemas.microsoft.com/office/drawing/2014/main" xmlns="" id="{A80A03F1-69A6-49D5-8B7F-A1D5B06C7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5D3DF-3393-410A-9B2F-E5808AA265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47958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kai virsrak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xmlns="" id="{C0023CC5-B23E-45E4-A0B4-DB22A79F6C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/>
              <a:t>Rediģēt šablona virsraksta stilu</a:t>
            </a:r>
            <a:endParaRPr lang="en-GB"/>
          </a:p>
        </p:txBody>
      </p:sp>
      <p:sp>
        <p:nvSpPr>
          <p:cNvPr id="3" name="Datuma vietturis 2">
            <a:extLst>
              <a:ext uri="{FF2B5EF4-FFF2-40B4-BE49-F238E27FC236}">
                <a16:creationId xmlns:a16="http://schemas.microsoft.com/office/drawing/2014/main" xmlns="" id="{1BFD5541-2CC3-4BB6-8E67-9A45CC079C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F5FE9-FCFA-4C37-9BAD-DDFAA74871B6}" type="datetimeFigureOut">
              <a:rPr lang="en-GB" smtClean="0"/>
              <a:t>30/10/2018</a:t>
            </a:fld>
            <a:endParaRPr lang="en-GB"/>
          </a:p>
        </p:txBody>
      </p:sp>
      <p:sp>
        <p:nvSpPr>
          <p:cNvPr id="4" name="Kājenes vietturis 3">
            <a:extLst>
              <a:ext uri="{FF2B5EF4-FFF2-40B4-BE49-F238E27FC236}">
                <a16:creationId xmlns:a16="http://schemas.microsoft.com/office/drawing/2014/main" xmlns="" id="{44663173-192D-4F50-AFCC-4642A6437B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aida numura vietturis 4">
            <a:extLst>
              <a:ext uri="{FF2B5EF4-FFF2-40B4-BE49-F238E27FC236}">
                <a16:creationId xmlns:a16="http://schemas.microsoft.com/office/drawing/2014/main" xmlns="" id="{F941AF4A-2FF6-4FFA-846E-F6B3F1964F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5D3DF-3393-410A-9B2F-E5808AA265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95361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uk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a vietturis 1">
            <a:extLst>
              <a:ext uri="{FF2B5EF4-FFF2-40B4-BE49-F238E27FC236}">
                <a16:creationId xmlns:a16="http://schemas.microsoft.com/office/drawing/2014/main" xmlns="" id="{1B255AA2-D11C-4E8F-B0F4-20CA8B169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F5FE9-FCFA-4C37-9BAD-DDFAA74871B6}" type="datetimeFigureOut">
              <a:rPr lang="en-GB" smtClean="0"/>
              <a:t>30/10/2018</a:t>
            </a:fld>
            <a:endParaRPr lang="en-GB"/>
          </a:p>
        </p:txBody>
      </p:sp>
      <p:sp>
        <p:nvSpPr>
          <p:cNvPr id="3" name="Kājenes vietturis 2">
            <a:extLst>
              <a:ext uri="{FF2B5EF4-FFF2-40B4-BE49-F238E27FC236}">
                <a16:creationId xmlns:a16="http://schemas.microsoft.com/office/drawing/2014/main" xmlns="" id="{1CFAF3A2-785E-4465-BCA1-E7A3FB7CA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aida numura vietturis 3">
            <a:extLst>
              <a:ext uri="{FF2B5EF4-FFF2-40B4-BE49-F238E27FC236}">
                <a16:creationId xmlns:a16="http://schemas.microsoft.com/office/drawing/2014/main" xmlns="" id="{3E61E325-4311-4A7D-A438-27F4D9E074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5D3DF-3393-410A-9B2F-E5808AA265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92554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turs ar paraks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xmlns="" id="{DC15637A-2385-4FAA-B2ED-FF217FDCF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lv-LV"/>
              <a:t>Rediģēt šablona virsraksta stilu</a:t>
            </a:r>
            <a:endParaRPr lang="en-GB"/>
          </a:p>
        </p:txBody>
      </p:sp>
      <p:sp>
        <p:nvSpPr>
          <p:cNvPr id="3" name="Satura vietturis 2">
            <a:extLst>
              <a:ext uri="{FF2B5EF4-FFF2-40B4-BE49-F238E27FC236}">
                <a16:creationId xmlns:a16="http://schemas.microsoft.com/office/drawing/2014/main" xmlns="" id="{5FC0A89C-6AEB-4A70-84C4-7EED36A94D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lv-LV"/>
              <a:t>Rediģēt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  <a:endParaRPr lang="en-GB"/>
          </a:p>
        </p:txBody>
      </p:sp>
      <p:sp>
        <p:nvSpPr>
          <p:cNvPr id="4" name="Teksta vietturis 3">
            <a:extLst>
              <a:ext uri="{FF2B5EF4-FFF2-40B4-BE49-F238E27FC236}">
                <a16:creationId xmlns:a16="http://schemas.microsoft.com/office/drawing/2014/main" xmlns="" id="{F2104E35-42AB-479C-A4FB-873C9E7134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v-LV"/>
              <a:t>Rediģēt šablona teksta stilus</a:t>
            </a:r>
          </a:p>
        </p:txBody>
      </p:sp>
      <p:sp>
        <p:nvSpPr>
          <p:cNvPr id="5" name="Datuma vietturis 4">
            <a:extLst>
              <a:ext uri="{FF2B5EF4-FFF2-40B4-BE49-F238E27FC236}">
                <a16:creationId xmlns:a16="http://schemas.microsoft.com/office/drawing/2014/main" xmlns="" id="{D0A9FD0B-50D2-44DE-B13D-BE00CB4CCF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F5FE9-FCFA-4C37-9BAD-DDFAA74871B6}" type="datetimeFigureOut">
              <a:rPr lang="en-GB" smtClean="0"/>
              <a:t>30/10/2018</a:t>
            </a:fld>
            <a:endParaRPr lang="en-GB"/>
          </a:p>
        </p:txBody>
      </p:sp>
      <p:sp>
        <p:nvSpPr>
          <p:cNvPr id="6" name="Kājenes vietturis 5">
            <a:extLst>
              <a:ext uri="{FF2B5EF4-FFF2-40B4-BE49-F238E27FC236}">
                <a16:creationId xmlns:a16="http://schemas.microsoft.com/office/drawing/2014/main" xmlns="" id="{5459A9F2-7CBC-427F-9AA8-5173449EB9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aida numura vietturis 6">
            <a:extLst>
              <a:ext uri="{FF2B5EF4-FFF2-40B4-BE49-F238E27FC236}">
                <a16:creationId xmlns:a16="http://schemas.microsoft.com/office/drawing/2014/main" xmlns="" id="{ED2F46CA-82A4-4A74-A6BC-CF63434222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5D3DF-3393-410A-9B2F-E5808AA265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09739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ttēls ar paraks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xmlns="" id="{D77C6AF1-E77D-4CF6-9FA2-8D2CB369D8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lv-LV"/>
              <a:t>Rediģēt šablona virsraksta stilu</a:t>
            </a:r>
            <a:endParaRPr lang="en-GB"/>
          </a:p>
        </p:txBody>
      </p:sp>
      <p:sp>
        <p:nvSpPr>
          <p:cNvPr id="3" name="Attēla vietturis 2">
            <a:extLst>
              <a:ext uri="{FF2B5EF4-FFF2-40B4-BE49-F238E27FC236}">
                <a16:creationId xmlns:a16="http://schemas.microsoft.com/office/drawing/2014/main" xmlns="" id="{4B6692B6-E4B7-4C3C-AEBB-258B6856B2F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ksta vietturis 3">
            <a:extLst>
              <a:ext uri="{FF2B5EF4-FFF2-40B4-BE49-F238E27FC236}">
                <a16:creationId xmlns:a16="http://schemas.microsoft.com/office/drawing/2014/main" xmlns="" id="{80CA11B9-D294-488E-885F-527097DC18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v-LV"/>
              <a:t>Rediģēt šablona teksta stilus</a:t>
            </a:r>
          </a:p>
        </p:txBody>
      </p:sp>
      <p:sp>
        <p:nvSpPr>
          <p:cNvPr id="5" name="Datuma vietturis 4">
            <a:extLst>
              <a:ext uri="{FF2B5EF4-FFF2-40B4-BE49-F238E27FC236}">
                <a16:creationId xmlns:a16="http://schemas.microsoft.com/office/drawing/2014/main" xmlns="" id="{7D4D2324-9AB4-49FA-8A7A-F810AFE5D1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F5FE9-FCFA-4C37-9BAD-DDFAA74871B6}" type="datetimeFigureOut">
              <a:rPr lang="en-GB" smtClean="0"/>
              <a:t>30/10/2018</a:t>
            </a:fld>
            <a:endParaRPr lang="en-GB"/>
          </a:p>
        </p:txBody>
      </p:sp>
      <p:sp>
        <p:nvSpPr>
          <p:cNvPr id="6" name="Kājenes vietturis 5">
            <a:extLst>
              <a:ext uri="{FF2B5EF4-FFF2-40B4-BE49-F238E27FC236}">
                <a16:creationId xmlns:a16="http://schemas.microsoft.com/office/drawing/2014/main" xmlns="" id="{9AFC9F42-5FB7-4835-9087-EFFE18CE7C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aida numura vietturis 6">
            <a:extLst>
              <a:ext uri="{FF2B5EF4-FFF2-40B4-BE49-F238E27FC236}">
                <a16:creationId xmlns:a16="http://schemas.microsoft.com/office/drawing/2014/main" xmlns="" id="{5A255900-0680-42C0-8CC8-01A5785C98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5D3DF-3393-410A-9B2F-E5808AA265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12879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a vietturis 1">
            <a:extLst>
              <a:ext uri="{FF2B5EF4-FFF2-40B4-BE49-F238E27FC236}">
                <a16:creationId xmlns:a16="http://schemas.microsoft.com/office/drawing/2014/main" xmlns="" id="{3831F7FB-70B3-466B-9B7F-7350B1F35F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lv-LV"/>
              <a:t>Rediģēt šablona virsraksta stilu</a:t>
            </a:r>
            <a:endParaRPr lang="en-GB"/>
          </a:p>
        </p:txBody>
      </p:sp>
      <p:sp>
        <p:nvSpPr>
          <p:cNvPr id="3" name="Teksta vietturis 2">
            <a:extLst>
              <a:ext uri="{FF2B5EF4-FFF2-40B4-BE49-F238E27FC236}">
                <a16:creationId xmlns:a16="http://schemas.microsoft.com/office/drawing/2014/main" xmlns="" id="{0EDC57D0-C1EB-45EC-9E27-04BFFC1458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lv-LV"/>
              <a:t>Rediģēt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  <a:endParaRPr lang="en-GB"/>
          </a:p>
        </p:txBody>
      </p:sp>
      <p:sp>
        <p:nvSpPr>
          <p:cNvPr id="4" name="Datuma vietturis 3">
            <a:extLst>
              <a:ext uri="{FF2B5EF4-FFF2-40B4-BE49-F238E27FC236}">
                <a16:creationId xmlns:a16="http://schemas.microsoft.com/office/drawing/2014/main" xmlns="" id="{2522B2FD-4B67-484C-9B32-EB0F3BC9031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0F5FE9-FCFA-4C37-9BAD-DDFAA74871B6}" type="datetimeFigureOut">
              <a:rPr lang="en-GB" smtClean="0"/>
              <a:t>30/10/2018</a:t>
            </a:fld>
            <a:endParaRPr lang="en-GB"/>
          </a:p>
        </p:txBody>
      </p:sp>
      <p:sp>
        <p:nvSpPr>
          <p:cNvPr id="5" name="Kājenes vietturis 4">
            <a:extLst>
              <a:ext uri="{FF2B5EF4-FFF2-40B4-BE49-F238E27FC236}">
                <a16:creationId xmlns:a16="http://schemas.microsoft.com/office/drawing/2014/main" xmlns="" id="{285915F4-B0C8-49C6-AF4D-E161017CCA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aida numura vietturis 5">
            <a:extLst>
              <a:ext uri="{FF2B5EF4-FFF2-40B4-BE49-F238E27FC236}">
                <a16:creationId xmlns:a16="http://schemas.microsoft.com/office/drawing/2014/main" xmlns="" id="{6D96F3F3-1263-46A1-9B06-D646134C8B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A5D3DF-3393-410A-9B2F-E5808AA265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65041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emf"/><Relationship Id="rId4" Type="http://schemas.openxmlformats.org/officeDocument/2006/relationships/image" Target="../media/image15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emf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32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10" Type="http://schemas.openxmlformats.org/officeDocument/2006/relationships/image" Target="../media/image33.png"/><Relationship Id="rId4" Type="http://schemas.openxmlformats.org/officeDocument/2006/relationships/diagramData" Target="../diagrams/data1.xml"/><Relationship Id="rId9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.wmf"/><Relationship Id="rId4" Type="http://schemas.openxmlformats.org/officeDocument/2006/relationships/oleObject" Target="../embeddings/oleObject1.bin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7" Type="http://schemas.openxmlformats.org/officeDocument/2006/relationships/image" Target="../media/image9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emf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xmlns="" id="{BBAE154A-2BED-4222-B9F6-B2745FB2527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lv-LV" b="1" dirty="0"/>
              <a:t>Lēmumu pieņemšanas atbalsta sistēmas izstrāde ziema kviešu lapu un vārpu slimību ierobežošanai</a:t>
            </a:r>
            <a:endParaRPr lang="en-GB" dirty="0"/>
          </a:p>
        </p:txBody>
      </p:sp>
      <p:sp>
        <p:nvSpPr>
          <p:cNvPr id="3" name="Apakšvirsraksts 2">
            <a:extLst>
              <a:ext uri="{FF2B5EF4-FFF2-40B4-BE49-F238E27FC236}">
                <a16:creationId xmlns:a16="http://schemas.microsoft.com/office/drawing/2014/main" xmlns="" id="{35F958A8-DF0E-45F3-A790-2429217709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045854"/>
            <a:ext cx="9144000" cy="1655762"/>
          </a:xfrm>
        </p:spPr>
        <p:txBody>
          <a:bodyPr>
            <a:noAutofit/>
          </a:bodyPr>
          <a:lstStyle/>
          <a:p>
            <a:endParaRPr lang="lv-LV" b="1" dirty="0"/>
          </a:p>
          <a:p>
            <a:r>
              <a:rPr lang="lv-LV" b="1" dirty="0"/>
              <a:t>Eiropas inovāciju partnerības darba grupu projekti Latvijā</a:t>
            </a:r>
            <a:endParaRPr lang="en-GB" dirty="0"/>
          </a:p>
          <a:p>
            <a:r>
              <a:rPr lang="lv-LV" b="1" dirty="0"/>
              <a:t>31.oktobris, 2018, Ozolnieki</a:t>
            </a:r>
            <a:endParaRPr lang="en-GB" dirty="0"/>
          </a:p>
          <a:p>
            <a:endParaRPr lang="lv-LV" dirty="0"/>
          </a:p>
          <a:p>
            <a:r>
              <a:rPr lang="lv-LV" sz="2800" dirty="0"/>
              <a:t>Agronoms Aigars </a:t>
            </a:r>
            <a:r>
              <a:rPr lang="lv-LV" sz="2800" dirty="0" err="1"/>
              <a:t>Šutka</a:t>
            </a:r>
            <a:endParaRPr lang="en-GB" sz="2800" dirty="0"/>
          </a:p>
        </p:txBody>
      </p:sp>
      <p:pic>
        <p:nvPicPr>
          <p:cNvPr id="4" name="Attēls 3">
            <a:extLst>
              <a:ext uri="{FF2B5EF4-FFF2-40B4-BE49-F238E27FC236}">
                <a16:creationId xmlns:a16="http://schemas.microsoft.com/office/drawing/2014/main" xmlns="" id="{C5A292D5-D934-4C35-B208-DC687AC918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3984" y="5638815"/>
            <a:ext cx="5866614" cy="1219185"/>
          </a:xfrm>
          <a:prstGeom prst="rect">
            <a:avLst/>
          </a:prstGeom>
        </p:spPr>
      </p:pic>
      <p:pic>
        <p:nvPicPr>
          <p:cNvPr id="5" name="Attēls 4">
            <a:extLst>
              <a:ext uri="{FF2B5EF4-FFF2-40B4-BE49-F238E27FC236}">
                <a16:creationId xmlns:a16="http://schemas.microsoft.com/office/drawing/2014/main" xmlns="" id="{B2B6F8AC-534E-4D98-BEB6-1F0DD0C047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427662"/>
            <a:ext cx="4232635" cy="1430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2772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lv-LV" dirty="0"/>
              <a:t>Kviešu lapu </a:t>
            </a:r>
            <a:r>
              <a:rPr lang="lv-LV" dirty="0" err="1"/>
              <a:t>dzeltenplankumainība</a:t>
            </a:r>
            <a:r>
              <a:rPr lang="lv-LV" dirty="0"/>
              <a:t> </a:t>
            </a:r>
            <a:br>
              <a:rPr lang="lv-LV" dirty="0"/>
            </a:br>
            <a:r>
              <a:rPr lang="lv-LV" sz="3600" dirty="0"/>
              <a:t>(</a:t>
            </a:r>
            <a:r>
              <a:rPr lang="lv-LV" sz="3600" i="1" dirty="0" err="1"/>
              <a:t>Pyrenophora</a:t>
            </a:r>
            <a:r>
              <a:rPr lang="lv-LV" sz="3600" i="1" dirty="0"/>
              <a:t> </a:t>
            </a:r>
            <a:r>
              <a:rPr lang="lv-LV" sz="3600" i="1" dirty="0" err="1"/>
              <a:t>tritici-repentis)</a:t>
            </a:r>
            <a:r>
              <a:rPr lang="lv-LV" i="1" dirty="0"/>
              <a:t/>
            </a:r>
            <a:br>
              <a:rPr lang="lv-LV" i="1" dirty="0"/>
            </a:br>
            <a:endParaRPr lang="en-US" dirty="0"/>
          </a:p>
        </p:txBody>
      </p:sp>
      <p:pic>
        <p:nvPicPr>
          <p:cNvPr id="5" name="Attēls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3657" y="4052360"/>
            <a:ext cx="3503628" cy="2627721"/>
          </a:xfrm>
          <a:prstGeom prst="rect">
            <a:avLst/>
          </a:prstGeom>
        </p:spPr>
      </p:pic>
      <p:pic>
        <p:nvPicPr>
          <p:cNvPr id="6" name="Attēls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1893" y="4052360"/>
            <a:ext cx="3396756" cy="2547567"/>
          </a:xfrm>
          <a:prstGeom prst="rect">
            <a:avLst/>
          </a:prstGeom>
        </p:spPr>
      </p:pic>
      <p:pic>
        <p:nvPicPr>
          <p:cNvPr id="7" name="Attēls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405" y="1924110"/>
            <a:ext cx="5531763" cy="3402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0124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/>
              <a:t>Kviešu vārpu slimības Latvijā</a:t>
            </a: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1414" y="2348880"/>
            <a:ext cx="1320691" cy="2436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5331" y="2384369"/>
            <a:ext cx="1307261" cy="2400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537" y="2348880"/>
            <a:ext cx="1345307" cy="2436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3380" y="2151041"/>
            <a:ext cx="1501052" cy="2718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472264" y="1700808"/>
            <a:ext cx="2881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i="1" dirty="0" err="1"/>
              <a:t>Stagonospora</a:t>
            </a:r>
            <a:r>
              <a:rPr lang="lv-LV" i="1" dirty="0"/>
              <a:t> </a:t>
            </a:r>
            <a:r>
              <a:rPr lang="lv-LV" i="1" dirty="0" err="1"/>
              <a:t>nodorum</a:t>
            </a:r>
            <a:endParaRPr lang="lv-LV" i="1" dirty="0"/>
          </a:p>
        </p:txBody>
      </p:sp>
      <p:sp>
        <p:nvSpPr>
          <p:cNvPr id="9" name="TextBox 8"/>
          <p:cNvSpPr txBox="1"/>
          <p:nvPr/>
        </p:nvSpPr>
        <p:spPr>
          <a:xfrm>
            <a:off x="1919536" y="1700808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i="1" dirty="0" err="1"/>
              <a:t>Fusarium</a:t>
            </a:r>
            <a:r>
              <a:rPr lang="lv-LV" i="1" dirty="0"/>
              <a:t> </a:t>
            </a:r>
            <a:r>
              <a:rPr lang="lv-LV" i="1" dirty="0" err="1"/>
              <a:t>poae</a:t>
            </a:r>
            <a:endParaRPr lang="lv-LV" i="1" dirty="0"/>
          </a:p>
        </p:txBody>
      </p:sp>
      <p:sp>
        <p:nvSpPr>
          <p:cNvPr id="10" name="TextBox 9"/>
          <p:cNvSpPr txBox="1"/>
          <p:nvPr/>
        </p:nvSpPr>
        <p:spPr>
          <a:xfrm>
            <a:off x="3719736" y="1700808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i="1" dirty="0" err="1"/>
              <a:t>Fusarium</a:t>
            </a:r>
            <a:r>
              <a:rPr lang="lv-LV" i="1" dirty="0"/>
              <a:t> </a:t>
            </a:r>
            <a:r>
              <a:rPr lang="lv-LV" i="1" dirty="0" err="1"/>
              <a:t>culmorum</a:t>
            </a:r>
            <a:endParaRPr lang="lv-LV" i="1" dirty="0"/>
          </a:p>
        </p:txBody>
      </p:sp>
      <p:sp>
        <p:nvSpPr>
          <p:cNvPr id="11" name="TextBox 10"/>
          <p:cNvSpPr txBox="1"/>
          <p:nvPr/>
        </p:nvSpPr>
        <p:spPr>
          <a:xfrm>
            <a:off x="5807968" y="1700808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i="1" dirty="0" err="1"/>
              <a:t>Fusarium</a:t>
            </a:r>
            <a:r>
              <a:rPr lang="lv-LV" i="1" dirty="0"/>
              <a:t> </a:t>
            </a:r>
            <a:r>
              <a:rPr lang="lv-LV" i="1" dirty="0" err="1"/>
              <a:t>graminearum</a:t>
            </a:r>
            <a:endParaRPr lang="lv-LV" i="1" dirty="0"/>
          </a:p>
        </p:txBody>
      </p:sp>
    </p:spTree>
    <p:extLst>
      <p:ext uri="{BB962C8B-B14F-4D97-AF65-F5344CB8AC3E}">
        <p14:creationId xmlns:p14="http://schemas.microsoft.com/office/powerpoint/2010/main" val="17163035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lv-LV" dirty="0"/>
              <a:t>Kviešu slimību attīstību un to ierobežošanu ietekmējošie faktori </a:t>
            </a:r>
            <a:br>
              <a:rPr lang="lv-LV" dirty="0"/>
            </a:br>
            <a:endParaRPr lang="lv-LV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lv-LV" dirty="0">
                <a:solidFill>
                  <a:schemeClr val="accent3">
                    <a:lumMod val="75000"/>
                  </a:schemeClr>
                </a:solidFill>
              </a:rPr>
              <a:t>Augu maiņa						</a:t>
            </a:r>
            <a:endParaRPr lang="lv-LV" sz="4000" dirty="0">
              <a:solidFill>
                <a:schemeClr val="accent3">
                  <a:lumMod val="75000"/>
                </a:schemeClr>
              </a:solidFill>
            </a:endParaRPr>
          </a:p>
          <a:p>
            <a:r>
              <a:rPr lang="lv-LV" dirty="0">
                <a:solidFill>
                  <a:schemeClr val="accent3">
                    <a:lumMod val="75000"/>
                  </a:schemeClr>
                </a:solidFill>
              </a:rPr>
              <a:t>Augsnes apstrādes sistēma				</a:t>
            </a:r>
            <a:endParaRPr lang="lv-LV" sz="4000" dirty="0">
              <a:solidFill>
                <a:schemeClr val="accent3">
                  <a:lumMod val="75000"/>
                </a:schemeClr>
              </a:solidFill>
            </a:endParaRPr>
          </a:p>
          <a:p>
            <a:r>
              <a:rPr lang="lv-LV" dirty="0">
                <a:solidFill>
                  <a:schemeClr val="accent3">
                    <a:lumMod val="75000"/>
                  </a:schemeClr>
                </a:solidFill>
              </a:rPr>
              <a:t>Šķirnes īpašības	</a:t>
            </a:r>
          </a:p>
          <a:p>
            <a:r>
              <a:rPr lang="lv-LV" dirty="0">
                <a:solidFill>
                  <a:schemeClr val="accent3">
                    <a:lumMod val="75000"/>
                  </a:schemeClr>
                </a:solidFill>
              </a:rPr>
              <a:t>Kviešu attīstības stadija</a:t>
            </a:r>
            <a:r>
              <a:rPr lang="lv-LV" dirty="0"/>
              <a:t>	</a:t>
            </a:r>
          </a:p>
          <a:p>
            <a:r>
              <a:rPr lang="lv-LV" dirty="0">
                <a:solidFill>
                  <a:schemeClr val="tx2"/>
                </a:solidFill>
              </a:rPr>
              <a:t>Meteoroloģiskie apstākļi				</a:t>
            </a:r>
          </a:p>
          <a:p>
            <a:r>
              <a:rPr lang="lv-LV" dirty="0">
                <a:solidFill>
                  <a:schemeClr val="tx2"/>
                </a:solidFill>
              </a:rPr>
              <a:t>Reģionālās īpatnības</a:t>
            </a:r>
          </a:p>
          <a:p>
            <a:r>
              <a:rPr lang="lv-LV" dirty="0">
                <a:solidFill>
                  <a:schemeClr val="accent6">
                    <a:lumMod val="75000"/>
                  </a:schemeClr>
                </a:solidFill>
              </a:rPr>
              <a:t>Plānotā ražība (audzēšanas intensitātes līmenis)</a:t>
            </a:r>
          </a:p>
          <a:p>
            <a:r>
              <a:rPr lang="lv-LV" dirty="0">
                <a:solidFill>
                  <a:schemeClr val="accent6">
                    <a:lumMod val="75000"/>
                  </a:schemeClr>
                </a:solidFill>
              </a:rPr>
              <a:t>Prognozējamā graudu cena</a:t>
            </a:r>
          </a:p>
          <a:p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6063796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xmlns="" id="{7E5DE608-2026-45F3-BC23-035227971A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lv-LV" sz="3200" b="1" dirty="0"/>
              <a:t>«Lēmumu pieņemšanas atbalsta sistēmas izstrāde ziemas kviešu lapu un vārpu slimību </a:t>
            </a:r>
            <a:r>
              <a:rPr lang="en-GB" sz="3200" b="1" dirty="0" err="1"/>
              <a:t>ierobežošanai</a:t>
            </a:r>
            <a:r>
              <a:rPr lang="lv-LV" sz="3200" b="1" dirty="0"/>
              <a:t>» (2018-2023)</a:t>
            </a:r>
            <a:endParaRPr lang="en-GB" sz="3200" b="1" dirty="0"/>
          </a:p>
        </p:txBody>
      </p:sp>
      <p:pic>
        <p:nvPicPr>
          <p:cNvPr id="16" name="Satura vietturis 15">
            <a:extLst>
              <a:ext uri="{FF2B5EF4-FFF2-40B4-BE49-F238E27FC236}">
                <a16:creationId xmlns:a16="http://schemas.microsoft.com/office/drawing/2014/main" xmlns="" id="{4A5C7E1B-CA12-4DAF-A682-46691BBB0A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9643" y="1690688"/>
            <a:ext cx="1193800" cy="1506979"/>
          </a:xfrm>
          <a:prstGeom prst="rect">
            <a:avLst/>
          </a:prstGeom>
        </p:spPr>
      </p:pic>
      <p:pic>
        <p:nvPicPr>
          <p:cNvPr id="17" name="Attēls 16">
            <a:extLst>
              <a:ext uri="{FF2B5EF4-FFF2-40B4-BE49-F238E27FC236}">
                <a16:creationId xmlns:a16="http://schemas.microsoft.com/office/drawing/2014/main" xmlns="" id="{4750BC59-9E8A-4D67-AA7C-681D62FB97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8243" y="1945194"/>
            <a:ext cx="2187019" cy="914347"/>
          </a:xfrm>
          <a:prstGeom prst="rect">
            <a:avLst/>
          </a:prstGeom>
        </p:spPr>
      </p:pic>
      <p:pic>
        <p:nvPicPr>
          <p:cNvPr id="18" name="Attēls 17">
            <a:extLst>
              <a:ext uri="{FF2B5EF4-FFF2-40B4-BE49-F238E27FC236}">
                <a16:creationId xmlns:a16="http://schemas.microsoft.com/office/drawing/2014/main" xmlns="" id="{8F2A1020-CD0D-4E94-86E5-43932C039F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2124" y="1514435"/>
            <a:ext cx="1508642" cy="172612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2E438674-8211-42D7-8D19-F8DBB5C6B3EC}"/>
              </a:ext>
            </a:extLst>
          </p:cNvPr>
          <p:cNvSpPr txBox="1"/>
          <p:nvPr/>
        </p:nvSpPr>
        <p:spPr>
          <a:xfrm>
            <a:off x="4282702" y="4865084"/>
            <a:ext cx="27025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3200" b="1" dirty="0"/>
              <a:t>Z/S SNIEDZES</a:t>
            </a:r>
            <a:endParaRPr lang="en-GB" sz="3200" b="1" dirty="0"/>
          </a:p>
        </p:txBody>
      </p:sp>
      <p:pic>
        <p:nvPicPr>
          <p:cNvPr id="21" name="Attēls 20">
            <a:extLst>
              <a:ext uri="{FF2B5EF4-FFF2-40B4-BE49-F238E27FC236}">
                <a16:creationId xmlns:a16="http://schemas.microsoft.com/office/drawing/2014/main" xmlns="" id="{E5089530-37F4-4196-A09C-3B11E2C4C5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12337" y="3352224"/>
            <a:ext cx="2702560" cy="1022478"/>
          </a:xfrm>
          <a:prstGeom prst="rect">
            <a:avLst/>
          </a:prstGeom>
        </p:spPr>
      </p:pic>
      <p:pic>
        <p:nvPicPr>
          <p:cNvPr id="24" name="Attēls 23">
            <a:extLst>
              <a:ext uri="{FF2B5EF4-FFF2-40B4-BE49-F238E27FC236}">
                <a16:creationId xmlns:a16="http://schemas.microsoft.com/office/drawing/2014/main" xmlns="" id="{19A6D646-4559-4EBB-9316-3DA126A66B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85008" y="1709011"/>
            <a:ext cx="2989318" cy="1336972"/>
          </a:xfrm>
          <a:prstGeom prst="rect">
            <a:avLst/>
          </a:prstGeom>
        </p:spPr>
      </p:pic>
      <p:pic>
        <p:nvPicPr>
          <p:cNvPr id="25" name="Attēls 24">
            <a:extLst>
              <a:ext uri="{FF2B5EF4-FFF2-40B4-BE49-F238E27FC236}">
                <a16:creationId xmlns:a16="http://schemas.microsoft.com/office/drawing/2014/main" xmlns="" id="{03BFC290-E06B-4126-8F3C-270DD54B630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79120" y="2919826"/>
            <a:ext cx="1307306" cy="744903"/>
          </a:xfrm>
          <a:prstGeom prst="rect">
            <a:avLst/>
          </a:prstGeom>
        </p:spPr>
      </p:pic>
      <p:pic>
        <p:nvPicPr>
          <p:cNvPr id="26" name="Attēls 25">
            <a:extLst>
              <a:ext uri="{FF2B5EF4-FFF2-40B4-BE49-F238E27FC236}">
                <a16:creationId xmlns:a16="http://schemas.microsoft.com/office/drawing/2014/main" xmlns="" id="{6DE62B3F-131A-4E0E-B285-113C4EDDEE5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86426" y="2937910"/>
            <a:ext cx="1402118" cy="708736"/>
          </a:xfrm>
          <a:prstGeom prst="rect">
            <a:avLst/>
          </a:prstGeom>
        </p:spPr>
      </p:pic>
      <p:pic>
        <p:nvPicPr>
          <p:cNvPr id="4" name="Attēls 3">
            <a:extLst>
              <a:ext uri="{FF2B5EF4-FFF2-40B4-BE49-F238E27FC236}">
                <a16:creationId xmlns:a16="http://schemas.microsoft.com/office/drawing/2014/main" xmlns="" id="{A260DB63-4766-41DF-929C-8157092F12F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5183" y="3139292"/>
            <a:ext cx="1958342" cy="2767876"/>
          </a:xfrm>
          <a:prstGeom prst="rect">
            <a:avLst/>
          </a:prstGeom>
        </p:spPr>
      </p:pic>
      <p:pic>
        <p:nvPicPr>
          <p:cNvPr id="15" name="Attēls 14">
            <a:extLst>
              <a:ext uri="{FF2B5EF4-FFF2-40B4-BE49-F238E27FC236}">
                <a16:creationId xmlns:a16="http://schemas.microsoft.com/office/drawing/2014/main" xmlns="" id="{4C9816E1-50E5-40E3-BDD5-BB6A1D9651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54966" y="1727094"/>
            <a:ext cx="2989318" cy="1336972"/>
          </a:xfrm>
          <a:prstGeom prst="rect">
            <a:avLst/>
          </a:prstGeom>
        </p:spPr>
      </p:pic>
      <p:pic>
        <p:nvPicPr>
          <p:cNvPr id="20" name="Attēls 19">
            <a:extLst>
              <a:ext uri="{FF2B5EF4-FFF2-40B4-BE49-F238E27FC236}">
                <a16:creationId xmlns:a16="http://schemas.microsoft.com/office/drawing/2014/main" xmlns="" id="{04AC95D4-F762-48E9-8960-5DB3065E3AE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49078" y="2937909"/>
            <a:ext cx="1307306" cy="744903"/>
          </a:xfrm>
          <a:prstGeom prst="rect">
            <a:avLst/>
          </a:prstGeom>
        </p:spPr>
      </p:pic>
      <p:pic>
        <p:nvPicPr>
          <p:cNvPr id="23" name="Attēls 22">
            <a:extLst>
              <a:ext uri="{FF2B5EF4-FFF2-40B4-BE49-F238E27FC236}">
                <a16:creationId xmlns:a16="http://schemas.microsoft.com/office/drawing/2014/main" xmlns="" id="{3A764CA5-4BD5-4868-AE48-44BD262850E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56384" y="2955993"/>
            <a:ext cx="1402118" cy="708736"/>
          </a:xfrm>
          <a:prstGeom prst="rect">
            <a:avLst/>
          </a:prstGeom>
        </p:spPr>
      </p:pic>
      <p:pic>
        <p:nvPicPr>
          <p:cNvPr id="6" name="Attēls 5">
            <a:extLst>
              <a:ext uri="{FF2B5EF4-FFF2-40B4-BE49-F238E27FC236}">
                <a16:creationId xmlns:a16="http://schemas.microsoft.com/office/drawing/2014/main" xmlns="" id="{A6CF6880-5686-4C83-B1D5-4E903334D25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0717" y="2859541"/>
            <a:ext cx="1721036" cy="812449"/>
          </a:xfrm>
          <a:prstGeom prst="rect">
            <a:avLst/>
          </a:prstGeom>
        </p:spPr>
      </p:pic>
      <p:grpSp>
        <p:nvGrpSpPr>
          <p:cNvPr id="8" name="Grupa 7">
            <a:extLst>
              <a:ext uri="{FF2B5EF4-FFF2-40B4-BE49-F238E27FC236}">
                <a16:creationId xmlns:a16="http://schemas.microsoft.com/office/drawing/2014/main" xmlns="" id="{A09E8C7B-C498-4ECE-904D-BA22B99D690E}"/>
              </a:ext>
            </a:extLst>
          </p:cNvPr>
          <p:cNvGrpSpPr/>
          <p:nvPr/>
        </p:nvGrpSpPr>
        <p:grpSpPr>
          <a:xfrm>
            <a:off x="8324955" y="4157885"/>
            <a:ext cx="3690078" cy="1357939"/>
            <a:chOff x="8324955" y="4157885"/>
            <a:chExt cx="3690078" cy="1357939"/>
          </a:xfrm>
        </p:grpSpPr>
        <p:pic>
          <p:nvPicPr>
            <p:cNvPr id="3" name="Attēls 2">
              <a:extLst>
                <a:ext uri="{FF2B5EF4-FFF2-40B4-BE49-F238E27FC236}">
                  <a16:creationId xmlns:a16="http://schemas.microsoft.com/office/drawing/2014/main" xmlns="" id="{830C5938-E273-43C5-A919-B51FB5DC26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8324955" y="4157885"/>
              <a:ext cx="3064975" cy="1254086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34957FBB-9612-4C68-B899-3404B8B6312E}"/>
                </a:ext>
              </a:extLst>
            </p:cNvPr>
            <p:cNvSpPr txBox="1"/>
            <p:nvPr/>
          </p:nvSpPr>
          <p:spPr>
            <a:xfrm>
              <a:off x="9304253" y="5177270"/>
              <a:ext cx="271078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lv-LV" sz="1600" dirty="0"/>
                <a:t>Stendes pētniecības centrs</a:t>
              </a:r>
              <a:endParaRPr lang="en-GB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28611553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xmlns="" id="{79F46A83-EE98-4161-BB89-41869AA440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/>
              <a:t>Lauka izmēģinājumi (6 izmēģinājumi + 3 monitoringi izvietoti 5 vietās)</a:t>
            </a:r>
            <a:endParaRPr lang="en-GB" dirty="0"/>
          </a:p>
        </p:txBody>
      </p:sp>
      <p:pic>
        <p:nvPicPr>
          <p:cNvPr id="4" name="Satura vietturis 3">
            <a:extLst>
              <a:ext uri="{FF2B5EF4-FFF2-40B4-BE49-F238E27FC236}">
                <a16:creationId xmlns:a16="http://schemas.microsoft.com/office/drawing/2014/main" xmlns="" id="{3E4E8592-3860-423A-8D53-6E04A52909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3538" y="1965523"/>
            <a:ext cx="3263503" cy="4351338"/>
          </a:xfrm>
          <a:prstGeom prst="rect">
            <a:avLst/>
          </a:prstGeom>
        </p:spPr>
      </p:pic>
      <p:pic>
        <p:nvPicPr>
          <p:cNvPr id="5" name="Attēls 4">
            <a:extLst>
              <a:ext uri="{FF2B5EF4-FFF2-40B4-BE49-F238E27FC236}">
                <a16:creationId xmlns:a16="http://schemas.microsoft.com/office/drawing/2014/main" xmlns="" id="{5D9D105C-DA34-4E65-A779-EBA1299114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08441" y="1965523"/>
            <a:ext cx="3183559" cy="4244745"/>
          </a:xfrm>
          <a:prstGeom prst="rect">
            <a:avLst/>
          </a:prstGeom>
        </p:spPr>
      </p:pic>
      <p:pic>
        <p:nvPicPr>
          <p:cNvPr id="6" name="Attēls 5">
            <a:extLst>
              <a:ext uri="{FF2B5EF4-FFF2-40B4-BE49-F238E27FC236}">
                <a16:creationId xmlns:a16="http://schemas.microsoft.com/office/drawing/2014/main" xmlns="" id="{0A38A4A4-CEF6-400D-9DC7-1F7627EE67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2100" y="1965523"/>
            <a:ext cx="3263504" cy="4351338"/>
          </a:xfrm>
          <a:prstGeom prst="rect">
            <a:avLst/>
          </a:prstGeom>
        </p:spPr>
      </p:pic>
      <p:pic>
        <p:nvPicPr>
          <p:cNvPr id="7" name="Attēls 6">
            <a:extLst>
              <a:ext uri="{FF2B5EF4-FFF2-40B4-BE49-F238E27FC236}">
                <a16:creationId xmlns:a16="http://schemas.microsoft.com/office/drawing/2014/main" xmlns="" id="{341AECF8-5A12-438E-94F0-C4ECE2BA85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1965523"/>
            <a:ext cx="3263504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8703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xmlns="" id="{2DCA73FD-CF49-41FB-B436-497B63857B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59079"/>
            <a:ext cx="10515600" cy="1325563"/>
          </a:xfrm>
        </p:spPr>
        <p:txBody>
          <a:bodyPr/>
          <a:lstStyle/>
          <a:p>
            <a:r>
              <a:rPr lang="lv-LV" dirty="0"/>
              <a:t>Projekta pētījumu apjoms</a:t>
            </a:r>
            <a:endParaRPr lang="en-GB" dirty="0"/>
          </a:p>
        </p:txBody>
      </p:sp>
      <p:sp>
        <p:nvSpPr>
          <p:cNvPr id="3" name="Satura vietturis 2">
            <a:extLst>
              <a:ext uri="{FF2B5EF4-FFF2-40B4-BE49-F238E27FC236}">
                <a16:creationId xmlns:a16="http://schemas.microsoft.com/office/drawing/2014/main" xmlns="" id="{2F22CDB5-4A9A-4E27-86F2-A598A3326C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03452"/>
            <a:ext cx="10515600" cy="4351338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lang="lv-LV" sz="2400" b="1" dirty="0"/>
              <a:t>6 lauku izmēģinājumi + 3 slimību monitoringi izvietoti 5 vietās (x 4 gadi)</a:t>
            </a:r>
          </a:p>
          <a:p>
            <a:pPr lvl="1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lv-LV" sz="2000" b="1" dirty="0"/>
              <a:t>Slimību uzskaites: 48410 augi, 82660 lapas;22100 vārpas (x 4 gadi)</a:t>
            </a:r>
          </a:p>
          <a:p>
            <a:pPr lvl="1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lv-LV" sz="2000" b="1" dirty="0"/>
              <a:t>Ražas vākšana no 176 lauciņiem un paraugu analīze (x 4 gadi)</a:t>
            </a:r>
          </a:p>
          <a:p>
            <a:pPr lvl="1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lv-LV" sz="2000" b="1" dirty="0"/>
              <a:t>Salmu un sakņu masas noteikšana 80 paraugos (x 4 gadi)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lang="lv-LV" sz="2400" b="1" dirty="0"/>
              <a:t>Meteoroloģiskie dati no 4 meteostacijām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lang="lv-LV" sz="2400" b="1" dirty="0"/>
              <a:t>Siltumnīcefekta gāzu (SEG) emisijas mērījumi 80 lauciņos (x2 gadi)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lang="lv-LV" sz="2400" b="1" dirty="0"/>
              <a:t>Datu apkopošana un analīze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lang="lv-LV" sz="2400" b="1" dirty="0"/>
              <a:t>Datu apstrāde ar statistiskās analīzes metodēm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lang="lv-LV" sz="2400" b="1" dirty="0"/>
              <a:t>Algoritmu izveide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lang="lv-LV" sz="2400" b="1" dirty="0"/>
              <a:t>Lēmumu pieņemšanas atbalsta sistēma</a:t>
            </a:r>
            <a:endParaRPr lang="en-GB" sz="2400" b="1" dirty="0"/>
          </a:p>
        </p:txBody>
      </p:sp>
    </p:spTree>
    <p:extLst>
      <p:ext uri="{BB962C8B-B14F-4D97-AF65-F5344CB8AC3E}">
        <p14:creationId xmlns:p14="http://schemas.microsoft.com/office/powerpoint/2010/main" val="38075884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atura vietturis 3">
            <a:extLst>
              <a:ext uri="{FF2B5EF4-FFF2-40B4-BE49-F238E27FC236}">
                <a16:creationId xmlns:a16="http://schemas.microsoft.com/office/drawing/2014/main" xmlns="" id="{D2FC824B-76E0-4B70-926D-CE3B1DD913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2882997" cy="2329462"/>
          </a:xfrm>
          <a:prstGeom prst="rect">
            <a:avLst/>
          </a:prstGeom>
        </p:spPr>
      </p:pic>
      <p:pic>
        <p:nvPicPr>
          <p:cNvPr id="6" name="Attēls 5">
            <a:extLst>
              <a:ext uri="{FF2B5EF4-FFF2-40B4-BE49-F238E27FC236}">
                <a16:creationId xmlns:a16="http://schemas.microsoft.com/office/drawing/2014/main" xmlns="" id="{DB9D149D-24F3-4A77-9E77-9EDEC5DD1D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1178" y="4314235"/>
            <a:ext cx="2143125" cy="2143125"/>
          </a:xfrm>
          <a:prstGeom prst="rect">
            <a:avLst/>
          </a:prstGeom>
        </p:spPr>
      </p:pic>
      <p:graphicFrame>
        <p:nvGraphicFramePr>
          <p:cNvPr id="10" name="Shēma 9">
            <a:extLst>
              <a:ext uri="{FF2B5EF4-FFF2-40B4-BE49-F238E27FC236}">
                <a16:creationId xmlns:a16="http://schemas.microsoft.com/office/drawing/2014/main" xmlns="" id="{0FBB3817-9007-4220-8342-3838FDEDB9D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95882745"/>
              </p:ext>
            </p:extLst>
          </p:nvPr>
        </p:nvGraphicFramePr>
        <p:xfrm>
          <a:off x="3173647" y="94725"/>
          <a:ext cx="5656193" cy="40026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cxnSp>
        <p:nvCxnSpPr>
          <p:cNvPr id="12" name="Taisns bultveida savienotājs 11">
            <a:extLst>
              <a:ext uri="{FF2B5EF4-FFF2-40B4-BE49-F238E27FC236}">
                <a16:creationId xmlns:a16="http://schemas.microsoft.com/office/drawing/2014/main" xmlns="" id="{5927DE07-B50F-48FA-A80C-FACEAF553703}"/>
              </a:ext>
            </a:extLst>
          </p:cNvPr>
          <p:cNvCxnSpPr/>
          <p:nvPr/>
        </p:nvCxnSpPr>
        <p:spPr>
          <a:xfrm>
            <a:off x="3001617" y="812137"/>
            <a:ext cx="1630018" cy="0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Taisns bultveida savienotājs 13">
            <a:extLst>
              <a:ext uri="{FF2B5EF4-FFF2-40B4-BE49-F238E27FC236}">
                <a16:creationId xmlns:a16="http://schemas.microsoft.com/office/drawing/2014/main" xmlns="" id="{64FBC7B3-0E2F-4925-B636-BFE30C56DD77}"/>
              </a:ext>
            </a:extLst>
          </p:cNvPr>
          <p:cNvCxnSpPr>
            <a:cxnSpLocks/>
          </p:cNvCxnSpPr>
          <p:nvPr/>
        </p:nvCxnSpPr>
        <p:spPr>
          <a:xfrm flipH="1" flipV="1">
            <a:off x="7284156" y="1009076"/>
            <a:ext cx="1468685" cy="19879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Attēls 15">
            <a:extLst>
              <a:ext uri="{FF2B5EF4-FFF2-40B4-BE49-F238E27FC236}">
                <a16:creationId xmlns:a16="http://schemas.microsoft.com/office/drawing/2014/main" xmlns="" id="{87F86ED3-E983-488C-9799-277B787FFE9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99954" y="0"/>
            <a:ext cx="2336772" cy="3115694"/>
          </a:xfrm>
          <a:prstGeom prst="rect">
            <a:avLst/>
          </a:prstGeom>
        </p:spPr>
      </p:pic>
      <p:pic>
        <p:nvPicPr>
          <p:cNvPr id="2" name="Attēls 1">
            <a:extLst>
              <a:ext uri="{FF2B5EF4-FFF2-40B4-BE49-F238E27FC236}">
                <a16:creationId xmlns:a16="http://schemas.microsoft.com/office/drawing/2014/main" xmlns="" id="{DE0895C9-9CA0-4822-B6EE-686F50001CA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77613" y="4219899"/>
            <a:ext cx="3995466" cy="2237461"/>
          </a:xfrm>
          <a:prstGeom prst="rect">
            <a:avLst/>
          </a:prstGeom>
        </p:spPr>
      </p:pic>
      <p:cxnSp>
        <p:nvCxnSpPr>
          <p:cNvPr id="5" name="Taisns bultveida savienotājs 4">
            <a:extLst>
              <a:ext uri="{FF2B5EF4-FFF2-40B4-BE49-F238E27FC236}">
                <a16:creationId xmlns:a16="http://schemas.microsoft.com/office/drawing/2014/main" xmlns="" id="{9346BB29-4FDC-4E61-8667-7D25F51BC622}"/>
              </a:ext>
            </a:extLst>
          </p:cNvPr>
          <p:cNvCxnSpPr>
            <a:cxnSpLocks/>
          </p:cNvCxnSpPr>
          <p:nvPr/>
        </p:nvCxnSpPr>
        <p:spPr>
          <a:xfrm flipH="1">
            <a:off x="3534303" y="3540115"/>
            <a:ext cx="1681867" cy="774120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marka: kreisā-labā bultiņa 6">
            <a:extLst>
              <a:ext uri="{FF2B5EF4-FFF2-40B4-BE49-F238E27FC236}">
                <a16:creationId xmlns:a16="http://schemas.microsoft.com/office/drawing/2014/main" xmlns="" id="{66B48F28-2DA6-4F19-9711-7378276301AA}"/>
              </a:ext>
            </a:extLst>
          </p:cNvPr>
          <p:cNvSpPr/>
          <p:nvPr/>
        </p:nvSpPr>
        <p:spPr>
          <a:xfrm>
            <a:off x="3534302" y="4688868"/>
            <a:ext cx="4043310" cy="1885361"/>
          </a:xfrm>
          <a:prstGeom prst="leftRigh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2000" dirty="0"/>
              <a:t>Slimību ierobežošanas nepieciešamības novērtēšana</a:t>
            </a:r>
            <a:endParaRPr lang="en-GB" sz="2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6667D492-8C42-4E74-9FA8-6E6612B3C7FA}"/>
              </a:ext>
            </a:extLst>
          </p:cNvPr>
          <p:cNvSpPr txBox="1"/>
          <p:nvPr/>
        </p:nvSpPr>
        <p:spPr>
          <a:xfrm>
            <a:off x="1391177" y="4445676"/>
            <a:ext cx="21431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2000" b="1" dirty="0"/>
              <a:t>Lēmumu pieņemšanas atbalsta sistēma</a:t>
            </a:r>
            <a:endParaRPr lang="en-GB" sz="2000" b="1" dirty="0"/>
          </a:p>
        </p:txBody>
      </p:sp>
    </p:spTree>
    <p:extLst>
      <p:ext uri="{BB962C8B-B14F-4D97-AF65-F5344CB8AC3E}">
        <p14:creationId xmlns:p14="http://schemas.microsoft.com/office/powerpoint/2010/main" val="26144184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xmlns="" id="{E8BA1F49-265B-4F88-BE11-3B0CB77E92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/>
              <a:t>Sagaidāmie rezultāti</a:t>
            </a:r>
            <a:endParaRPr lang="en-GB" dirty="0"/>
          </a:p>
        </p:txBody>
      </p:sp>
      <p:sp>
        <p:nvSpPr>
          <p:cNvPr id="3" name="Satura vietturis 2">
            <a:extLst>
              <a:ext uri="{FF2B5EF4-FFF2-40B4-BE49-F238E27FC236}">
                <a16:creationId xmlns:a16="http://schemas.microsoft.com/office/drawing/2014/main" xmlns="" id="{4D640F4A-6E10-4EE4-866A-EC05B3997B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lnSpc>
                <a:spcPct val="200000"/>
              </a:lnSpc>
            </a:pPr>
            <a:r>
              <a:rPr lang="lv-LV" dirty="0"/>
              <a:t>Slimību attīstības riska faktoru izvērtējums (zems, vidējs, augsts risks)</a:t>
            </a:r>
          </a:p>
          <a:p>
            <a:pPr>
              <a:lnSpc>
                <a:spcPct val="200000"/>
              </a:lnSpc>
            </a:pPr>
            <a:r>
              <a:rPr lang="lv-LV" dirty="0"/>
              <a:t>1 vai 2 vai 3 apstrādes (apstrādes laiki)</a:t>
            </a:r>
          </a:p>
          <a:p>
            <a:pPr>
              <a:lnSpc>
                <a:spcPct val="200000"/>
              </a:lnSpc>
            </a:pPr>
            <a:r>
              <a:rPr lang="lv-LV" dirty="0"/>
              <a:t>Fungicīdu ieguldījuma līmeņu izvērtējums atbilstoši plānotajai ražai un atkarībā no dažādām graudu cenām – ekonomiskais efekts</a:t>
            </a:r>
          </a:p>
          <a:p>
            <a:pPr>
              <a:lnSpc>
                <a:spcPct val="200000"/>
              </a:lnSpc>
            </a:pPr>
            <a:r>
              <a:rPr lang="lv-LV" dirty="0"/>
              <a:t>SEG emisiju izmaiņas dažādos audzēšanas intensitātes līmeņos</a:t>
            </a:r>
          </a:p>
          <a:p>
            <a:pPr>
              <a:lnSpc>
                <a:spcPct val="200000"/>
              </a:lnSpc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630797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xmlns="" id="{5322FA64-22F9-43E4-90D5-C453828C36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v-LV" dirty="0"/>
              <a:t>Paldies par uzmanību!</a:t>
            </a:r>
            <a:endParaRPr lang="en-GB" dirty="0"/>
          </a:p>
        </p:txBody>
      </p:sp>
      <p:pic>
        <p:nvPicPr>
          <p:cNvPr id="4" name="Satura vietturis 3">
            <a:extLst>
              <a:ext uri="{FF2B5EF4-FFF2-40B4-BE49-F238E27FC236}">
                <a16:creationId xmlns:a16="http://schemas.microsoft.com/office/drawing/2014/main" xmlns="" id="{4DEC2054-EF21-46DD-B4EC-242F30C667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32273" y="1335432"/>
            <a:ext cx="3263503" cy="4351338"/>
          </a:xfrm>
          <a:prstGeom prst="rect">
            <a:avLst/>
          </a:prstGeom>
        </p:spPr>
      </p:pic>
      <p:pic>
        <p:nvPicPr>
          <p:cNvPr id="5" name="Attēls 4">
            <a:extLst>
              <a:ext uri="{FF2B5EF4-FFF2-40B4-BE49-F238E27FC236}">
                <a16:creationId xmlns:a16="http://schemas.microsoft.com/office/drawing/2014/main" xmlns="" id="{51BC0166-FB48-41E1-A071-2D3C38F252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250" y="1323648"/>
            <a:ext cx="3247180" cy="4329574"/>
          </a:xfrm>
          <a:prstGeom prst="rect">
            <a:avLst/>
          </a:prstGeom>
        </p:spPr>
      </p:pic>
      <p:pic>
        <p:nvPicPr>
          <p:cNvPr id="6" name="Attēls 5">
            <a:extLst>
              <a:ext uri="{FF2B5EF4-FFF2-40B4-BE49-F238E27FC236}">
                <a16:creationId xmlns:a16="http://schemas.microsoft.com/office/drawing/2014/main" xmlns="" id="{6D085148-E1C6-4C03-A045-DFFEFA2E5A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1714" y="1335432"/>
            <a:ext cx="3263504" cy="435133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EDB78C0-23D6-427E-94C7-377A75F62A55}"/>
              </a:ext>
            </a:extLst>
          </p:cNvPr>
          <p:cNvSpPr txBox="1"/>
          <p:nvPr/>
        </p:nvSpPr>
        <p:spPr>
          <a:xfrm>
            <a:off x="838200" y="5957740"/>
            <a:ext cx="104174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Šis</a:t>
            </a:r>
            <a:r>
              <a:rPr lang="en-US" dirty="0"/>
              <a:t>  </a:t>
            </a:r>
            <a:r>
              <a:rPr lang="en-US" dirty="0" err="1"/>
              <a:t>materiāls</a:t>
            </a:r>
            <a:r>
              <a:rPr lang="en-US" dirty="0"/>
              <a:t> is tapis, </a:t>
            </a:r>
            <a:r>
              <a:rPr lang="en-US" dirty="0" err="1"/>
              <a:t>pateicoties</a:t>
            </a:r>
            <a:r>
              <a:rPr lang="en-US" dirty="0"/>
              <a:t> EIP-AGRI </a:t>
            </a:r>
            <a:r>
              <a:rPr lang="en-US" dirty="0" err="1"/>
              <a:t>projektam</a:t>
            </a:r>
            <a:r>
              <a:rPr lang="en-US" dirty="0"/>
              <a:t> Nr. 18-00-A01612-000003 </a:t>
            </a:r>
            <a:r>
              <a:rPr lang="lv-LV" dirty="0"/>
              <a:t>«</a:t>
            </a:r>
            <a:r>
              <a:rPr lang="en-US" dirty="0" err="1"/>
              <a:t>Lēmumu</a:t>
            </a:r>
            <a:r>
              <a:rPr lang="en-US" dirty="0"/>
              <a:t> </a:t>
            </a:r>
            <a:r>
              <a:rPr lang="en-US" dirty="0" err="1"/>
              <a:t>pieņemšanas</a:t>
            </a:r>
            <a:r>
              <a:rPr lang="en-US" dirty="0"/>
              <a:t> atbalsta </a:t>
            </a:r>
            <a:r>
              <a:rPr lang="en-US" dirty="0" err="1"/>
              <a:t>sistēmas</a:t>
            </a:r>
            <a:r>
              <a:rPr lang="en-US" dirty="0"/>
              <a:t> </a:t>
            </a:r>
            <a:r>
              <a:rPr lang="en-US" dirty="0" err="1"/>
              <a:t>izstrāde</a:t>
            </a:r>
            <a:r>
              <a:rPr lang="en-US" dirty="0"/>
              <a:t> </a:t>
            </a:r>
            <a:r>
              <a:rPr lang="en-US" dirty="0" err="1"/>
              <a:t>ziemas</a:t>
            </a:r>
            <a:r>
              <a:rPr lang="en-US" dirty="0"/>
              <a:t> </a:t>
            </a:r>
            <a:r>
              <a:rPr lang="en-US" dirty="0" err="1"/>
              <a:t>kviešu</a:t>
            </a:r>
            <a:r>
              <a:rPr lang="en-US" dirty="0"/>
              <a:t> </a:t>
            </a:r>
            <a:r>
              <a:rPr lang="en-US" dirty="0" err="1"/>
              <a:t>lapu</a:t>
            </a:r>
            <a:r>
              <a:rPr lang="en-US" dirty="0"/>
              <a:t> un </a:t>
            </a:r>
            <a:r>
              <a:rPr lang="en-US" dirty="0" err="1"/>
              <a:t>vārpu</a:t>
            </a:r>
            <a:r>
              <a:rPr lang="en-US" dirty="0"/>
              <a:t> </a:t>
            </a:r>
            <a:r>
              <a:rPr lang="en-US" dirty="0" err="1"/>
              <a:t>slimību</a:t>
            </a:r>
            <a:r>
              <a:rPr lang="en-US" dirty="0"/>
              <a:t> </a:t>
            </a:r>
            <a:r>
              <a:rPr lang="en-US" dirty="0" err="1"/>
              <a:t>ierobežošanai</a:t>
            </a:r>
            <a:r>
              <a:rPr lang="lv-LV" dirty="0"/>
              <a:t>»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4560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261" y="505802"/>
            <a:ext cx="10515600" cy="1325563"/>
          </a:xfrm>
        </p:spPr>
        <p:txBody>
          <a:bodyPr/>
          <a:lstStyle/>
          <a:p>
            <a:r>
              <a:rPr lang="it-IT" dirty="0"/>
              <a:t>Inese Karlova SIA “PS Līdums”</a:t>
            </a:r>
            <a:br>
              <a:rPr lang="it-IT" dirty="0"/>
            </a:br>
            <a:endParaRPr lang="lv-LV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9585" y="1359877"/>
            <a:ext cx="10515600" cy="4852255"/>
          </a:xfrm>
        </p:spPr>
        <p:txBody>
          <a:bodyPr/>
          <a:lstStyle/>
          <a:p>
            <a:pPr marL="0" indent="0">
              <a:buNone/>
            </a:pPr>
            <a:r>
              <a:rPr lang="lv-LV" sz="3600" dirty="0"/>
              <a:t>Saimniecība visā platībā (apmēram 3000 ha) kopš 2007. gada izmanto minimālās augsnes apstrādes tehnoloģijas. </a:t>
            </a:r>
          </a:p>
          <a:p>
            <a:pPr marL="0" indent="0">
              <a:buNone/>
            </a:pPr>
            <a:r>
              <a:rPr lang="lv-LV" sz="3600" dirty="0"/>
              <a:t>Līdz ar to slimību ierobežošana ziemas kviešos ir būtiska tehnoloģijas sastāvdaļa, lai sasniegtu augstas </a:t>
            </a:r>
            <a:r>
              <a:rPr lang="lv-LV" sz="3600" dirty="0" smtClean="0"/>
              <a:t>ražas.</a:t>
            </a:r>
            <a:endParaRPr lang="lv-LV" sz="3600" dirty="0"/>
          </a:p>
          <a:p>
            <a:endParaRPr lang="lv-LV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9004" y="4887180"/>
            <a:ext cx="2146300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468712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xmlns="" id="{8C664091-2B4B-40B1-9226-A55167E6FE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lv-LV" b="1" dirty="0"/>
              <a:t>Lēmumu pieņemšanas atbalsta sistēmas izstrāde ziema kviešu lapu un vārpu slimību ierobežošanai</a:t>
            </a:r>
            <a:endParaRPr lang="en-GB" dirty="0"/>
          </a:p>
        </p:txBody>
      </p:sp>
      <p:sp>
        <p:nvSpPr>
          <p:cNvPr id="3" name="Satura vietturis 2">
            <a:extLst>
              <a:ext uri="{FF2B5EF4-FFF2-40B4-BE49-F238E27FC236}">
                <a16:creationId xmlns:a16="http://schemas.microsoft.com/office/drawing/2014/main" xmlns="" id="{88DFFEAB-1FD1-4159-9EDA-65A3FD8AF5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lnSpc>
                <a:spcPct val="200000"/>
              </a:lnSpc>
            </a:pPr>
            <a:r>
              <a:rPr lang="lv-LV" sz="3600" dirty="0"/>
              <a:t>Tēmas aktualitāte</a:t>
            </a:r>
          </a:p>
          <a:p>
            <a:pPr>
              <a:lnSpc>
                <a:spcPct val="200000"/>
              </a:lnSpc>
            </a:pPr>
            <a:r>
              <a:rPr lang="lv-LV" sz="3600" dirty="0"/>
              <a:t>Projekta apjoms un partneri</a:t>
            </a:r>
          </a:p>
          <a:p>
            <a:pPr>
              <a:lnSpc>
                <a:spcPct val="200000"/>
              </a:lnSpc>
            </a:pPr>
            <a:r>
              <a:rPr lang="lv-LV" sz="3600" dirty="0"/>
              <a:t>Ko var iegūt nozare kopumā?</a:t>
            </a:r>
          </a:p>
          <a:p>
            <a:pPr>
              <a:lnSpc>
                <a:spcPct val="200000"/>
              </a:lnSpc>
            </a:pPr>
            <a:r>
              <a:rPr lang="lv-LV" sz="3600" dirty="0"/>
              <a:t>Ko var iegūt lauksaimnieks?</a:t>
            </a: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6237155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8538" y="435464"/>
            <a:ext cx="10515600" cy="1325563"/>
          </a:xfrm>
        </p:spPr>
        <p:txBody>
          <a:bodyPr/>
          <a:lstStyle/>
          <a:p>
            <a:r>
              <a:rPr lang="lv-LV" dirty="0"/>
              <a:t>Uldis </a:t>
            </a:r>
            <a:r>
              <a:rPr lang="lv-LV" dirty="0" err="1"/>
              <a:t>Vangalis</a:t>
            </a:r>
            <a:r>
              <a:rPr lang="lv-LV" dirty="0"/>
              <a:t>  z/s “Sniedzes”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lv-LV" sz="3200" dirty="0"/>
              <a:t>Saimniecība apstrādā ap 1300 ha, no tiem ap 800 ha katru gadu ir ziemas kvieši. Tie veido lielu daļu saimniecības ieņēmumu. </a:t>
            </a:r>
            <a:endParaRPr lang="lv-LV" sz="3200" dirty="0" smtClean="0"/>
          </a:p>
          <a:p>
            <a:pPr marL="0" indent="0">
              <a:buNone/>
            </a:pPr>
            <a:r>
              <a:rPr lang="lv-LV" sz="3200" dirty="0"/>
              <a:t>Fungicīdi pret slimībām tiek lietoti katru gadu, bet izmaksas ir augstas. Nav skaidrs, vai fungicīdu shēmas vienmēr dod labāko rezultātu. </a:t>
            </a:r>
          </a:p>
          <a:p>
            <a:pPr marL="0" indent="0">
              <a:buNone/>
            </a:pPr>
            <a:r>
              <a:rPr lang="lv-LV" sz="3200" dirty="0"/>
              <a:t>Uzlabot slimību ierobežošanu un gūt labāku ekonomisko rezultātu ir motivācija, lai iesaistītos šādā projektā.</a:t>
            </a:r>
          </a:p>
          <a:p>
            <a:endParaRPr lang="lv-LV" sz="3200" dirty="0"/>
          </a:p>
        </p:txBody>
      </p:sp>
    </p:spTree>
    <p:extLst>
      <p:ext uri="{BB962C8B-B14F-4D97-AF65-F5344CB8AC3E}">
        <p14:creationId xmlns:p14="http://schemas.microsoft.com/office/powerpoint/2010/main" val="22994461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xmlns="" id="{BE44C211-3EDE-427A-95DA-A20D697801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/>
              <a:t>Graudaugu un ziemas kviešu platības un kopražas Latvijā (2000-2017)</a:t>
            </a:r>
            <a:endParaRPr lang="en-GB" dirty="0"/>
          </a:p>
        </p:txBody>
      </p:sp>
      <p:graphicFrame>
        <p:nvGraphicFramePr>
          <p:cNvPr id="12" name="Satura vietturis 11">
            <a:extLst>
              <a:ext uri="{FF2B5EF4-FFF2-40B4-BE49-F238E27FC236}">
                <a16:creationId xmlns:a16="http://schemas.microsoft.com/office/drawing/2014/main" xmlns="" id="{9A2F2F2F-DFA6-46DE-AEFF-5C2C2AAC5D6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02050984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05C7EAF2-81E6-48E9-B4F2-F7362780904F}"/>
              </a:ext>
            </a:extLst>
          </p:cNvPr>
          <p:cNvSpPr txBox="1"/>
          <p:nvPr/>
        </p:nvSpPr>
        <p:spPr>
          <a:xfrm>
            <a:off x="197963" y="6297105"/>
            <a:ext cx="21493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dirty="0"/>
              <a:t>Avots: CSP</a:t>
            </a:r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B27F156-D97D-4AA5-952E-B8A935910EFF}"/>
              </a:ext>
            </a:extLst>
          </p:cNvPr>
          <p:cNvSpPr txBox="1"/>
          <p:nvPr/>
        </p:nvSpPr>
        <p:spPr>
          <a:xfrm>
            <a:off x="-197961" y="2111602"/>
            <a:ext cx="1470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2400" b="1" dirty="0"/>
              <a:t> 1000 ha</a:t>
            </a:r>
            <a:endParaRPr lang="en-GB" sz="24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AFC8CC3-AE97-45E1-800A-9FD87AFF92BD}"/>
              </a:ext>
            </a:extLst>
          </p:cNvPr>
          <p:cNvSpPr txBox="1"/>
          <p:nvPr/>
        </p:nvSpPr>
        <p:spPr>
          <a:xfrm>
            <a:off x="10719849" y="2037758"/>
            <a:ext cx="1470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2400" b="1" dirty="0"/>
              <a:t> 1000 t</a:t>
            </a:r>
            <a:endParaRPr lang="en-GB" sz="2400" b="1" dirty="0"/>
          </a:p>
        </p:txBody>
      </p:sp>
    </p:spTree>
    <p:extLst>
      <p:ext uri="{BB962C8B-B14F-4D97-AF65-F5344CB8AC3E}">
        <p14:creationId xmlns:p14="http://schemas.microsoft.com/office/powerpoint/2010/main" val="257987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2" grpId="0">
        <p:bldSub>
          <a:bldChart bld="series"/>
        </p:bldSub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xmlns="" id="{BE44C211-3EDE-427A-95DA-A20D697801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/>
              <a:t>Graudaugu un ziemas kviešu ražība Latvijā (2000-2017)</a:t>
            </a:r>
            <a:endParaRPr lang="en-GB" dirty="0"/>
          </a:p>
        </p:txBody>
      </p:sp>
      <p:graphicFrame>
        <p:nvGraphicFramePr>
          <p:cNvPr id="12" name="Satura vietturis 11">
            <a:extLst>
              <a:ext uri="{FF2B5EF4-FFF2-40B4-BE49-F238E27FC236}">
                <a16:creationId xmlns:a16="http://schemas.microsoft.com/office/drawing/2014/main" xmlns="" id="{9A2F2F2F-DFA6-46DE-AEFF-5C2C2AAC5D6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24010991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5FFEC42-F56B-4767-BEFB-3493596076FC}"/>
              </a:ext>
            </a:extLst>
          </p:cNvPr>
          <p:cNvSpPr txBox="1"/>
          <p:nvPr/>
        </p:nvSpPr>
        <p:spPr>
          <a:xfrm>
            <a:off x="197963" y="6297105"/>
            <a:ext cx="21493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dirty="0"/>
              <a:t>Avots: CSP</a:t>
            </a:r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002AAE0-1E9E-472C-A54D-D2A99896A973}"/>
              </a:ext>
            </a:extLst>
          </p:cNvPr>
          <p:cNvSpPr txBox="1"/>
          <p:nvPr/>
        </p:nvSpPr>
        <p:spPr>
          <a:xfrm>
            <a:off x="348792" y="2007909"/>
            <a:ext cx="12160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2400" b="1" dirty="0"/>
              <a:t>t/ha</a:t>
            </a:r>
            <a:endParaRPr lang="en-GB" sz="2400" b="1" dirty="0"/>
          </a:p>
        </p:txBody>
      </p:sp>
    </p:spTree>
    <p:extLst>
      <p:ext uri="{BB962C8B-B14F-4D97-AF65-F5344CB8AC3E}">
        <p14:creationId xmlns:p14="http://schemas.microsoft.com/office/powerpoint/2010/main" val="41675482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xmlns="" id="{5BAE50D2-4B77-4786-AABB-01A21DFEA0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/>
              <a:t>Latvijas kviešu eksports un tā vērtība </a:t>
            </a:r>
            <a:br>
              <a:rPr lang="lv-LV" dirty="0"/>
            </a:br>
            <a:r>
              <a:rPr lang="lv-LV" dirty="0"/>
              <a:t>(2015-2017)</a:t>
            </a:r>
            <a:endParaRPr lang="en-GB" dirty="0"/>
          </a:p>
        </p:txBody>
      </p:sp>
      <p:graphicFrame>
        <p:nvGraphicFramePr>
          <p:cNvPr id="7" name="Satura vietturis 6">
            <a:extLst>
              <a:ext uri="{FF2B5EF4-FFF2-40B4-BE49-F238E27FC236}">
                <a16:creationId xmlns:a16="http://schemas.microsoft.com/office/drawing/2014/main" xmlns="" id="{1B12977F-8482-4B59-8B1F-EF29BC8512D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8475056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D257067-FF3B-4F05-990B-50C39318D358}"/>
              </a:ext>
            </a:extLst>
          </p:cNvPr>
          <p:cNvSpPr txBox="1"/>
          <p:nvPr/>
        </p:nvSpPr>
        <p:spPr>
          <a:xfrm>
            <a:off x="197963" y="6297105"/>
            <a:ext cx="21493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dirty="0"/>
              <a:t>Avots: CSP</a:t>
            </a:r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9EE34F7-B3CB-4714-ABF6-926CE98C6D8A}"/>
              </a:ext>
            </a:extLst>
          </p:cNvPr>
          <p:cNvSpPr txBox="1"/>
          <p:nvPr/>
        </p:nvSpPr>
        <p:spPr>
          <a:xfrm>
            <a:off x="348792" y="1979628"/>
            <a:ext cx="12160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2400" b="1" dirty="0"/>
              <a:t>milj. t</a:t>
            </a:r>
            <a:endParaRPr lang="en-GB" sz="24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FF675E0-0700-4F4A-A4BB-87505B108264}"/>
              </a:ext>
            </a:extLst>
          </p:cNvPr>
          <p:cNvSpPr txBox="1"/>
          <p:nvPr/>
        </p:nvSpPr>
        <p:spPr>
          <a:xfrm>
            <a:off x="10493602" y="1971772"/>
            <a:ext cx="14972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2400" b="1" dirty="0"/>
              <a:t>milj. EUR</a:t>
            </a:r>
            <a:endParaRPr lang="en-GB" sz="2400" b="1" dirty="0"/>
          </a:p>
        </p:txBody>
      </p:sp>
    </p:spTree>
    <p:extLst>
      <p:ext uri="{BB962C8B-B14F-4D97-AF65-F5344CB8AC3E}">
        <p14:creationId xmlns:p14="http://schemas.microsoft.com/office/powerpoint/2010/main" val="41378815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xmlns="" id="{54FF23A2-5A17-4C65-B241-B5567E2F4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829" y="365126"/>
            <a:ext cx="5043339" cy="2387502"/>
          </a:xfrm>
        </p:spPr>
        <p:txBody>
          <a:bodyPr>
            <a:normAutofit/>
          </a:bodyPr>
          <a:lstStyle/>
          <a:p>
            <a:r>
              <a:rPr lang="lv-LV" dirty="0"/>
              <a:t>Lielākie kviešu eksportētāji 2017. gadā pasaulē</a:t>
            </a:r>
            <a:endParaRPr lang="en-GB" dirty="0"/>
          </a:p>
        </p:txBody>
      </p:sp>
      <p:graphicFrame>
        <p:nvGraphicFramePr>
          <p:cNvPr id="4" name="Objekts 3">
            <a:extLst>
              <a:ext uri="{FF2B5EF4-FFF2-40B4-BE49-F238E27FC236}">
                <a16:creationId xmlns:a16="http://schemas.microsoft.com/office/drawing/2014/main" xmlns="" id="{0FB039D2-46C0-4575-975B-01DECCE4B8E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18865617"/>
              </p:ext>
            </p:extLst>
          </p:nvPr>
        </p:nvGraphicFramePr>
        <p:xfrm>
          <a:off x="5439077" y="107148"/>
          <a:ext cx="6523538" cy="6492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4" r:id="rId4" imgW="10780920" imgH="10742760" progId="">
                  <p:embed/>
                </p:oleObj>
              </mc:Choice>
              <mc:Fallback>
                <p:oleObj r:id="rId4" imgW="10780920" imgH="1074276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439077" y="107148"/>
                        <a:ext cx="6523538" cy="6492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699FCB5-B833-4F35-815F-F14852D175AD}"/>
              </a:ext>
            </a:extLst>
          </p:cNvPr>
          <p:cNvSpPr txBox="1"/>
          <p:nvPr/>
        </p:nvSpPr>
        <p:spPr>
          <a:xfrm>
            <a:off x="311085" y="5759778"/>
            <a:ext cx="48830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400" b="1" dirty="0"/>
              <a:t>16. Latvija	$411,7 milj.	1,1%</a:t>
            </a:r>
            <a:endParaRPr lang="en-GB" sz="2400" b="1" dirty="0"/>
          </a:p>
        </p:txBody>
      </p:sp>
      <p:cxnSp>
        <p:nvCxnSpPr>
          <p:cNvPr id="7" name="Taisns bultveida savienotājs 6">
            <a:extLst>
              <a:ext uri="{FF2B5EF4-FFF2-40B4-BE49-F238E27FC236}">
                <a16:creationId xmlns:a16="http://schemas.microsoft.com/office/drawing/2014/main" xmlns="" id="{9015DE6E-EA3A-4CC3-BC0B-183A9CFB97F4}"/>
              </a:ext>
            </a:extLst>
          </p:cNvPr>
          <p:cNvCxnSpPr/>
          <p:nvPr/>
        </p:nvCxnSpPr>
        <p:spPr>
          <a:xfrm>
            <a:off x="5033913" y="5990610"/>
            <a:ext cx="782425" cy="0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2380414-6552-4E39-B6DB-9B89EAF2EEC2}"/>
              </a:ext>
            </a:extLst>
          </p:cNvPr>
          <p:cNvSpPr txBox="1"/>
          <p:nvPr/>
        </p:nvSpPr>
        <p:spPr>
          <a:xfrm>
            <a:off x="150829" y="6415357"/>
            <a:ext cx="41006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dirty="0"/>
              <a:t>Avots: http://www.worldstopexports.com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958920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/>
              <a:t>Nākotnes tirgus prognozes</a:t>
            </a:r>
            <a:endParaRPr lang="en-US" dirty="0"/>
          </a:p>
        </p:txBody>
      </p:sp>
      <p:sp>
        <p:nvSpPr>
          <p:cNvPr id="3" name="Satura vietturis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lnSpc>
                <a:spcPct val="150000"/>
              </a:lnSpc>
              <a:buNone/>
            </a:pPr>
            <a:endParaRPr lang="lv-LV" dirty="0"/>
          </a:p>
          <a:p>
            <a:pPr marL="0" indent="0" algn="ctr">
              <a:lnSpc>
                <a:spcPct val="150000"/>
              </a:lnSpc>
              <a:buNone/>
            </a:pPr>
            <a:r>
              <a:rPr lang="en-US" dirty="0" err="1"/>
              <a:t>Paredzams</a:t>
            </a:r>
            <a:r>
              <a:rPr lang="en-US" dirty="0"/>
              <a:t>, ka </a:t>
            </a:r>
            <a:r>
              <a:rPr lang="en-US" dirty="0" err="1"/>
              <a:t>turpmākajos</a:t>
            </a:r>
            <a:r>
              <a:rPr lang="en-US" dirty="0"/>
              <a:t> </a:t>
            </a:r>
            <a:r>
              <a:rPr lang="en-US" dirty="0" err="1"/>
              <a:t>gados</a:t>
            </a:r>
            <a:r>
              <a:rPr lang="en-US" dirty="0"/>
              <a:t> </a:t>
            </a:r>
            <a:r>
              <a:rPr lang="en-US" dirty="0" err="1"/>
              <a:t>Latvijā</a:t>
            </a:r>
            <a:r>
              <a:rPr lang="en-US" dirty="0"/>
              <a:t> </a:t>
            </a:r>
            <a:r>
              <a:rPr lang="en-US" dirty="0" err="1"/>
              <a:t>līdz</a:t>
            </a:r>
            <a:r>
              <a:rPr lang="en-US" dirty="0"/>
              <a:t> pat </a:t>
            </a:r>
            <a:r>
              <a:rPr lang="en-US" dirty="0" err="1"/>
              <a:t>diviem</a:t>
            </a:r>
            <a:r>
              <a:rPr lang="en-US" dirty="0"/>
              <a:t> </a:t>
            </a:r>
            <a:r>
              <a:rPr lang="en-US" dirty="0" err="1"/>
              <a:t>miljoniem</a:t>
            </a:r>
            <a:r>
              <a:rPr lang="en-US" dirty="0"/>
              <a:t> </a:t>
            </a:r>
            <a:r>
              <a:rPr lang="en-US" dirty="0" err="1"/>
              <a:t>hektāru</a:t>
            </a:r>
            <a:r>
              <a:rPr lang="en-US" dirty="0"/>
              <a:t> </a:t>
            </a:r>
            <a:r>
              <a:rPr lang="en-US" dirty="0" err="1"/>
              <a:t>varētu</a:t>
            </a:r>
            <a:r>
              <a:rPr lang="en-US" dirty="0"/>
              <a:t> </a:t>
            </a:r>
            <a:r>
              <a:rPr lang="en-US" dirty="0" err="1"/>
              <a:t>pieaugt</a:t>
            </a:r>
            <a:r>
              <a:rPr lang="en-US" dirty="0"/>
              <a:t> </a:t>
            </a:r>
            <a:r>
              <a:rPr lang="en-US" dirty="0" err="1"/>
              <a:t>lauksaimniecībā</a:t>
            </a:r>
            <a:r>
              <a:rPr lang="en-US" dirty="0"/>
              <a:t> </a:t>
            </a:r>
            <a:r>
              <a:rPr lang="en-US" dirty="0" err="1"/>
              <a:t>izmantojamās</a:t>
            </a:r>
            <a:r>
              <a:rPr lang="en-US" dirty="0"/>
              <a:t> </a:t>
            </a:r>
            <a:r>
              <a:rPr lang="en-US" dirty="0" err="1"/>
              <a:t>zemes</a:t>
            </a:r>
            <a:r>
              <a:rPr lang="en-US" dirty="0"/>
              <a:t> </a:t>
            </a:r>
            <a:r>
              <a:rPr lang="en-US" dirty="0" err="1"/>
              <a:t>platības</a:t>
            </a:r>
            <a:r>
              <a:rPr lang="en-US" dirty="0"/>
              <a:t>. </a:t>
            </a:r>
            <a:r>
              <a:rPr lang="en-US" dirty="0" err="1"/>
              <a:t>Līdz</a:t>
            </a:r>
            <a:r>
              <a:rPr lang="en-US" dirty="0"/>
              <a:t> </a:t>
            </a:r>
            <a:r>
              <a:rPr lang="en-US" dirty="0" err="1"/>
              <a:t>ar</a:t>
            </a:r>
            <a:r>
              <a:rPr lang="en-US" dirty="0"/>
              <a:t> to </a:t>
            </a:r>
            <a:r>
              <a:rPr lang="en-US" dirty="0" err="1"/>
              <a:t>tiek</a:t>
            </a:r>
            <a:r>
              <a:rPr lang="en-US" dirty="0"/>
              <a:t> </a:t>
            </a:r>
            <a:r>
              <a:rPr lang="en-US" dirty="0" err="1"/>
              <a:t>plānots</a:t>
            </a:r>
            <a:r>
              <a:rPr lang="en-US" dirty="0"/>
              <a:t> </a:t>
            </a:r>
            <a:r>
              <a:rPr lang="en-US" dirty="0" err="1"/>
              <a:t>kviešu</a:t>
            </a:r>
            <a:r>
              <a:rPr lang="en-US" dirty="0"/>
              <a:t> </a:t>
            </a:r>
            <a:r>
              <a:rPr lang="en-US" dirty="0" err="1"/>
              <a:t>platību</a:t>
            </a:r>
            <a:r>
              <a:rPr lang="en-US" dirty="0"/>
              <a:t> </a:t>
            </a:r>
            <a:r>
              <a:rPr lang="en-US" dirty="0" err="1"/>
              <a:t>pieaugums</a:t>
            </a:r>
            <a:r>
              <a:rPr lang="en-US" dirty="0"/>
              <a:t>, jo </a:t>
            </a:r>
            <a:r>
              <a:rPr lang="en-US" dirty="0" err="1"/>
              <a:t>tas</a:t>
            </a:r>
            <a:r>
              <a:rPr lang="en-US" dirty="0"/>
              <a:t> </a:t>
            </a:r>
            <a:r>
              <a:rPr lang="en-US" dirty="0" err="1"/>
              <a:t>ir</a:t>
            </a:r>
            <a:r>
              <a:rPr lang="en-US" dirty="0"/>
              <a:t> </a:t>
            </a:r>
            <a:r>
              <a:rPr lang="en-US" dirty="0" err="1"/>
              <a:t>kultūraugs</a:t>
            </a:r>
            <a:r>
              <a:rPr lang="en-US" dirty="0"/>
              <a:t>, </a:t>
            </a:r>
            <a:r>
              <a:rPr lang="en-US" dirty="0" err="1"/>
              <a:t>kuram</a:t>
            </a:r>
            <a:r>
              <a:rPr lang="en-US" dirty="0"/>
              <a:t> </a:t>
            </a:r>
            <a:r>
              <a:rPr lang="en-US" dirty="0" err="1"/>
              <a:t>augstāka</a:t>
            </a:r>
            <a:r>
              <a:rPr lang="en-US" dirty="0"/>
              <a:t> </a:t>
            </a:r>
            <a:r>
              <a:rPr lang="en-US" dirty="0" err="1"/>
              <a:t>ir</a:t>
            </a:r>
            <a:r>
              <a:rPr lang="en-US" dirty="0"/>
              <a:t> </a:t>
            </a:r>
            <a:r>
              <a:rPr lang="en-US" dirty="0" err="1"/>
              <a:t>gan</a:t>
            </a:r>
            <a:r>
              <a:rPr lang="en-US" dirty="0"/>
              <a:t> </a:t>
            </a:r>
            <a:r>
              <a:rPr lang="en-US" dirty="0" err="1"/>
              <a:t>cena</a:t>
            </a:r>
            <a:r>
              <a:rPr lang="en-US" dirty="0"/>
              <a:t>, </a:t>
            </a:r>
            <a:r>
              <a:rPr lang="en-US" dirty="0" err="1"/>
              <a:t>gan</a:t>
            </a:r>
            <a:r>
              <a:rPr lang="en-US" dirty="0"/>
              <a:t> </a:t>
            </a:r>
            <a:r>
              <a:rPr lang="en-US" dirty="0" err="1"/>
              <a:t>ražība</a:t>
            </a:r>
            <a:r>
              <a:rPr lang="lv-LV" dirty="0"/>
              <a:t>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lv-LV" sz="1800" i="1" dirty="0"/>
              <a:t>Irina </a:t>
            </a:r>
            <a:r>
              <a:rPr lang="lv-LV" sz="1800" i="1" dirty="0" err="1"/>
              <a:t>Pilvere</a:t>
            </a:r>
            <a:r>
              <a:rPr lang="lv-LV" sz="1800" i="1" dirty="0"/>
              <a:t>, LLU, 2016</a:t>
            </a:r>
          </a:p>
          <a:p>
            <a:pPr marL="0" indent="0" algn="ctr">
              <a:lnSpc>
                <a:spcPct val="150000"/>
              </a:lnSpc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3274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xmlns="" id="{F8381379-7CE0-49EA-BFEE-7B1F1F7EA0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/>
              <a:t>Ražības pieauguma iemesli</a:t>
            </a:r>
            <a:endParaRPr lang="en-GB" dirty="0"/>
          </a:p>
        </p:txBody>
      </p:sp>
      <p:sp>
        <p:nvSpPr>
          <p:cNvPr id="3" name="Satura vietturis 2">
            <a:extLst>
              <a:ext uri="{FF2B5EF4-FFF2-40B4-BE49-F238E27FC236}">
                <a16:creationId xmlns:a16="http://schemas.microsoft.com/office/drawing/2014/main" xmlns="" id="{28C63E18-CBB0-4056-BB07-1E24429C2B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1100"/>
            <a:ext cx="10515600" cy="4351338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lv-LV" sz="3200" dirty="0"/>
              <a:t>Investīcijas tehnoloģijās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lv-LV" sz="3200" dirty="0"/>
              <a:t>Jaudīgāka, piemērotāka, precīzāka tehnika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lv-LV" sz="3200" dirty="0"/>
              <a:t>Modernāki augu aizsardzības un mēslošanas līdzekļi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lv-LV" sz="3200" dirty="0"/>
              <a:t>Jaunas šķirnes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lv-LV" sz="3200" dirty="0"/>
              <a:t>Maigāks klimats!?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lv-LV" sz="3200" dirty="0"/>
              <a:t>Zināšanu un prasmju uzlabošanās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34351867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/>
              <a:t>Kviešu lapu slimības Latvijā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512" y="1844824"/>
            <a:ext cx="2872020" cy="1728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521" y="4044974"/>
            <a:ext cx="2591607" cy="2408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063552" y="1484784"/>
            <a:ext cx="24475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i="1" dirty="0" err="1"/>
              <a:t>Zymoseptoria</a:t>
            </a:r>
            <a:r>
              <a:rPr lang="lv-LV" i="1" dirty="0"/>
              <a:t> </a:t>
            </a:r>
            <a:r>
              <a:rPr lang="lv-LV" i="1" dirty="0" err="1"/>
              <a:t>tritici</a:t>
            </a:r>
            <a:endParaRPr lang="lv-LV" i="1" dirty="0"/>
          </a:p>
        </p:txBody>
      </p:sp>
      <p:sp>
        <p:nvSpPr>
          <p:cNvPr id="7" name="TextBox 6"/>
          <p:cNvSpPr txBox="1"/>
          <p:nvPr/>
        </p:nvSpPr>
        <p:spPr>
          <a:xfrm>
            <a:off x="1919536" y="3635732"/>
            <a:ext cx="24475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i="1" dirty="0" err="1"/>
              <a:t>Stagonospora</a:t>
            </a:r>
            <a:r>
              <a:rPr lang="lv-LV" i="1" dirty="0"/>
              <a:t> </a:t>
            </a:r>
            <a:r>
              <a:rPr lang="lv-LV" i="1" dirty="0" err="1"/>
              <a:t>nodorum</a:t>
            </a:r>
            <a:endParaRPr lang="lv-LV" i="1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7888" y="1832660"/>
            <a:ext cx="2625842" cy="17524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232586" y="1475492"/>
            <a:ext cx="24475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i="1" dirty="0" err="1"/>
              <a:t>Puccinia</a:t>
            </a:r>
            <a:r>
              <a:rPr lang="lv-LV" i="1" dirty="0"/>
              <a:t> </a:t>
            </a:r>
            <a:r>
              <a:rPr lang="lv-LV" i="1" dirty="0" err="1"/>
              <a:t>striiformis</a:t>
            </a:r>
            <a:endParaRPr lang="lv-LV" i="1" dirty="0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5270" y="1826538"/>
            <a:ext cx="2508995" cy="1674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8040898" y="1484784"/>
            <a:ext cx="24475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i="1" dirty="0" err="1"/>
              <a:t>Puccinia</a:t>
            </a:r>
            <a:r>
              <a:rPr lang="lv-LV" i="1" dirty="0"/>
              <a:t>  </a:t>
            </a:r>
            <a:r>
              <a:rPr lang="lv-LV" i="1" dirty="0" err="1"/>
              <a:t>triticina</a:t>
            </a:r>
            <a:endParaRPr lang="lv-LV" i="1" dirty="0"/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9856" y="4076268"/>
            <a:ext cx="2362878" cy="2521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4800538" y="3717032"/>
            <a:ext cx="30956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i="1" dirty="0" err="1"/>
              <a:t>Pyrenophora</a:t>
            </a:r>
            <a:r>
              <a:rPr lang="lv-LV" i="1" dirty="0"/>
              <a:t> </a:t>
            </a:r>
            <a:r>
              <a:rPr lang="lv-LV" i="1" dirty="0" err="1"/>
              <a:t>tritici-repentis</a:t>
            </a:r>
            <a:endParaRPr lang="lv-LV" i="1" dirty="0"/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0360" y="4110688"/>
            <a:ext cx="2328129" cy="24789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8328248" y="3717032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i="1" dirty="0" err="1"/>
              <a:t>Blumeria</a:t>
            </a:r>
            <a:r>
              <a:rPr lang="lv-LV" i="1" dirty="0"/>
              <a:t> </a:t>
            </a:r>
            <a:r>
              <a:rPr lang="lv-LV" i="1" dirty="0" err="1"/>
              <a:t>graminis</a:t>
            </a:r>
            <a:endParaRPr lang="lv-LV" i="1" dirty="0"/>
          </a:p>
        </p:txBody>
      </p:sp>
    </p:spTree>
    <p:extLst>
      <p:ext uri="{BB962C8B-B14F-4D97-AF65-F5344CB8AC3E}">
        <p14:creationId xmlns:p14="http://schemas.microsoft.com/office/powerpoint/2010/main" val="7441217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dizain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dizain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656</TotalTime>
  <Words>570</Words>
  <Application>Microsoft Office PowerPoint</Application>
  <PresentationFormat>Custom</PresentationFormat>
  <Paragraphs>99</Paragraphs>
  <Slides>20</Slides>
  <Notes>7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dizains</vt:lpstr>
      <vt:lpstr>Lēmumu pieņemšanas atbalsta sistēmas izstrāde ziema kviešu lapu un vārpu slimību ierobežošanai</vt:lpstr>
      <vt:lpstr>Lēmumu pieņemšanas atbalsta sistēmas izstrāde ziema kviešu lapu un vārpu slimību ierobežošanai</vt:lpstr>
      <vt:lpstr>Graudaugu un ziemas kviešu platības un kopražas Latvijā (2000-2017)</vt:lpstr>
      <vt:lpstr>Graudaugu un ziemas kviešu ražība Latvijā (2000-2017)</vt:lpstr>
      <vt:lpstr>Latvijas kviešu eksports un tā vērtība  (2015-2017)</vt:lpstr>
      <vt:lpstr>Lielākie kviešu eksportētāji 2017. gadā pasaulē</vt:lpstr>
      <vt:lpstr>Nākotnes tirgus prognozes</vt:lpstr>
      <vt:lpstr>Ražības pieauguma iemesli</vt:lpstr>
      <vt:lpstr>Kviešu lapu slimības Latvijā</vt:lpstr>
      <vt:lpstr>Kviešu lapu dzeltenplankumainība  (Pyrenophora tritici-repentis) </vt:lpstr>
      <vt:lpstr>Kviešu vārpu slimības Latvijā</vt:lpstr>
      <vt:lpstr>Kviešu slimību attīstību un to ierobežošanu ietekmējošie faktori  </vt:lpstr>
      <vt:lpstr>«Lēmumu pieņemšanas atbalsta sistēmas izstrāde ziemas kviešu lapu un vārpu slimību ierobežošanai» (2018-2023)</vt:lpstr>
      <vt:lpstr>Lauka izmēģinājumi (6 izmēģinājumi + 3 monitoringi izvietoti 5 vietās)</vt:lpstr>
      <vt:lpstr>Projekta pētījumu apjoms</vt:lpstr>
      <vt:lpstr>PowerPoint Presentation</vt:lpstr>
      <vt:lpstr>Sagaidāmie rezultāti</vt:lpstr>
      <vt:lpstr>Paldies par uzmanību!</vt:lpstr>
      <vt:lpstr>Inese Karlova SIA “PS Līdums” </vt:lpstr>
      <vt:lpstr>Uldis Vangalis  z/s “Sniedzes”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prezentācija</dc:title>
  <dc:creator>Aigars Sutka</dc:creator>
  <cp:lastModifiedBy>Aiva Saulīte</cp:lastModifiedBy>
  <cp:revision>128</cp:revision>
  <dcterms:created xsi:type="dcterms:W3CDTF">2018-10-04T14:11:09Z</dcterms:created>
  <dcterms:modified xsi:type="dcterms:W3CDTF">2018-10-30T12:34:51Z</dcterms:modified>
</cp:coreProperties>
</file>