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60" r:id="rId3"/>
    <p:sldId id="262" r:id="rId4"/>
    <p:sldId id="266" r:id="rId5"/>
    <p:sldId id="263" r:id="rId6"/>
    <p:sldId id="257" r:id="rId7"/>
    <p:sldId id="264" r:id="rId8"/>
    <p:sldId id="259" r:id="rId9"/>
    <p:sldId id="258"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6" d="100"/>
          <a:sy n="66" d="100"/>
        </p:scale>
        <p:origin x="6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302805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101083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D8B89A-019B-4249-9DD2-12F54103536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744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9CEA69F-5A7C-481A-BBD2-E5D277957B56}"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415663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9CEA69F-5A7C-481A-BBD2-E5D277957B56}"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D8B89A-019B-4249-9DD2-12F54103536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9424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9CEA69F-5A7C-481A-BBD2-E5D277957B56}"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2347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296681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418864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390482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EA69F-5A7C-481A-BBD2-E5D277957B56}"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4147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EA69F-5A7C-481A-BBD2-E5D277957B56}"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300656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EA69F-5A7C-481A-BBD2-E5D277957B56}"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121875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EA69F-5A7C-481A-BBD2-E5D277957B56}"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139381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EA69F-5A7C-481A-BBD2-E5D277957B56}"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122123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CEA69F-5A7C-481A-BBD2-E5D277957B56}"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164916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CEA69F-5A7C-481A-BBD2-E5D277957B56}"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D8B89A-019B-4249-9DD2-12F541035360}" type="slidenum">
              <a:rPr lang="en-US" smtClean="0"/>
              <a:t>‹#›</a:t>
            </a:fld>
            <a:endParaRPr lang="en-US"/>
          </a:p>
        </p:txBody>
      </p:sp>
    </p:spTree>
    <p:extLst>
      <p:ext uri="{BB962C8B-B14F-4D97-AF65-F5344CB8AC3E}">
        <p14:creationId xmlns:p14="http://schemas.microsoft.com/office/powerpoint/2010/main" val="317597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CEA69F-5A7C-481A-BBD2-E5D277957B56}" type="datetimeFigureOut">
              <a:rPr lang="en-US" smtClean="0"/>
              <a:t>10/29/2018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D8B89A-019B-4249-9DD2-12F541035360}" type="slidenum">
              <a:rPr lang="en-US" smtClean="0"/>
              <a:t>‹#›</a:t>
            </a:fld>
            <a:endParaRPr lang="en-US"/>
          </a:p>
        </p:txBody>
      </p:sp>
    </p:spTree>
    <p:extLst>
      <p:ext uri="{BB962C8B-B14F-4D97-AF65-F5344CB8AC3E}">
        <p14:creationId xmlns:p14="http://schemas.microsoft.com/office/powerpoint/2010/main" val="20895991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FA85DD-8793-4226-A309-03D7FEE01E70}"/>
              </a:ext>
            </a:extLst>
          </p:cNvPr>
          <p:cNvSpPr txBox="1"/>
          <p:nvPr/>
        </p:nvSpPr>
        <p:spPr>
          <a:xfrm>
            <a:off x="1976055" y="1058913"/>
            <a:ext cx="8239890" cy="1384995"/>
          </a:xfrm>
          <a:prstGeom prst="rect">
            <a:avLst/>
          </a:prstGeom>
          <a:noFill/>
        </p:spPr>
        <p:txBody>
          <a:bodyPr wrap="square" rtlCol="0">
            <a:spAutoFit/>
          </a:bodyPr>
          <a:lstStyle/>
          <a:p>
            <a:pPr algn="ctr"/>
            <a:r>
              <a:rPr lang="lv-LV" sz="2800" b="1" dirty="0">
                <a:solidFill>
                  <a:schemeClr val="accent6">
                    <a:lumMod val="50000"/>
                  </a:schemeClr>
                </a:solidFill>
              </a:rPr>
              <a:t>Probiotiķu iegūšana no siera un biezpiena suliņām un tālāka pielietošana uzlabotu polifunkcionālu piena produktu ražošanā</a:t>
            </a:r>
            <a:endParaRPr lang="en-US" sz="2800" dirty="0">
              <a:solidFill>
                <a:schemeClr val="accent6">
                  <a:lumMod val="50000"/>
                </a:schemeClr>
              </a:solidFill>
            </a:endParaRPr>
          </a:p>
        </p:txBody>
      </p:sp>
      <p:sp>
        <p:nvSpPr>
          <p:cNvPr id="2" name="TextBox 1">
            <a:extLst>
              <a:ext uri="{FF2B5EF4-FFF2-40B4-BE49-F238E27FC236}">
                <a16:creationId xmlns:a16="http://schemas.microsoft.com/office/drawing/2014/main" id="{E5DF8FEE-74D8-4FF1-AB3E-1DDDCEF12A47}"/>
              </a:ext>
            </a:extLst>
          </p:cNvPr>
          <p:cNvSpPr txBox="1"/>
          <p:nvPr/>
        </p:nvSpPr>
        <p:spPr>
          <a:xfrm>
            <a:off x="6063270" y="5559177"/>
            <a:ext cx="652743" cy="369332"/>
          </a:xfrm>
          <a:prstGeom prst="rect">
            <a:avLst/>
          </a:prstGeom>
          <a:noFill/>
        </p:spPr>
        <p:txBody>
          <a:bodyPr wrap="none" rtlCol="0">
            <a:spAutoFit/>
          </a:bodyPr>
          <a:lstStyle/>
          <a:p>
            <a:r>
              <a:rPr lang="lv-LV" dirty="0"/>
              <a:t>2018</a:t>
            </a:r>
            <a:endParaRPr lang="en-US" dirty="0"/>
          </a:p>
        </p:txBody>
      </p:sp>
      <p:pic>
        <p:nvPicPr>
          <p:cNvPr id="5" name="Picture 4">
            <a:extLst>
              <a:ext uri="{FF2B5EF4-FFF2-40B4-BE49-F238E27FC236}">
                <a16:creationId xmlns:a16="http://schemas.microsoft.com/office/drawing/2014/main" id="{6F55BB5B-7A50-4429-996C-186DF9DD3AA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22661" y="5106589"/>
            <a:ext cx="1784350" cy="1162685"/>
          </a:xfrm>
          <a:prstGeom prst="rect">
            <a:avLst/>
          </a:prstGeom>
        </p:spPr>
      </p:pic>
      <p:pic>
        <p:nvPicPr>
          <p:cNvPr id="6" name="Picture 5">
            <a:extLst>
              <a:ext uri="{FF2B5EF4-FFF2-40B4-BE49-F238E27FC236}">
                <a16:creationId xmlns:a16="http://schemas.microsoft.com/office/drawing/2014/main" id="{CF65C1B1-215C-4B30-A12C-70BDDFA51F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46989" y="5559177"/>
            <a:ext cx="2044700" cy="424180"/>
          </a:xfrm>
          <a:prstGeom prst="rect">
            <a:avLst/>
          </a:prstGeom>
        </p:spPr>
      </p:pic>
      <p:sp>
        <p:nvSpPr>
          <p:cNvPr id="3" name="TextBox 2">
            <a:extLst>
              <a:ext uri="{FF2B5EF4-FFF2-40B4-BE49-F238E27FC236}">
                <a16:creationId xmlns:a16="http://schemas.microsoft.com/office/drawing/2014/main" id="{146C5A3B-EA49-4016-B670-D42ED2554DCE}"/>
              </a:ext>
            </a:extLst>
          </p:cNvPr>
          <p:cNvSpPr txBox="1"/>
          <p:nvPr/>
        </p:nvSpPr>
        <p:spPr>
          <a:xfrm>
            <a:off x="5348332" y="5106589"/>
            <a:ext cx="2082621" cy="369332"/>
          </a:xfrm>
          <a:prstGeom prst="rect">
            <a:avLst/>
          </a:prstGeom>
          <a:noFill/>
        </p:spPr>
        <p:txBody>
          <a:bodyPr wrap="none" rtlCol="0">
            <a:spAutoFit/>
          </a:bodyPr>
          <a:lstStyle/>
          <a:p>
            <a:r>
              <a:rPr lang="lv-LV" b="1" i="1" dirty="0"/>
              <a:t>Armands Vīgants</a:t>
            </a:r>
            <a:endParaRPr lang="en-GB" b="1" i="1" dirty="0"/>
          </a:p>
        </p:txBody>
      </p:sp>
      <p:sp>
        <p:nvSpPr>
          <p:cNvPr id="7" name="TextBox 6">
            <a:extLst>
              <a:ext uri="{FF2B5EF4-FFF2-40B4-BE49-F238E27FC236}">
                <a16:creationId xmlns:a16="http://schemas.microsoft.com/office/drawing/2014/main" id="{47BFDF26-C9F7-47DC-8079-5F4FFEE37B59}"/>
              </a:ext>
            </a:extLst>
          </p:cNvPr>
          <p:cNvSpPr txBox="1"/>
          <p:nvPr/>
        </p:nvSpPr>
        <p:spPr>
          <a:xfrm>
            <a:off x="2711450" y="2967335"/>
            <a:ext cx="7557647" cy="923330"/>
          </a:xfrm>
          <a:prstGeom prst="rect">
            <a:avLst/>
          </a:prstGeom>
          <a:noFill/>
        </p:spPr>
        <p:txBody>
          <a:bodyPr wrap="square" rtlCol="0">
            <a:spAutoFit/>
          </a:bodyPr>
          <a:lstStyle/>
          <a:p>
            <a:pPr algn="just"/>
            <a:r>
              <a:rPr lang="lv-LV" i="1" dirty="0"/>
              <a:t>16.1. apakšpasākuma „Atbalsts Eiropas Inovāciju partnerības lauksaimniecības ražīguma un ilgtspējas darba grupu projekta īstenošanai”</a:t>
            </a:r>
            <a:r>
              <a:rPr lang="en-US" i="1" dirty="0"/>
              <a:t> </a:t>
            </a:r>
            <a:r>
              <a:rPr lang="en-US" i="1" dirty="0" err="1"/>
              <a:t>projekts</a:t>
            </a:r>
            <a:endParaRPr lang="en-US" i="1" dirty="0"/>
          </a:p>
        </p:txBody>
      </p:sp>
    </p:spTree>
    <p:extLst>
      <p:ext uri="{BB962C8B-B14F-4D97-AF65-F5344CB8AC3E}">
        <p14:creationId xmlns:p14="http://schemas.microsoft.com/office/powerpoint/2010/main" val="348852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8F6D4E-1FBF-4F37-B119-60A7BE3E57E7}"/>
              </a:ext>
            </a:extLst>
          </p:cNvPr>
          <p:cNvSpPr txBox="1"/>
          <p:nvPr/>
        </p:nvSpPr>
        <p:spPr>
          <a:xfrm>
            <a:off x="3445223" y="2843489"/>
            <a:ext cx="5245347" cy="646331"/>
          </a:xfrm>
          <a:prstGeom prst="rect">
            <a:avLst/>
          </a:prstGeom>
          <a:noFill/>
        </p:spPr>
        <p:txBody>
          <a:bodyPr wrap="none" rtlCol="0">
            <a:spAutoFit/>
          </a:bodyPr>
          <a:lstStyle/>
          <a:p>
            <a:r>
              <a:rPr lang="lv-LV" sz="3600" b="1" dirty="0"/>
              <a:t>Paldies par uzmanību !</a:t>
            </a:r>
            <a:endParaRPr lang="en-GB" sz="3600" b="1" dirty="0"/>
          </a:p>
        </p:txBody>
      </p:sp>
    </p:spTree>
    <p:extLst>
      <p:ext uri="{BB962C8B-B14F-4D97-AF65-F5344CB8AC3E}">
        <p14:creationId xmlns:p14="http://schemas.microsoft.com/office/powerpoint/2010/main" val="150952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B55D9-6E70-4B21-BA13-7FBBCBDC36D8}"/>
              </a:ext>
            </a:extLst>
          </p:cNvPr>
          <p:cNvSpPr txBox="1"/>
          <p:nvPr/>
        </p:nvSpPr>
        <p:spPr>
          <a:xfrm>
            <a:off x="2237780" y="799565"/>
            <a:ext cx="1986158" cy="369332"/>
          </a:xfrm>
          <a:prstGeom prst="rect">
            <a:avLst/>
          </a:prstGeom>
          <a:noFill/>
        </p:spPr>
        <p:txBody>
          <a:bodyPr wrap="square" rtlCol="0">
            <a:spAutoFit/>
          </a:bodyPr>
          <a:lstStyle/>
          <a:p>
            <a:r>
              <a:rPr lang="lv-LV" b="1" dirty="0">
                <a:solidFill>
                  <a:schemeClr val="accent6">
                    <a:lumMod val="50000"/>
                  </a:schemeClr>
                </a:solidFill>
              </a:rPr>
              <a:t>Projekta mērķis</a:t>
            </a:r>
            <a:endParaRPr lang="en-US" b="1" dirty="0">
              <a:solidFill>
                <a:schemeClr val="accent6">
                  <a:lumMod val="50000"/>
                </a:schemeClr>
              </a:solidFill>
            </a:endParaRPr>
          </a:p>
        </p:txBody>
      </p:sp>
      <p:sp>
        <p:nvSpPr>
          <p:cNvPr id="5" name="TextBox 4">
            <a:extLst>
              <a:ext uri="{FF2B5EF4-FFF2-40B4-BE49-F238E27FC236}">
                <a16:creationId xmlns:a16="http://schemas.microsoft.com/office/drawing/2014/main" id="{1535A102-8181-4112-BC36-CABB222C696B}"/>
              </a:ext>
            </a:extLst>
          </p:cNvPr>
          <p:cNvSpPr txBox="1"/>
          <p:nvPr/>
        </p:nvSpPr>
        <p:spPr>
          <a:xfrm>
            <a:off x="1093305" y="1373833"/>
            <a:ext cx="9710530" cy="1200329"/>
          </a:xfrm>
          <a:prstGeom prst="rect">
            <a:avLst/>
          </a:prstGeom>
          <a:noFill/>
        </p:spPr>
        <p:txBody>
          <a:bodyPr wrap="square" rtlCol="0">
            <a:spAutoFit/>
          </a:bodyPr>
          <a:lstStyle/>
          <a:p>
            <a:r>
              <a:rPr lang="lv-LV" dirty="0"/>
              <a:t>Projekta “Probiotiķu iegūšana no siera un biezpiena suliņām un tālāka pielietošana uzlabotu polifunkcionālu piena produktu ražošanā” ietvaros ir paredzēts izstrādāt jauna </a:t>
            </a:r>
            <a:r>
              <a:rPr lang="en-US" dirty="0" err="1"/>
              <a:t>funkcion</a:t>
            </a:r>
            <a:r>
              <a:rPr lang="lv-LV" dirty="0"/>
              <a:t>ālās</a:t>
            </a:r>
            <a:r>
              <a:rPr lang="en-US" dirty="0"/>
              <a:t> </a:t>
            </a:r>
            <a:r>
              <a:rPr lang="lv-LV" dirty="0"/>
              <a:t>pārtikas produkta prototipu, kas uzlabos AS “Cesvaines piens” un tās piena piegādātāju produktu konkurētspēju un ražošanas apjomu. </a:t>
            </a:r>
            <a:endParaRPr lang="en-US" dirty="0"/>
          </a:p>
        </p:txBody>
      </p:sp>
      <p:sp>
        <p:nvSpPr>
          <p:cNvPr id="2" name="TextBox 1">
            <a:extLst>
              <a:ext uri="{FF2B5EF4-FFF2-40B4-BE49-F238E27FC236}">
                <a16:creationId xmlns:a16="http://schemas.microsoft.com/office/drawing/2014/main" id="{15803938-40B3-42E9-8594-C3AC1D8EF22D}"/>
              </a:ext>
            </a:extLst>
          </p:cNvPr>
          <p:cNvSpPr txBox="1"/>
          <p:nvPr/>
        </p:nvSpPr>
        <p:spPr>
          <a:xfrm>
            <a:off x="1699373" y="4283838"/>
            <a:ext cx="8040462" cy="646331"/>
          </a:xfrm>
          <a:prstGeom prst="rect">
            <a:avLst/>
          </a:prstGeom>
          <a:noFill/>
        </p:spPr>
        <p:txBody>
          <a:bodyPr wrap="square" rtlCol="0">
            <a:spAutoFit/>
          </a:bodyPr>
          <a:lstStyle/>
          <a:p>
            <a:r>
              <a:rPr lang="lv-LV" dirty="0"/>
              <a:t>Izstrādāta tehnoloģija </a:t>
            </a:r>
            <a:r>
              <a:rPr lang="en-GB" dirty="0" err="1"/>
              <a:t>ar</a:t>
            </a:r>
            <a:r>
              <a:rPr lang="en-GB" dirty="0"/>
              <a:t> </a:t>
            </a:r>
            <a:r>
              <a:rPr lang="en-GB" dirty="0" err="1"/>
              <a:t>probiotikām</a:t>
            </a:r>
            <a:r>
              <a:rPr lang="en-GB" dirty="0"/>
              <a:t> </a:t>
            </a:r>
            <a:r>
              <a:rPr lang="en-GB" dirty="0" err="1"/>
              <a:t>bagātinātu</a:t>
            </a:r>
            <a:r>
              <a:rPr lang="en-GB" dirty="0"/>
              <a:t> </a:t>
            </a:r>
            <a:r>
              <a:rPr lang="en-GB" dirty="0" err="1"/>
              <a:t>biezpiena</a:t>
            </a:r>
            <a:r>
              <a:rPr lang="en-GB" dirty="0"/>
              <a:t> </a:t>
            </a:r>
            <a:r>
              <a:rPr lang="en-GB" dirty="0" err="1"/>
              <a:t>produktu</a:t>
            </a:r>
            <a:r>
              <a:rPr lang="en-GB" dirty="0"/>
              <a:t> </a:t>
            </a:r>
            <a:r>
              <a:rPr lang="lv-LV" dirty="0"/>
              <a:t>ražošanai</a:t>
            </a:r>
            <a:endParaRPr lang="en-GB" dirty="0"/>
          </a:p>
        </p:txBody>
      </p:sp>
      <p:sp>
        <p:nvSpPr>
          <p:cNvPr id="6" name="TextBox 5">
            <a:extLst>
              <a:ext uri="{FF2B5EF4-FFF2-40B4-BE49-F238E27FC236}">
                <a16:creationId xmlns:a16="http://schemas.microsoft.com/office/drawing/2014/main" id="{BE9D3DE2-38CD-4C7C-AE78-31F6549AAB53}"/>
              </a:ext>
            </a:extLst>
          </p:cNvPr>
          <p:cNvSpPr txBox="1"/>
          <p:nvPr/>
        </p:nvSpPr>
        <p:spPr>
          <a:xfrm>
            <a:off x="2155189" y="3653301"/>
            <a:ext cx="3557384" cy="369332"/>
          </a:xfrm>
          <a:prstGeom prst="rect">
            <a:avLst/>
          </a:prstGeom>
          <a:noFill/>
        </p:spPr>
        <p:txBody>
          <a:bodyPr wrap="none" rtlCol="0">
            <a:spAutoFit/>
          </a:bodyPr>
          <a:lstStyle/>
          <a:p>
            <a:r>
              <a:rPr lang="lv-LV" b="1" dirty="0">
                <a:solidFill>
                  <a:schemeClr val="accent6">
                    <a:lumMod val="50000"/>
                  </a:schemeClr>
                </a:solidFill>
              </a:rPr>
              <a:t>Projekta sagaidāmais rezultāts</a:t>
            </a:r>
            <a:endParaRPr lang="en-US" b="1" dirty="0">
              <a:solidFill>
                <a:schemeClr val="accent6">
                  <a:lumMod val="50000"/>
                </a:schemeClr>
              </a:solidFill>
            </a:endParaRPr>
          </a:p>
        </p:txBody>
      </p:sp>
    </p:spTree>
    <p:extLst>
      <p:ext uri="{BB962C8B-B14F-4D97-AF65-F5344CB8AC3E}">
        <p14:creationId xmlns:p14="http://schemas.microsoft.com/office/powerpoint/2010/main" val="17930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08718E-E068-4BEB-A006-7F15408A708F}"/>
              </a:ext>
            </a:extLst>
          </p:cNvPr>
          <p:cNvSpPr txBox="1"/>
          <p:nvPr/>
        </p:nvSpPr>
        <p:spPr>
          <a:xfrm>
            <a:off x="1585873" y="1401231"/>
            <a:ext cx="9798353" cy="923330"/>
          </a:xfrm>
          <a:prstGeom prst="rect">
            <a:avLst/>
          </a:prstGeom>
          <a:noFill/>
        </p:spPr>
        <p:txBody>
          <a:bodyPr wrap="square" rtlCol="0">
            <a:spAutoFit/>
          </a:bodyPr>
          <a:lstStyle/>
          <a:p>
            <a:r>
              <a:rPr lang="en-GB" dirty="0" err="1"/>
              <a:t>Probiotiski</a:t>
            </a:r>
            <a:r>
              <a:rPr lang="en-GB" dirty="0"/>
              <a:t> </a:t>
            </a:r>
            <a:r>
              <a:rPr lang="en-GB" dirty="0" err="1"/>
              <a:t>produkti</a:t>
            </a:r>
            <a:r>
              <a:rPr lang="en-GB" dirty="0"/>
              <a:t> </a:t>
            </a:r>
            <a:r>
              <a:rPr lang="en-GB" dirty="0" err="1"/>
              <a:t>sastāda</a:t>
            </a:r>
            <a:r>
              <a:rPr lang="en-GB" dirty="0"/>
              <a:t> </a:t>
            </a:r>
            <a:r>
              <a:rPr lang="en-GB" dirty="0" err="1"/>
              <a:t>apmēram</a:t>
            </a:r>
            <a:r>
              <a:rPr lang="en-GB" dirty="0"/>
              <a:t> 65% no </a:t>
            </a:r>
            <a:r>
              <a:rPr lang="en-GB" dirty="0" err="1"/>
              <a:t>pasaules</a:t>
            </a:r>
            <a:r>
              <a:rPr lang="en-GB" dirty="0"/>
              <a:t> </a:t>
            </a:r>
            <a:r>
              <a:rPr lang="en-GB" dirty="0" err="1"/>
              <a:t>funkcionālās</a:t>
            </a:r>
            <a:r>
              <a:rPr lang="en-GB" dirty="0"/>
              <a:t> </a:t>
            </a:r>
            <a:r>
              <a:rPr lang="en-GB" dirty="0" err="1"/>
              <a:t>pārtikas</a:t>
            </a:r>
            <a:r>
              <a:rPr lang="en-GB" dirty="0"/>
              <a:t> </a:t>
            </a:r>
            <a:r>
              <a:rPr lang="en-GB" dirty="0" err="1"/>
              <a:t>tirgus</a:t>
            </a:r>
            <a:r>
              <a:rPr lang="en-GB" dirty="0"/>
              <a:t>.</a:t>
            </a:r>
            <a:r>
              <a:rPr lang="lv-LV" dirty="0"/>
              <a:t> </a:t>
            </a:r>
            <a:r>
              <a:rPr lang="en-GB" dirty="0" err="1"/>
              <a:t>Probiotiķiem</a:t>
            </a:r>
            <a:r>
              <a:rPr lang="en-GB" dirty="0"/>
              <a:t> </a:t>
            </a:r>
            <a:r>
              <a:rPr lang="en-GB" dirty="0" err="1"/>
              <a:t>funkcionālā</a:t>
            </a:r>
            <a:r>
              <a:rPr lang="en-GB" dirty="0"/>
              <a:t> </a:t>
            </a:r>
            <a:r>
              <a:rPr lang="en-GB" dirty="0" err="1"/>
              <a:t>pārtikā</a:t>
            </a:r>
            <a:r>
              <a:rPr lang="en-GB" dirty="0"/>
              <a:t> </a:t>
            </a:r>
            <a:r>
              <a:rPr lang="en-GB" dirty="0" err="1"/>
              <a:t>jābūt</a:t>
            </a:r>
            <a:r>
              <a:rPr lang="en-GB" dirty="0"/>
              <a:t> </a:t>
            </a:r>
            <a:r>
              <a:rPr lang="en-GB" dirty="0" err="1"/>
              <a:t>dzīvotspējīgiem</a:t>
            </a:r>
            <a:r>
              <a:rPr lang="en-GB" dirty="0"/>
              <a:t> un </a:t>
            </a:r>
            <a:r>
              <a:rPr lang="en-GB" dirty="0" err="1"/>
              <a:t>noteiktā</a:t>
            </a:r>
            <a:r>
              <a:rPr lang="en-GB" dirty="0"/>
              <a:t> </a:t>
            </a:r>
            <a:r>
              <a:rPr lang="en-GB" dirty="0" err="1"/>
              <a:t>daudzumā</a:t>
            </a:r>
            <a:r>
              <a:rPr lang="en-GB" dirty="0"/>
              <a:t>. </a:t>
            </a:r>
          </a:p>
          <a:p>
            <a:endParaRPr lang="en-GB" dirty="0"/>
          </a:p>
        </p:txBody>
      </p:sp>
      <p:sp>
        <p:nvSpPr>
          <p:cNvPr id="5" name="TextBox 4">
            <a:extLst>
              <a:ext uri="{FF2B5EF4-FFF2-40B4-BE49-F238E27FC236}">
                <a16:creationId xmlns:a16="http://schemas.microsoft.com/office/drawing/2014/main" id="{EEE8EC58-0F9E-46A3-8F9A-E2D35EF528BE}"/>
              </a:ext>
            </a:extLst>
          </p:cNvPr>
          <p:cNvSpPr txBox="1"/>
          <p:nvPr/>
        </p:nvSpPr>
        <p:spPr>
          <a:xfrm>
            <a:off x="3350834" y="2324561"/>
            <a:ext cx="7338797" cy="923330"/>
          </a:xfrm>
          <a:prstGeom prst="rect">
            <a:avLst/>
          </a:prstGeom>
          <a:noFill/>
        </p:spPr>
        <p:txBody>
          <a:bodyPr wrap="square" rtlCol="0">
            <a:spAutoFit/>
          </a:bodyPr>
          <a:lstStyle/>
          <a:p>
            <a:r>
              <a:rPr lang="en-GB" dirty="0" err="1"/>
              <a:t>Plaš</a:t>
            </a:r>
            <a:r>
              <a:rPr lang="lv-LV" dirty="0"/>
              <a:t>āk</a:t>
            </a:r>
            <a:r>
              <a:rPr lang="en-GB" dirty="0"/>
              <a:t>  </a:t>
            </a:r>
            <a:r>
              <a:rPr lang="en-GB" dirty="0" err="1"/>
              <a:t>pazīstami</a:t>
            </a:r>
            <a:r>
              <a:rPr lang="en-GB" dirty="0"/>
              <a:t> </a:t>
            </a:r>
            <a:r>
              <a:rPr lang="en-GB" dirty="0" err="1"/>
              <a:t>probioti</a:t>
            </a:r>
            <a:r>
              <a:rPr lang="lv-LV" dirty="0"/>
              <a:t>skie produkti -</a:t>
            </a:r>
            <a:r>
              <a:rPr lang="en-GB" dirty="0"/>
              <a:t>  </a:t>
            </a:r>
            <a:r>
              <a:rPr lang="en-GB" dirty="0" err="1"/>
              <a:t>jogurti</a:t>
            </a:r>
            <a:r>
              <a:rPr lang="en-GB" dirty="0"/>
              <a:t> un </a:t>
            </a:r>
            <a:r>
              <a:rPr lang="en-GB" dirty="0" err="1"/>
              <a:t>dažādi</a:t>
            </a:r>
            <a:r>
              <a:rPr lang="en-GB" dirty="0"/>
              <a:t> </a:t>
            </a:r>
            <a:r>
              <a:rPr lang="en-GB" dirty="0" err="1"/>
              <a:t>fermentēti</a:t>
            </a:r>
            <a:r>
              <a:rPr lang="en-GB" dirty="0"/>
              <a:t> </a:t>
            </a:r>
            <a:r>
              <a:rPr lang="en-GB" dirty="0" err="1"/>
              <a:t>piena</a:t>
            </a:r>
            <a:r>
              <a:rPr lang="en-GB" dirty="0"/>
              <a:t> </a:t>
            </a:r>
            <a:r>
              <a:rPr lang="en-GB" dirty="0" err="1"/>
              <a:t>dzērieni</a:t>
            </a:r>
            <a:r>
              <a:rPr lang="en-GB" dirty="0"/>
              <a:t>. </a:t>
            </a:r>
            <a:endParaRPr lang="lv-LV" dirty="0"/>
          </a:p>
          <a:p>
            <a:endParaRPr lang="lv-LV" dirty="0"/>
          </a:p>
        </p:txBody>
      </p:sp>
      <p:sp>
        <p:nvSpPr>
          <p:cNvPr id="6" name="TextBox 5">
            <a:extLst>
              <a:ext uri="{FF2B5EF4-FFF2-40B4-BE49-F238E27FC236}">
                <a16:creationId xmlns:a16="http://schemas.microsoft.com/office/drawing/2014/main" id="{12A0A546-C88E-400B-9CF3-C37DD61EB2F7}"/>
              </a:ext>
            </a:extLst>
          </p:cNvPr>
          <p:cNvSpPr txBox="1"/>
          <p:nvPr/>
        </p:nvSpPr>
        <p:spPr>
          <a:xfrm>
            <a:off x="2005343" y="3794776"/>
            <a:ext cx="9746172" cy="1754326"/>
          </a:xfrm>
          <a:prstGeom prst="rect">
            <a:avLst/>
          </a:prstGeom>
          <a:noFill/>
        </p:spPr>
        <p:txBody>
          <a:bodyPr wrap="square" rtlCol="0">
            <a:spAutoFit/>
          </a:bodyPr>
          <a:lstStyle/>
          <a:p>
            <a:r>
              <a:rPr lang="en-GB" dirty="0"/>
              <a:t>Lai </a:t>
            </a:r>
            <a:r>
              <a:rPr lang="en-GB" dirty="0" err="1"/>
              <a:t>arī</a:t>
            </a:r>
            <a:r>
              <a:rPr lang="en-GB" dirty="0"/>
              <a:t> </a:t>
            </a:r>
            <a:r>
              <a:rPr lang="en-GB" dirty="0" err="1"/>
              <a:t>biezpiens</a:t>
            </a:r>
            <a:r>
              <a:rPr lang="en-GB" dirty="0"/>
              <a:t> un </a:t>
            </a:r>
            <a:r>
              <a:rPr lang="en-GB" dirty="0" err="1"/>
              <a:t>mājas</a:t>
            </a:r>
            <a:r>
              <a:rPr lang="en-GB" dirty="0"/>
              <a:t> </a:t>
            </a:r>
            <a:r>
              <a:rPr lang="en-GB" dirty="0" err="1"/>
              <a:t>siers</a:t>
            </a:r>
            <a:r>
              <a:rPr lang="en-GB" dirty="0"/>
              <a:t> </a:t>
            </a:r>
            <a:r>
              <a:rPr lang="en-GB" dirty="0" err="1"/>
              <a:t>dabiski</a:t>
            </a:r>
            <a:r>
              <a:rPr lang="en-GB" dirty="0"/>
              <a:t> var </a:t>
            </a:r>
            <a:r>
              <a:rPr lang="en-GB" dirty="0" err="1"/>
              <a:t>saturēt</a:t>
            </a:r>
            <a:r>
              <a:rPr lang="en-GB" dirty="0"/>
              <a:t> </a:t>
            </a:r>
            <a:r>
              <a:rPr lang="en-GB" dirty="0" err="1"/>
              <a:t>pienskābās</a:t>
            </a:r>
            <a:r>
              <a:rPr lang="en-GB" dirty="0"/>
              <a:t> </a:t>
            </a:r>
            <a:r>
              <a:rPr lang="en-GB" dirty="0" err="1"/>
              <a:t>baktērijas</a:t>
            </a:r>
            <a:r>
              <a:rPr lang="en-GB" dirty="0"/>
              <a:t> (tai </a:t>
            </a:r>
            <a:r>
              <a:rPr lang="en-GB" dirty="0" err="1"/>
              <a:t>skaitā</a:t>
            </a:r>
            <a:r>
              <a:rPr lang="en-GB" dirty="0"/>
              <a:t> </a:t>
            </a:r>
            <a:r>
              <a:rPr lang="en-GB" dirty="0" err="1"/>
              <a:t>arī</a:t>
            </a:r>
            <a:r>
              <a:rPr lang="en-GB" dirty="0"/>
              <a:t> </a:t>
            </a:r>
            <a:r>
              <a:rPr lang="en-GB" dirty="0" err="1"/>
              <a:t>probiotiskās</a:t>
            </a:r>
            <a:r>
              <a:rPr lang="en-GB" dirty="0"/>
              <a:t> ), </a:t>
            </a:r>
            <a:r>
              <a:rPr lang="en-GB" dirty="0" err="1"/>
              <a:t>Latvijā</a:t>
            </a:r>
            <a:r>
              <a:rPr lang="en-GB" dirty="0"/>
              <a:t> </a:t>
            </a:r>
            <a:r>
              <a:rPr lang="en-GB" dirty="0" err="1"/>
              <a:t>līdz</a:t>
            </a:r>
            <a:r>
              <a:rPr lang="en-GB" dirty="0"/>
              <a:t> </a:t>
            </a:r>
            <a:r>
              <a:rPr lang="en-GB" dirty="0" err="1"/>
              <a:t>šim</a:t>
            </a:r>
            <a:r>
              <a:rPr lang="en-GB" dirty="0"/>
              <a:t> </a:t>
            </a:r>
            <a:r>
              <a:rPr lang="en-GB" dirty="0" err="1"/>
              <a:t>netiek</a:t>
            </a:r>
            <a:r>
              <a:rPr lang="en-GB" dirty="0"/>
              <a:t> </a:t>
            </a:r>
            <a:r>
              <a:rPr lang="en-GB" dirty="0" err="1"/>
              <a:t>ražots</a:t>
            </a:r>
            <a:r>
              <a:rPr lang="en-GB" dirty="0"/>
              <a:t> </a:t>
            </a:r>
            <a:r>
              <a:rPr lang="en-GB" dirty="0" err="1"/>
              <a:t>funkcionālie</a:t>
            </a:r>
            <a:r>
              <a:rPr lang="en-GB" dirty="0"/>
              <a:t> </a:t>
            </a:r>
            <a:r>
              <a:rPr lang="en-GB" dirty="0" err="1"/>
              <a:t>biezpiena</a:t>
            </a:r>
            <a:r>
              <a:rPr lang="en-GB" dirty="0"/>
              <a:t> </a:t>
            </a:r>
            <a:r>
              <a:rPr lang="en-GB" dirty="0" err="1"/>
              <a:t>produkti</a:t>
            </a:r>
            <a:r>
              <a:rPr lang="en-GB" dirty="0"/>
              <a:t> (</a:t>
            </a:r>
            <a:r>
              <a:rPr lang="en-GB" dirty="0" err="1"/>
              <a:t>ar</a:t>
            </a:r>
            <a:r>
              <a:rPr lang="en-GB" dirty="0"/>
              <a:t> </a:t>
            </a:r>
            <a:r>
              <a:rPr lang="en-GB" dirty="0" err="1"/>
              <a:t>speciāli</a:t>
            </a:r>
            <a:r>
              <a:rPr lang="en-GB" dirty="0"/>
              <a:t> </a:t>
            </a:r>
            <a:r>
              <a:rPr lang="en-GB" dirty="0" err="1"/>
              <a:t>pievienotiem</a:t>
            </a:r>
            <a:r>
              <a:rPr lang="en-GB" dirty="0"/>
              <a:t> </a:t>
            </a:r>
            <a:r>
              <a:rPr lang="en-GB" dirty="0" err="1"/>
              <a:t>definētiem</a:t>
            </a:r>
            <a:r>
              <a:rPr lang="en-GB" dirty="0"/>
              <a:t> </a:t>
            </a:r>
            <a:r>
              <a:rPr lang="en-GB" dirty="0" err="1"/>
              <a:t>probiotiķiem</a:t>
            </a:r>
            <a:r>
              <a:rPr lang="en-GB" dirty="0"/>
              <a:t>), </a:t>
            </a:r>
            <a:r>
              <a:rPr lang="en-GB" dirty="0" err="1"/>
              <a:t>kuriem</a:t>
            </a:r>
            <a:r>
              <a:rPr lang="en-GB" dirty="0"/>
              <a:t> </a:t>
            </a:r>
            <a:r>
              <a:rPr lang="en-GB" dirty="0" err="1"/>
              <a:t>būtu</a:t>
            </a:r>
            <a:r>
              <a:rPr lang="en-GB" dirty="0"/>
              <a:t> </a:t>
            </a:r>
            <a:r>
              <a:rPr lang="en-GB" dirty="0" err="1"/>
              <a:t>uzrādīts</a:t>
            </a:r>
            <a:r>
              <a:rPr lang="en-GB" dirty="0"/>
              <a:t> </a:t>
            </a:r>
            <a:r>
              <a:rPr lang="en-GB" dirty="0" err="1"/>
              <a:t>probiotisko</a:t>
            </a:r>
            <a:r>
              <a:rPr lang="en-GB" dirty="0"/>
              <a:t> </a:t>
            </a:r>
            <a:r>
              <a:rPr lang="en-GB" dirty="0" err="1"/>
              <a:t>baktēriju</a:t>
            </a:r>
            <a:r>
              <a:rPr lang="en-GB" dirty="0"/>
              <a:t> </a:t>
            </a:r>
            <a:r>
              <a:rPr lang="en-GB" dirty="0" err="1"/>
              <a:t>saturs</a:t>
            </a:r>
            <a:r>
              <a:rPr lang="en-GB" dirty="0"/>
              <a:t>. Nav </a:t>
            </a:r>
            <a:r>
              <a:rPr lang="en-GB" dirty="0" err="1"/>
              <a:t>arī</a:t>
            </a:r>
            <a:r>
              <a:rPr lang="en-GB" dirty="0"/>
              <a:t> </a:t>
            </a:r>
            <a:r>
              <a:rPr lang="en-GB" dirty="0" err="1"/>
              <a:t>datu</a:t>
            </a:r>
            <a:r>
              <a:rPr lang="en-GB" dirty="0"/>
              <a:t> par </a:t>
            </a:r>
            <a:r>
              <a:rPr lang="en-GB" dirty="0" err="1"/>
              <a:t>šāda</a:t>
            </a:r>
            <a:r>
              <a:rPr lang="en-GB" dirty="0"/>
              <a:t> </a:t>
            </a:r>
            <a:r>
              <a:rPr lang="en-GB" dirty="0" err="1"/>
              <a:t>produkta</a:t>
            </a:r>
            <a:r>
              <a:rPr lang="en-GB" dirty="0"/>
              <a:t> </a:t>
            </a:r>
            <a:r>
              <a:rPr lang="en-GB" dirty="0" err="1"/>
              <a:t>ražošanu</a:t>
            </a:r>
            <a:r>
              <a:rPr lang="en-GB" dirty="0"/>
              <a:t> </a:t>
            </a:r>
            <a:r>
              <a:rPr lang="en-GB" dirty="0" err="1"/>
              <a:t>Eiropā</a:t>
            </a:r>
            <a:r>
              <a:rPr lang="en-GB" dirty="0"/>
              <a:t>. Lai </a:t>
            </a:r>
            <a:r>
              <a:rPr lang="en-GB" dirty="0" err="1"/>
              <a:t>sieru</a:t>
            </a:r>
            <a:r>
              <a:rPr lang="en-GB" dirty="0"/>
              <a:t> </a:t>
            </a:r>
            <a:r>
              <a:rPr lang="en-GB" dirty="0" err="1"/>
              <a:t>vai</a:t>
            </a:r>
            <a:r>
              <a:rPr lang="en-GB" dirty="0"/>
              <a:t> </a:t>
            </a:r>
            <a:r>
              <a:rPr lang="en-GB" dirty="0" err="1"/>
              <a:t>biezpienu</a:t>
            </a:r>
            <a:r>
              <a:rPr lang="en-GB" dirty="0"/>
              <a:t> </a:t>
            </a:r>
            <a:r>
              <a:rPr lang="en-GB" dirty="0" err="1"/>
              <a:t>uzskatītu</a:t>
            </a:r>
            <a:r>
              <a:rPr lang="en-GB" dirty="0"/>
              <a:t> par </a:t>
            </a:r>
            <a:r>
              <a:rPr lang="en-GB" dirty="0" err="1"/>
              <a:t>probiotisku</a:t>
            </a:r>
            <a:r>
              <a:rPr lang="en-GB" dirty="0"/>
              <a:t>, </a:t>
            </a:r>
            <a:r>
              <a:rPr lang="en-GB" dirty="0" err="1"/>
              <a:t>probiotiskiem</a:t>
            </a:r>
            <a:r>
              <a:rPr lang="en-GB" dirty="0"/>
              <a:t> </a:t>
            </a:r>
            <a:r>
              <a:rPr lang="en-GB" dirty="0" err="1"/>
              <a:t>mikroorganismem</a:t>
            </a:r>
            <a:r>
              <a:rPr lang="en-GB" dirty="0"/>
              <a:t> </a:t>
            </a:r>
            <a:r>
              <a:rPr lang="en-GB" dirty="0" err="1"/>
              <a:t>jāsaglabā</a:t>
            </a:r>
            <a:r>
              <a:rPr lang="en-GB" dirty="0"/>
              <a:t> </a:t>
            </a:r>
            <a:r>
              <a:rPr lang="en-GB" dirty="0" err="1"/>
              <a:t>savas</a:t>
            </a:r>
            <a:r>
              <a:rPr lang="en-GB" dirty="0"/>
              <a:t> </a:t>
            </a:r>
            <a:r>
              <a:rPr lang="en-GB" dirty="0" err="1"/>
              <a:t>kvantitatīvās</a:t>
            </a:r>
            <a:r>
              <a:rPr lang="en-GB" dirty="0"/>
              <a:t> un </a:t>
            </a:r>
            <a:r>
              <a:rPr lang="en-GB" dirty="0" err="1"/>
              <a:t>kvalit</a:t>
            </a:r>
            <a:r>
              <a:rPr lang="lv-LV" dirty="0"/>
              <a:t>a</a:t>
            </a:r>
            <a:r>
              <a:rPr lang="en-GB" dirty="0" err="1"/>
              <a:t>tīvās</a:t>
            </a:r>
            <a:r>
              <a:rPr lang="en-GB" dirty="0"/>
              <a:t> </a:t>
            </a:r>
            <a:r>
              <a:rPr lang="en-GB" dirty="0" err="1"/>
              <a:t>īpašības</a:t>
            </a:r>
            <a:r>
              <a:rPr lang="en-GB" dirty="0"/>
              <a:t> </a:t>
            </a:r>
            <a:r>
              <a:rPr lang="en-GB" dirty="0" err="1"/>
              <a:t>ražošanas</a:t>
            </a:r>
            <a:r>
              <a:rPr lang="en-GB" dirty="0"/>
              <a:t> </a:t>
            </a:r>
            <a:r>
              <a:rPr lang="en-GB" dirty="0" err="1"/>
              <a:t>procesa</a:t>
            </a:r>
            <a:r>
              <a:rPr lang="en-GB" dirty="0"/>
              <a:t> </a:t>
            </a:r>
            <a:r>
              <a:rPr lang="en-GB" dirty="0" err="1"/>
              <a:t>stadijās</a:t>
            </a:r>
            <a:endParaRPr lang="en-GB" dirty="0"/>
          </a:p>
        </p:txBody>
      </p:sp>
    </p:spTree>
    <p:extLst>
      <p:ext uri="{BB962C8B-B14F-4D97-AF65-F5344CB8AC3E}">
        <p14:creationId xmlns:p14="http://schemas.microsoft.com/office/powerpoint/2010/main" val="47693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iology.clc.uc.edu/fankhauser/cheese/Ricotta/01_save_whey_3_P3120306md.jpg">
            <a:extLst>
              <a:ext uri="{FF2B5EF4-FFF2-40B4-BE49-F238E27FC236}">
                <a16:creationId xmlns:a16="http://schemas.microsoft.com/office/drawing/2014/main" id="{C9DF8667-4B4E-4A72-81CC-3A8B6C788164}"/>
              </a:ext>
            </a:extLst>
          </p:cNvPr>
          <p:cNvPicPr>
            <a:picLocks noChangeAspect="1" noChangeArrowheads="1"/>
          </p:cNvPicPr>
          <p:nvPr/>
        </p:nvPicPr>
        <p:blipFill>
          <a:blip r:embed="rId2"/>
          <a:srcRect/>
          <a:stretch>
            <a:fillRect/>
          </a:stretch>
        </p:blipFill>
        <p:spPr bwMode="auto">
          <a:xfrm>
            <a:off x="1763787" y="2457282"/>
            <a:ext cx="2520950" cy="2136775"/>
          </a:xfrm>
          <a:prstGeom prst="rect">
            <a:avLst/>
          </a:prstGeom>
          <a:noFill/>
          <a:ln w="9525">
            <a:noFill/>
            <a:miter lim="800000"/>
            <a:headEnd/>
            <a:tailEnd/>
          </a:ln>
        </p:spPr>
      </p:pic>
      <p:sp>
        <p:nvSpPr>
          <p:cNvPr id="5" name="TextBox 4">
            <a:extLst>
              <a:ext uri="{FF2B5EF4-FFF2-40B4-BE49-F238E27FC236}">
                <a16:creationId xmlns:a16="http://schemas.microsoft.com/office/drawing/2014/main" id="{16DB95AD-05BD-4382-8DFB-C10AB9CE2CB6}"/>
              </a:ext>
            </a:extLst>
          </p:cNvPr>
          <p:cNvSpPr txBox="1">
            <a:spLocks noChangeArrowheads="1"/>
          </p:cNvSpPr>
          <p:nvPr/>
        </p:nvSpPr>
        <p:spPr bwMode="auto">
          <a:xfrm>
            <a:off x="5321306" y="2992448"/>
            <a:ext cx="3321935" cy="1200329"/>
          </a:xfrm>
          <a:prstGeom prst="rect">
            <a:avLst/>
          </a:prstGeom>
          <a:noFill/>
          <a:ln w="9525">
            <a:noFill/>
            <a:miter lim="800000"/>
            <a:headEnd/>
            <a:tailEnd/>
          </a:ln>
        </p:spPr>
        <p:txBody>
          <a:bodyPr wrap="none">
            <a:spAutoFit/>
          </a:bodyPr>
          <a:lstStyle/>
          <a:p>
            <a:r>
              <a:rPr lang="lv-LV" dirty="0"/>
              <a:t>Sūkalu vidējais sastāvs :</a:t>
            </a:r>
          </a:p>
          <a:p>
            <a:pPr>
              <a:buFont typeface="Arial" charset="0"/>
              <a:buChar char="•"/>
            </a:pPr>
            <a:r>
              <a:rPr lang="lv-LV" dirty="0"/>
              <a:t> </a:t>
            </a:r>
            <a:r>
              <a:rPr lang="lv-LV" b="1" dirty="0"/>
              <a:t>laktoze</a:t>
            </a:r>
            <a:r>
              <a:rPr lang="lv-LV" dirty="0"/>
              <a:t> (4,5-5,0% w/v)</a:t>
            </a:r>
          </a:p>
          <a:p>
            <a:pPr>
              <a:buFont typeface="Arial" charset="0"/>
              <a:buChar char="•"/>
            </a:pPr>
            <a:r>
              <a:rPr lang="lv-LV" dirty="0"/>
              <a:t> šķīstošie proteīni (0,6-0,8% w/v)</a:t>
            </a:r>
          </a:p>
          <a:p>
            <a:pPr>
              <a:buFont typeface="Arial" charset="0"/>
              <a:buChar char="•"/>
            </a:pPr>
            <a:r>
              <a:rPr lang="lv-LV" dirty="0"/>
              <a:t> lipīdi (0,4-0,5% w/v))</a:t>
            </a:r>
          </a:p>
        </p:txBody>
      </p:sp>
      <p:sp>
        <p:nvSpPr>
          <p:cNvPr id="6" name="TextBox 5">
            <a:extLst>
              <a:ext uri="{FF2B5EF4-FFF2-40B4-BE49-F238E27FC236}">
                <a16:creationId xmlns:a16="http://schemas.microsoft.com/office/drawing/2014/main" id="{0CC55204-DD01-4ADA-A10A-4B26AB4EBCEC}"/>
              </a:ext>
            </a:extLst>
          </p:cNvPr>
          <p:cNvSpPr txBox="1">
            <a:spLocks noChangeArrowheads="1"/>
          </p:cNvSpPr>
          <p:nvPr/>
        </p:nvSpPr>
        <p:spPr bwMode="auto">
          <a:xfrm>
            <a:off x="1978101" y="1340614"/>
            <a:ext cx="6592382" cy="923330"/>
          </a:xfrm>
          <a:prstGeom prst="rect">
            <a:avLst/>
          </a:prstGeom>
          <a:noFill/>
          <a:ln w="9525">
            <a:noFill/>
            <a:miter lim="800000"/>
            <a:headEnd/>
            <a:tailEnd/>
          </a:ln>
        </p:spPr>
        <p:txBody>
          <a:bodyPr wrap="none">
            <a:spAutoFit/>
          </a:bodyPr>
          <a:lstStyle/>
          <a:p>
            <a:r>
              <a:rPr lang="lv-LV" dirty="0"/>
              <a:t>Saražojot 1 kg siera veidojas ap 9L sūkalu</a:t>
            </a:r>
          </a:p>
          <a:p>
            <a:r>
              <a:rPr lang="lv-LV" dirty="0"/>
              <a:t>Daudzos gadījumos tās netiek izmantotas un ir kā atkritumprodukts, </a:t>
            </a:r>
          </a:p>
          <a:p>
            <a:r>
              <a:rPr lang="lv-LV" dirty="0"/>
              <a:t>ar būtisku nevēlamu ietekmi uz apkārtējo vidi.</a:t>
            </a:r>
          </a:p>
        </p:txBody>
      </p:sp>
      <p:sp>
        <p:nvSpPr>
          <p:cNvPr id="7" name="Rectangle 6">
            <a:extLst>
              <a:ext uri="{FF2B5EF4-FFF2-40B4-BE49-F238E27FC236}">
                <a16:creationId xmlns:a16="http://schemas.microsoft.com/office/drawing/2014/main" id="{C49F263A-C8FF-43F5-B5A3-FF0DB056F243}"/>
              </a:ext>
            </a:extLst>
          </p:cNvPr>
          <p:cNvSpPr/>
          <p:nvPr/>
        </p:nvSpPr>
        <p:spPr>
          <a:xfrm>
            <a:off x="1978101" y="582256"/>
            <a:ext cx="7286676" cy="646331"/>
          </a:xfrm>
          <a:prstGeom prst="rect">
            <a:avLst/>
          </a:prstGeom>
        </p:spPr>
        <p:txBody>
          <a:bodyPr wrap="square">
            <a:spAutoFit/>
          </a:bodyPr>
          <a:lstStyle/>
          <a:p>
            <a:r>
              <a:rPr lang="lv-LV" b="1" dirty="0"/>
              <a:t>Piena sūkalas – šķidrums, kas rodas koagulējot pienu . Sūkalas ir siera, biezpiena un kazeīna ražošanas blakusprodukts.</a:t>
            </a:r>
          </a:p>
        </p:txBody>
      </p:sp>
      <p:sp>
        <p:nvSpPr>
          <p:cNvPr id="8" name="TextBox 7">
            <a:extLst>
              <a:ext uri="{FF2B5EF4-FFF2-40B4-BE49-F238E27FC236}">
                <a16:creationId xmlns:a16="http://schemas.microsoft.com/office/drawing/2014/main" id="{A7B5A5B7-D109-4D69-8357-FDC0835F1FEF}"/>
              </a:ext>
            </a:extLst>
          </p:cNvPr>
          <p:cNvSpPr txBox="1"/>
          <p:nvPr/>
        </p:nvSpPr>
        <p:spPr>
          <a:xfrm>
            <a:off x="4801796" y="4195837"/>
            <a:ext cx="6210937" cy="646331"/>
          </a:xfrm>
          <a:prstGeom prst="rect">
            <a:avLst/>
          </a:prstGeom>
          <a:noFill/>
        </p:spPr>
        <p:txBody>
          <a:bodyPr wrap="square" rtlCol="0">
            <a:spAutoFit/>
          </a:bodyPr>
          <a:lstStyle/>
          <a:p>
            <a:r>
              <a:rPr lang="lv-LV" dirty="0"/>
              <a:t>Vēl satur arī aminoskābes, minerālvielas, vitamīnui, organiskās skābes.</a:t>
            </a:r>
          </a:p>
        </p:txBody>
      </p:sp>
      <p:sp>
        <p:nvSpPr>
          <p:cNvPr id="9" name="TextBox 8">
            <a:extLst>
              <a:ext uri="{FF2B5EF4-FFF2-40B4-BE49-F238E27FC236}">
                <a16:creationId xmlns:a16="http://schemas.microsoft.com/office/drawing/2014/main" id="{7057BCEF-0157-4AB1-BEBD-C485C505321E}"/>
              </a:ext>
            </a:extLst>
          </p:cNvPr>
          <p:cNvSpPr txBox="1"/>
          <p:nvPr/>
        </p:nvSpPr>
        <p:spPr>
          <a:xfrm>
            <a:off x="1763787" y="5046528"/>
            <a:ext cx="8081058" cy="369332"/>
          </a:xfrm>
          <a:prstGeom prst="rect">
            <a:avLst/>
          </a:prstGeom>
          <a:noFill/>
        </p:spPr>
        <p:txBody>
          <a:bodyPr wrap="none" rtlCol="0">
            <a:spAutoFit/>
          </a:bodyPr>
          <a:lstStyle/>
          <a:p>
            <a:r>
              <a:rPr lang="en-GB" dirty="0" err="1"/>
              <a:t>Viens</a:t>
            </a:r>
            <a:r>
              <a:rPr lang="en-GB" dirty="0"/>
              <a:t> no </a:t>
            </a:r>
            <a:r>
              <a:rPr lang="en-GB" dirty="0" err="1"/>
              <a:t>pielietojuma</a:t>
            </a:r>
            <a:r>
              <a:rPr lang="en-GB" dirty="0"/>
              <a:t> </a:t>
            </a:r>
            <a:r>
              <a:rPr lang="en-GB" dirty="0" err="1"/>
              <a:t>veidiem</a:t>
            </a:r>
            <a:r>
              <a:rPr lang="en-GB" dirty="0"/>
              <a:t> – </a:t>
            </a:r>
            <a:r>
              <a:rPr lang="en-GB" dirty="0" err="1"/>
              <a:t>substr</a:t>
            </a:r>
            <a:r>
              <a:rPr lang="lv-LV" dirty="0"/>
              <a:t>āt</a:t>
            </a:r>
            <a:r>
              <a:rPr lang="en-GB" dirty="0"/>
              <a:t>s</a:t>
            </a:r>
            <a:r>
              <a:rPr lang="lv-LV" dirty="0"/>
              <a:t> biotehnoloģiskiem procesiem</a:t>
            </a:r>
            <a:endParaRPr lang="en-GB" dirty="0"/>
          </a:p>
        </p:txBody>
      </p:sp>
      <p:sp>
        <p:nvSpPr>
          <p:cNvPr id="10" name="TextBox 9">
            <a:extLst>
              <a:ext uri="{FF2B5EF4-FFF2-40B4-BE49-F238E27FC236}">
                <a16:creationId xmlns:a16="http://schemas.microsoft.com/office/drawing/2014/main" id="{549933A3-7DDF-4C08-BBED-C4C7EDA79982}"/>
              </a:ext>
            </a:extLst>
          </p:cNvPr>
          <p:cNvSpPr txBox="1"/>
          <p:nvPr/>
        </p:nvSpPr>
        <p:spPr>
          <a:xfrm>
            <a:off x="2586346" y="5517386"/>
            <a:ext cx="6781023" cy="369332"/>
          </a:xfrm>
          <a:prstGeom prst="rect">
            <a:avLst/>
          </a:prstGeom>
          <a:noFill/>
        </p:spPr>
        <p:txBody>
          <a:bodyPr wrap="none" rtlCol="0">
            <a:spAutoFit/>
          </a:bodyPr>
          <a:lstStyle/>
          <a:p>
            <a:r>
              <a:rPr lang="lv-LV" b="1" dirty="0"/>
              <a:t>Mūsu projekta gadījumā – substrāts probiotiķu savairošanai</a:t>
            </a:r>
            <a:endParaRPr lang="en-GB" b="1" dirty="0"/>
          </a:p>
        </p:txBody>
      </p:sp>
    </p:spTree>
    <p:extLst>
      <p:ext uri="{BB962C8B-B14F-4D97-AF65-F5344CB8AC3E}">
        <p14:creationId xmlns:p14="http://schemas.microsoft.com/office/powerpoint/2010/main" val="194741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3AE73C-EE17-44D8-8857-055C5D407F11}"/>
              </a:ext>
            </a:extLst>
          </p:cNvPr>
          <p:cNvSpPr txBox="1"/>
          <p:nvPr/>
        </p:nvSpPr>
        <p:spPr>
          <a:xfrm>
            <a:off x="1803163" y="1333144"/>
            <a:ext cx="4666003" cy="369332"/>
          </a:xfrm>
          <a:prstGeom prst="rect">
            <a:avLst/>
          </a:prstGeom>
          <a:noFill/>
        </p:spPr>
        <p:txBody>
          <a:bodyPr wrap="square" rtlCol="0">
            <a:spAutoFit/>
          </a:bodyPr>
          <a:lstStyle/>
          <a:p>
            <a:r>
              <a:rPr lang="lv-LV" dirty="0"/>
              <a:t>  </a:t>
            </a:r>
            <a:endParaRPr lang="en-GB" dirty="0"/>
          </a:p>
        </p:txBody>
      </p:sp>
      <p:sp>
        <p:nvSpPr>
          <p:cNvPr id="5" name="TextBox 3">
            <a:extLst>
              <a:ext uri="{FF2B5EF4-FFF2-40B4-BE49-F238E27FC236}">
                <a16:creationId xmlns:a16="http://schemas.microsoft.com/office/drawing/2014/main" id="{CDDB55D9-6E70-4B21-BA13-7FBBCBDC36D8}"/>
              </a:ext>
            </a:extLst>
          </p:cNvPr>
          <p:cNvSpPr txBox="1"/>
          <p:nvPr/>
        </p:nvSpPr>
        <p:spPr>
          <a:xfrm>
            <a:off x="3081655" y="1445232"/>
            <a:ext cx="7063582"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lv-LV" dirty="0"/>
              <a:t>A</a:t>
            </a:r>
            <a:r>
              <a:rPr lang="en-GB" dirty="0" err="1"/>
              <a:t>tlasīt</a:t>
            </a:r>
            <a:r>
              <a:rPr lang="en-GB" dirty="0"/>
              <a:t> </a:t>
            </a:r>
            <a:r>
              <a:rPr lang="en-GB" dirty="0" err="1"/>
              <a:t>probiotiķu</a:t>
            </a:r>
            <a:r>
              <a:rPr lang="en-GB" dirty="0"/>
              <a:t> </a:t>
            </a:r>
            <a:r>
              <a:rPr lang="en-GB" dirty="0" err="1"/>
              <a:t>celmi</a:t>
            </a:r>
            <a:r>
              <a:rPr lang="en-GB" dirty="0"/>
              <a:t> </a:t>
            </a:r>
            <a:r>
              <a:rPr lang="en-GB" dirty="0" err="1"/>
              <a:t>tālākiem</a:t>
            </a:r>
            <a:r>
              <a:rPr lang="en-GB" dirty="0"/>
              <a:t> </a:t>
            </a:r>
            <a:r>
              <a:rPr lang="en-GB" dirty="0" err="1"/>
              <a:t>pētījumiem</a:t>
            </a:r>
            <a:r>
              <a:rPr lang="en-GB" dirty="0"/>
              <a:t> </a:t>
            </a:r>
            <a:r>
              <a:rPr lang="en-GB" dirty="0" err="1"/>
              <a:t>projektā</a:t>
            </a:r>
            <a:r>
              <a:rPr lang="en-GB" dirty="0"/>
              <a:t>.</a:t>
            </a:r>
            <a:endParaRPr lang="lv-LV"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err="1"/>
              <a:t>Izstrādāt</a:t>
            </a:r>
            <a:r>
              <a:rPr lang="en-GB" dirty="0"/>
              <a:t> </a:t>
            </a:r>
            <a:r>
              <a:rPr lang="en-GB" dirty="0" err="1"/>
              <a:t>laboratorijas</a:t>
            </a:r>
            <a:r>
              <a:rPr lang="en-GB" dirty="0"/>
              <a:t> </a:t>
            </a:r>
            <a:r>
              <a:rPr lang="en-GB" dirty="0" err="1"/>
              <a:t>metode</a:t>
            </a:r>
            <a:r>
              <a:rPr lang="en-GB" dirty="0"/>
              <a:t> </a:t>
            </a:r>
            <a:r>
              <a:rPr lang="en-GB" dirty="0" err="1"/>
              <a:t>probiotiķu</a:t>
            </a:r>
            <a:r>
              <a:rPr lang="en-GB" dirty="0"/>
              <a:t> </a:t>
            </a:r>
            <a:r>
              <a:rPr lang="en-GB" dirty="0" err="1"/>
              <a:t>audzēšanai</a:t>
            </a:r>
            <a:r>
              <a:rPr lang="en-GB" dirty="0"/>
              <a:t> </a:t>
            </a:r>
            <a:r>
              <a:rPr lang="en-GB" dirty="0" err="1"/>
              <a:t>uz</a:t>
            </a:r>
            <a:r>
              <a:rPr lang="en-GB" dirty="0"/>
              <a:t> </a:t>
            </a:r>
            <a:r>
              <a:rPr lang="en-GB" dirty="0" err="1"/>
              <a:t>sūkalu</a:t>
            </a:r>
            <a:r>
              <a:rPr lang="en-GB" dirty="0"/>
              <a:t> </a:t>
            </a:r>
            <a:r>
              <a:rPr lang="en-GB" dirty="0" err="1"/>
              <a:t>substrāta</a:t>
            </a:r>
            <a:r>
              <a:rPr lang="lv-LV" dirty="0"/>
              <a:t> un izvērtēt faktorus, kas to ietekmē</a:t>
            </a:r>
            <a:r>
              <a:rPr lang="en-GB" dirty="0"/>
              <a:t>.</a:t>
            </a:r>
            <a:endParaRPr lang="lv-LV"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err="1"/>
              <a:t>Noteikt</a:t>
            </a:r>
            <a:r>
              <a:rPr lang="en-GB" dirty="0"/>
              <a:t> </a:t>
            </a:r>
            <a:r>
              <a:rPr lang="en-GB" dirty="0" err="1"/>
              <a:t>optimālo</a:t>
            </a:r>
            <a:r>
              <a:rPr lang="en-GB" dirty="0"/>
              <a:t> </a:t>
            </a:r>
            <a:r>
              <a:rPr lang="en-GB" dirty="0" err="1"/>
              <a:t>probiotiķu</a:t>
            </a:r>
            <a:r>
              <a:rPr lang="en-GB" dirty="0"/>
              <a:t> </a:t>
            </a:r>
            <a:r>
              <a:rPr lang="en-GB" dirty="0" err="1"/>
              <a:t>biomasas</a:t>
            </a:r>
            <a:r>
              <a:rPr lang="en-GB" dirty="0"/>
              <a:t> </a:t>
            </a:r>
            <a:r>
              <a:rPr lang="en-GB" dirty="0" err="1"/>
              <a:t>daudzums</a:t>
            </a:r>
            <a:r>
              <a:rPr lang="en-GB" dirty="0"/>
              <a:t>, kas </a:t>
            </a:r>
            <a:r>
              <a:rPr lang="en-GB" dirty="0" err="1"/>
              <a:t>nepieciešams</a:t>
            </a:r>
            <a:r>
              <a:rPr lang="en-GB" dirty="0"/>
              <a:t> </a:t>
            </a:r>
            <a:r>
              <a:rPr lang="en-GB" dirty="0" err="1"/>
              <a:t>pievienošanai</a:t>
            </a:r>
            <a:r>
              <a:rPr lang="en-GB" dirty="0"/>
              <a:t> </a:t>
            </a:r>
            <a:r>
              <a:rPr lang="en-GB" dirty="0" err="1"/>
              <a:t>piena</a:t>
            </a:r>
            <a:r>
              <a:rPr lang="en-GB" dirty="0"/>
              <a:t> </a:t>
            </a:r>
            <a:r>
              <a:rPr lang="en-GB" dirty="0" err="1"/>
              <a:t>produktiem</a:t>
            </a:r>
            <a:r>
              <a:rPr lang="en-GB" dirty="0"/>
              <a:t>.</a:t>
            </a:r>
            <a:endParaRPr lang="lv-LV"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err="1"/>
              <a:t>Izanalizēt</a:t>
            </a:r>
            <a:r>
              <a:rPr lang="en-GB" dirty="0"/>
              <a:t> to </a:t>
            </a:r>
            <a:r>
              <a:rPr lang="en-GB" dirty="0" err="1"/>
              <a:t>dzīvotspēj</a:t>
            </a:r>
            <a:r>
              <a:rPr lang="lv-LV" dirty="0"/>
              <a:t>u biezpiena produktos</a:t>
            </a:r>
            <a:r>
              <a:rPr lang="en-GB" dirty="0"/>
              <a:t> </a:t>
            </a:r>
            <a:r>
              <a:rPr lang="en-GB" dirty="0" err="1"/>
              <a:t>atkarīb</a:t>
            </a:r>
            <a:r>
              <a:rPr lang="lv-LV" dirty="0"/>
              <a:t>ā</a:t>
            </a:r>
            <a:r>
              <a:rPr lang="en-GB" dirty="0"/>
              <a:t> no </a:t>
            </a:r>
            <a:r>
              <a:rPr lang="en-GB" dirty="0" err="1"/>
              <a:t>uzglabāšanas</a:t>
            </a:r>
            <a:r>
              <a:rPr lang="en-GB" dirty="0"/>
              <a:t> </a:t>
            </a:r>
            <a:r>
              <a:rPr lang="en-GB" dirty="0" err="1"/>
              <a:t>apstākļiem</a:t>
            </a:r>
            <a:r>
              <a:rPr lang="en-GB" dirty="0"/>
              <a:t> (</a:t>
            </a:r>
            <a:r>
              <a:rPr lang="en-GB" dirty="0" err="1"/>
              <a:t>temperatūra</a:t>
            </a:r>
            <a:r>
              <a:rPr lang="en-GB" dirty="0"/>
              <a:t>, </a:t>
            </a:r>
            <a:r>
              <a:rPr lang="en-GB" dirty="0" err="1"/>
              <a:t>ūdens</a:t>
            </a:r>
            <a:r>
              <a:rPr lang="en-GB" dirty="0"/>
              <a:t> </a:t>
            </a:r>
            <a:r>
              <a:rPr lang="en-GB" dirty="0" err="1"/>
              <a:t>saturs</a:t>
            </a:r>
            <a:r>
              <a:rPr lang="lv-LV" dirty="0"/>
              <a:t> </a:t>
            </a:r>
            <a:r>
              <a:rPr lang="en-GB" dirty="0" err="1"/>
              <a:t>biezpiena</a:t>
            </a:r>
            <a:r>
              <a:rPr lang="en-GB" dirty="0"/>
              <a:t> </a:t>
            </a:r>
            <a:r>
              <a:rPr lang="en-GB" dirty="0" err="1"/>
              <a:t>masā</a:t>
            </a:r>
            <a:r>
              <a:rPr lang="lv-LV" dirty="0"/>
              <a:t>, iepakojuma veids</a:t>
            </a:r>
            <a:r>
              <a:rPr lang="en-GB" dirty="0"/>
              <a:t>). </a:t>
            </a:r>
            <a:endParaRPr lang="lv-LV"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GB" dirty="0" err="1"/>
              <a:t>Izstrādāt</a:t>
            </a:r>
            <a:r>
              <a:rPr lang="en-GB" dirty="0"/>
              <a:t> </a:t>
            </a:r>
            <a:r>
              <a:rPr lang="en-GB" dirty="0" err="1"/>
              <a:t>laboratorijas</a:t>
            </a:r>
            <a:r>
              <a:rPr lang="lv-LV" dirty="0"/>
              <a:t> līmeņa </a:t>
            </a:r>
            <a:r>
              <a:rPr lang="en-GB" dirty="0" err="1"/>
              <a:t>metod</a:t>
            </a:r>
            <a:r>
              <a:rPr lang="lv-LV" dirty="0"/>
              <a:t>i</a:t>
            </a:r>
            <a:r>
              <a:rPr lang="en-GB" dirty="0"/>
              <a:t> </a:t>
            </a:r>
            <a:r>
              <a:rPr lang="en-GB" dirty="0" err="1"/>
              <a:t>biezpiena</a:t>
            </a:r>
            <a:r>
              <a:rPr lang="en-GB" dirty="0"/>
              <a:t> </a:t>
            </a:r>
            <a:r>
              <a:rPr lang="en-GB" dirty="0" err="1"/>
              <a:t>produktu</a:t>
            </a:r>
            <a:r>
              <a:rPr lang="en-GB" dirty="0"/>
              <a:t> </a:t>
            </a:r>
            <a:r>
              <a:rPr lang="en-GB" dirty="0" err="1"/>
              <a:t>bagātināšanai</a:t>
            </a:r>
            <a:r>
              <a:rPr lang="en-GB" dirty="0"/>
              <a:t> </a:t>
            </a:r>
            <a:r>
              <a:rPr lang="en-GB" dirty="0" err="1"/>
              <a:t>ar</a:t>
            </a:r>
            <a:r>
              <a:rPr lang="en-GB" dirty="0"/>
              <a:t> </a:t>
            </a:r>
            <a:r>
              <a:rPr lang="en-GB" dirty="0" err="1"/>
              <a:t>probiotiķiem</a:t>
            </a:r>
            <a:r>
              <a:rPr lang="en-GB" dirty="0"/>
              <a:t>.</a:t>
            </a:r>
            <a:endParaRPr lang="lv-LV"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lv-LV" dirty="0"/>
              <a:t>Validēt un mērogot laboratorijā izstrādātās tehnoloģijas pilotiekārtās rūpnieciskai ražošanai pietuvinātos apstākļos. </a:t>
            </a:r>
            <a:endParaRPr lang="en-US" dirty="0"/>
          </a:p>
        </p:txBody>
      </p:sp>
      <p:sp>
        <p:nvSpPr>
          <p:cNvPr id="2" name="TextBox 1">
            <a:extLst>
              <a:ext uri="{FF2B5EF4-FFF2-40B4-BE49-F238E27FC236}">
                <a16:creationId xmlns:a16="http://schemas.microsoft.com/office/drawing/2014/main" id="{847A7250-FB99-4C5E-AE6C-EABBE88EB7A4}"/>
              </a:ext>
            </a:extLst>
          </p:cNvPr>
          <p:cNvSpPr txBox="1"/>
          <p:nvPr/>
        </p:nvSpPr>
        <p:spPr>
          <a:xfrm>
            <a:off x="3294207" y="682860"/>
            <a:ext cx="3342582" cy="369332"/>
          </a:xfrm>
          <a:prstGeom prst="rect">
            <a:avLst/>
          </a:prstGeom>
          <a:noFill/>
        </p:spPr>
        <p:txBody>
          <a:bodyPr wrap="none" rtlCol="0">
            <a:spAutoFit/>
          </a:bodyPr>
          <a:lstStyle/>
          <a:p>
            <a:r>
              <a:rPr lang="lv-LV" b="1" dirty="0">
                <a:solidFill>
                  <a:schemeClr val="accent6">
                    <a:lumMod val="50000"/>
                  </a:schemeClr>
                </a:solidFill>
              </a:rPr>
              <a:t>Projektā veicamie uzdevumi</a:t>
            </a:r>
            <a:endParaRPr lang="en-GB" b="1" dirty="0">
              <a:solidFill>
                <a:schemeClr val="accent6">
                  <a:lumMod val="50000"/>
                </a:schemeClr>
              </a:solidFill>
            </a:endParaRPr>
          </a:p>
        </p:txBody>
      </p:sp>
    </p:spTree>
    <p:extLst>
      <p:ext uri="{BB962C8B-B14F-4D97-AF65-F5344CB8AC3E}">
        <p14:creationId xmlns:p14="http://schemas.microsoft.com/office/powerpoint/2010/main" val="343170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4645F8-1770-48A1-9B2D-96BB13762739}"/>
              </a:ext>
            </a:extLst>
          </p:cNvPr>
          <p:cNvSpPr txBox="1"/>
          <p:nvPr/>
        </p:nvSpPr>
        <p:spPr>
          <a:xfrm>
            <a:off x="4095529" y="204071"/>
            <a:ext cx="4455066" cy="369332"/>
          </a:xfrm>
          <a:prstGeom prst="rect">
            <a:avLst/>
          </a:prstGeom>
          <a:noFill/>
        </p:spPr>
        <p:txBody>
          <a:bodyPr wrap="none" rtlCol="0">
            <a:spAutoFit/>
          </a:bodyPr>
          <a:lstStyle/>
          <a:p>
            <a:r>
              <a:rPr lang="lv-LV" b="1" dirty="0">
                <a:solidFill>
                  <a:schemeClr val="accent6">
                    <a:lumMod val="50000"/>
                  </a:schemeClr>
                </a:solidFill>
              </a:rPr>
              <a:t>Projekta partneru sinerģiskā sadarbība</a:t>
            </a:r>
            <a:endParaRPr lang="en-US" b="1" dirty="0">
              <a:solidFill>
                <a:schemeClr val="accent6">
                  <a:lumMod val="50000"/>
                </a:schemeClr>
              </a:solidFill>
            </a:endParaRPr>
          </a:p>
        </p:txBody>
      </p:sp>
      <p:sp>
        <p:nvSpPr>
          <p:cNvPr id="5" name="Rectangle: Rounded Corners 4">
            <a:extLst>
              <a:ext uri="{FF2B5EF4-FFF2-40B4-BE49-F238E27FC236}">
                <a16:creationId xmlns:a16="http://schemas.microsoft.com/office/drawing/2014/main" id="{B44F307A-66EE-4BA0-BA7F-FA00E5D36B35}"/>
              </a:ext>
            </a:extLst>
          </p:cNvPr>
          <p:cNvSpPr/>
          <p:nvPr/>
        </p:nvSpPr>
        <p:spPr>
          <a:xfrm>
            <a:off x="565491" y="686168"/>
            <a:ext cx="4989756" cy="15589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Rounded Corners 5">
            <a:extLst>
              <a:ext uri="{FF2B5EF4-FFF2-40B4-BE49-F238E27FC236}">
                <a16:creationId xmlns:a16="http://schemas.microsoft.com/office/drawing/2014/main" id="{8627C875-98A7-4A96-87F7-0B8D8D04DF52}"/>
              </a:ext>
            </a:extLst>
          </p:cNvPr>
          <p:cNvSpPr/>
          <p:nvPr/>
        </p:nvSpPr>
        <p:spPr>
          <a:xfrm>
            <a:off x="7411653" y="2602623"/>
            <a:ext cx="4571289" cy="1796847"/>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accent6">
                  <a:lumMod val="50000"/>
                </a:schemeClr>
              </a:solidFill>
              <a:highlight>
                <a:srgbClr val="FFFF00"/>
              </a:highlight>
            </a:endParaRPr>
          </a:p>
        </p:txBody>
      </p:sp>
      <p:sp>
        <p:nvSpPr>
          <p:cNvPr id="7" name="Rectangle: Rounded Corners 6">
            <a:extLst>
              <a:ext uri="{FF2B5EF4-FFF2-40B4-BE49-F238E27FC236}">
                <a16:creationId xmlns:a16="http://schemas.microsoft.com/office/drawing/2014/main" id="{B5F6833A-0A4C-46CB-A967-F667DBFFF045}"/>
              </a:ext>
            </a:extLst>
          </p:cNvPr>
          <p:cNvSpPr/>
          <p:nvPr/>
        </p:nvSpPr>
        <p:spPr>
          <a:xfrm>
            <a:off x="8809683" y="611867"/>
            <a:ext cx="3173263" cy="13949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8" name="Rectangle: Rounded Corners 7">
            <a:extLst>
              <a:ext uri="{FF2B5EF4-FFF2-40B4-BE49-F238E27FC236}">
                <a16:creationId xmlns:a16="http://schemas.microsoft.com/office/drawing/2014/main" id="{77B498E5-E36F-4316-9203-4BB68EB4A6D9}"/>
              </a:ext>
            </a:extLst>
          </p:cNvPr>
          <p:cNvSpPr/>
          <p:nvPr/>
        </p:nvSpPr>
        <p:spPr>
          <a:xfrm>
            <a:off x="4017545" y="4502039"/>
            <a:ext cx="2906257" cy="129112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41C60CD7-58F1-4949-BD54-7C72EAD13477}"/>
              </a:ext>
            </a:extLst>
          </p:cNvPr>
          <p:cNvSpPr/>
          <p:nvPr/>
        </p:nvSpPr>
        <p:spPr>
          <a:xfrm>
            <a:off x="1992489" y="2278561"/>
            <a:ext cx="312517" cy="25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B4346D2-5D05-44B3-B5E1-C80B324CEF04}"/>
              </a:ext>
            </a:extLst>
          </p:cNvPr>
          <p:cNvSpPr txBox="1"/>
          <p:nvPr/>
        </p:nvSpPr>
        <p:spPr>
          <a:xfrm>
            <a:off x="1215108" y="5583070"/>
            <a:ext cx="2385589" cy="646331"/>
          </a:xfrm>
          <a:prstGeom prst="rect">
            <a:avLst/>
          </a:prstGeom>
          <a:noFill/>
        </p:spPr>
        <p:txBody>
          <a:bodyPr wrap="none" rtlCol="0">
            <a:spAutoFit/>
          </a:bodyPr>
          <a:lstStyle/>
          <a:p>
            <a:r>
              <a:rPr lang="lv-LV" b="1" dirty="0"/>
              <a:t>Probiotiķus saturošs</a:t>
            </a:r>
          </a:p>
          <a:p>
            <a:r>
              <a:rPr lang="lv-LV" b="1" dirty="0"/>
              <a:t> biezpiena produkts</a:t>
            </a:r>
            <a:endParaRPr lang="en-US" b="1" dirty="0"/>
          </a:p>
        </p:txBody>
      </p:sp>
      <p:sp>
        <p:nvSpPr>
          <p:cNvPr id="11" name="Cylinder 10">
            <a:extLst>
              <a:ext uri="{FF2B5EF4-FFF2-40B4-BE49-F238E27FC236}">
                <a16:creationId xmlns:a16="http://schemas.microsoft.com/office/drawing/2014/main" id="{3409837D-A6E9-4A79-9B4E-D0408804694A}"/>
              </a:ext>
            </a:extLst>
          </p:cNvPr>
          <p:cNvSpPr/>
          <p:nvPr/>
        </p:nvSpPr>
        <p:spPr>
          <a:xfrm>
            <a:off x="1634635" y="4957888"/>
            <a:ext cx="1028223" cy="583650"/>
          </a:xfrm>
          <a:prstGeom prst="can">
            <a:avLst/>
          </a:prstGeom>
          <a:blipFill>
            <a:blip r:embed="rId2"/>
            <a:tile tx="0" ty="0" sx="100000" sy="100000" flip="none" algn="tl"/>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0F9593-EA70-4CB0-B111-073BF198D157}"/>
              </a:ext>
            </a:extLst>
          </p:cNvPr>
          <p:cNvPicPr>
            <a:picLocks noChangeAspect="1"/>
          </p:cNvPicPr>
          <p:nvPr/>
        </p:nvPicPr>
        <p:blipFill>
          <a:blip r:embed="rId3"/>
          <a:stretch>
            <a:fillRect/>
          </a:stretch>
        </p:blipFill>
        <p:spPr>
          <a:xfrm>
            <a:off x="754297" y="802632"/>
            <a:ext cx="801136" cy="801136"/>
          </a:xfrm>
          <a:prstGeom prst="rect">
            <a:avLst/>
          </a:prstGeom>
        </p:spPr>
      </p:pic>
      <p:sp>
        <p:nvSpPr>
          <p:cNvPr id="14" name="TextBox 13">
            <a:extLst>
              <a:ext uri="{FF2B5EF4-FFF2-40B4-BE49-F238E27FC236}">
                <a16:creationId xmlns:a16="http://schemas.microsoft.com/office/drawing/2014/main" id="{3AF2E3BC-4999-4C84-9873-0D749C4148D9}"/>
              </a:ext>
            </a:extLst>
          </p:cNvPr>
          <p:cNvSpPr txBox="1"/>
          <p:nvPr/>
        </p:nvSpPr>
        <p:spPr>
          <a:xfrm>
            <a:off x="2662858" y="764095"/>
            <a:ext cx="2627642" cy="369332"/>
          </a:xfrm>
          <a:prstGeom prst="rect">
            <a:avLst/>
          </a:prstGeom>
          <a:noFill/>
        </p:spPr>
        <p:txBody>
          <a:bodyPr wrap="none" rtlCol="0">
            <a:spAutoFit/>
          </a:bodyPr>
          <a:lstStyle/>
          <a:p>
            <a:r>
              <a:rPr lang="lv-LV" b="1" dirty="0">
                <a:solidFill>
                  <a:schemeClr val="accent5">
                    <a:lumMod val="50000"/>
                  </a:schemeClr>
                </a:solidFill>
              </a:rPr>
              <a:t>AS «Cesvaines piens «</a:t>
            </a:r>
            <a:endParaRPr lang="en-US" b="1" dirty="0">
              <a:solidFill>
                <a:schemeClr val="accent5">
                  <a:lumMod val="50000"/>
                </a:schemeClr>
              </a:solidFill>
            </a:endParaRPr>
          </a:p>
        </p:txBody>
      </p:sp>
      <p:pic>
        <p:nvPicPr>
          <p:cNvPr id="15" name="Picture 14">
            <a:extLst>
              <a:ext uri="{FF2B5EF4-FFF2-40B4-BE49-F238E27FC236}">
                <a16:creationId xmlns:a16="http://schemas.microsoft.com/office/drawing/2014/main" id="{A14B9C56-D58D-474C-A796-E4D48F083D05}"/>
              </a:ext>
            </a:extLst>
          </p:cNvPr>
          <p:cNvPicPr>
            <a:picLocks noChangeAspect="1"/>
          </p:cNvPicPr>
          <p:nvPr/>
        </p:nvPicPr>
        <p:blipFill>
          <a:blip r:embed="rId4"/>
          <a:stretch>
            <a:fillRect/>
          </a:stretch>
        </p:blipFill>
        <p:spPr>
          <a:xfrm>
            <a:off x="7586502" y="2822185"/>
            <a:ext cx="624883" cy="679737"/>
          </a:xfrm>
          <a:prstGeom prst="rect">
            <a:avLst/>
          </a:prstGeom>
        </p:spPr>
      </p:pic>
      <p:pic>
        <p:nvPicPr>
          <p:cNvPr id="1026" name="Picture 2" descr="aisis.lv">
            <a:extLst>
              <a:ext uri="{FF2B5EF4-FFF2-40B4-BE49-F238E27FC236}">
                <a16:creationId xmlns:a16="http://schemas.microsoft.com/office/drawing/2014/main" id="{C16540F4-CB54-48B5-B609-26CC4D79B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442" y="4614804"/>
            <a:ext cx="1914417" cy="2298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44B628C-EFEF-4669-8048-9E48A82B7931}"/>
              </a:ext>
            </a:extLst>
          </p:cNvPr>
          <p:cNvSpPr txBox="1"/>
          <p:nvPr/>
        </p:nvSpPr>
        <p:spPr>
          <a:xfrm>
            <a:off x="4811674" y="4849839"/>
            <a:ext cx="1356462" cy="369332"/>
          </a:xfrm>
          <a:prstGeom prst="rect">
            <a:avLst/>
          </a:prstGeom>
          <a:noFill/>
        </p:spPr>
        <p:txBody>
          <a:bodyPr wrap="none" rtlCol="0">
            <a:spAutoFit/>
          </a:bodyPr>
          <a:lstStyle/>
          <a:p>
            <a:r>
              <a:rPr lang="lv-LV" dirty="0">
                <a:solidFill>
                  <a:srgbClr val="FFFF00"/>
                </a:solidFill>
              </a:rPr>
              <a:t>SIA «AISIS «</a:t>
            </a:r>
            <a:endParaRPr lang="en-US" dirty="0">
              <a:solidFill>
                <a:srgbClr val="FFFF00"/>
              </a:solidFill>
            </a:endParaRPr>
          </a:p>
        </p:txBody>
      </p:sp>
      <p:cxnSp>
        <p:nvCxnSpPr>
          <p:cNvPr id="16" name="Straight Arrow Connector 15">
            <a:extLst>
              <a:ext uri="{FF2B5EF4-FFF2-40B4-BE49-F238E27FC236}">
                <a16:creationId xmlns:a16="http://schemas.microsoft.com/office/drawing/2014/main" id="{F206D5F2-498E-4C48-B6AF-49CC0D86CC5B}"/>
              </a:ext>
            </a:extLst>
          </p:cNvPr>
          <p:cNvCxnSpPr/>
          <p:nvPr/>
        </p:nvCxnSpPr>
        <p:spPr>
          <a:xfrm flipH="1" flipV="1">
            <a:off x="5745972" y="1946787"/>
            <a:ext cx="1451241" cy="731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186752-FFF2-4A89-AD88-A9402056FEA3}"/>
              </a:ext>
            </a:extLst>
          </p:cNvPr>
          <p:cNvSpPr txBox="1"/>
          <p:nvPr/>
        </p:nvSpPr>
        <p:spPr>
          <a:xfrm>
            <a:off x="6707790" y="2058420"/>
            <a:ext cx="2055371" cy="400110"/>
          </a:xfrm>
          <a:prstGeom prst="rect">
            <a:avLst/>
          </a:prstGeom>
          <a:noFill/>
        </p:spPr>
        <p:txBody>
          <a:bodyPr wrap="none" rtlCol="0">
            <a:spAutoFit/>
          </a:bodyPr>
          <a:lstStyle/>
          <a:p>
            <a:r>
              <a:rPr lang="lv-LV" sz="1000" dirty="0"/>
              <a:t>Laboratorijas eksperimentālie dati,</a:t>
            </a:r>
          </a:p>
          <a:p>
            <a:r>
              <a:rPr lang="lv-LV" sz="1000" dirty="0"/>
              <a:t> probiotiskais celms</a:t>
            </a:r>
            <a:endParaRPr lang="en-GB" sz="1000" dirty="0"/>
          </a:p>
        </p:txBody>
      </p:sp>
      <p:cxnSp>
        <p:nvCxnSpPr>
          <p:cNvPr id="20" name="Straight Arrow Connector 19">
            <a:extLst>
              <a:ext uri="{FF2B5EF4-FFF2-40B4-BE49-F238E27FC236}">
                <a16:creationId xmlns:a16="http://schemas.microsoft.com/office/drawing/2014/main" id="{262FD3FB-D07B-4968-BC61-99A45476D5CD}"/>
              </a:ext>
            </a:extLst>
          </p:cNvPr>
          <p:cNvCxnSpPr/>
          <p:nvPr/>
        </p:nvCxnSpPr>
        <p:spPr>
          <a:xfrm>
            <a:off x="5329115" y="2278561"/>
            <a:ext cx="1779608" cy="8834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E71914-94A1-4D17-8710-CDC04B4877A6}"/>
              </a:ext>
            </a:extLst>
          </p:cNvPr>
          <p:cNvSpPr txBox="1"/>
          <p:nvPr/>
        </p:nvSpPr>
        <p:spPr>
          <a:xfrm>
            <a:off x="4849271" y="2838585"/>
            <a:ext cx="1858520" cy="553998"/>
          </a:xfrm>
          <a:prstGeom prst="rect">
            <a:avLst/>
          </a:prstGeom>
          <a:noFill/>
        </p:spPr>
        <p:txBody>
          <a:bodyPr wrap="square" rtlCol="0">
            <a:spAutoFit/>
          </a:bodyPr>
          <a:lstStyle/>
          <a:p>
            <a:r>
              <a:rPr lang="lv-LV" sz="1000" dirty="0"/>
              <a:t>Sūkalas, biezpiena produkti. Piloteksperimentu dati un paraugi</a:t>
            </a:r>
            <a:endParaRPr lang="en-GB" sz="1000" dirty="0"/>
          </a:p>
        </p:txBody>
      </p:sp>
      <p:cxnSp>
        <p:nvCxnSpPr>
          <p:cNvPr id="23" name="Straight Arrow Connector 22">
            <a:extLst>
              <a:ext uri="{FF2B5EF4-FFF2-40B4-BE49-F238E27FC236}">
                <a16:creationId xmlns:a16="http://schemas.microsoft.com/office/drawing/2014/main" id="{286F593C-F5FF-4C7E-8C4F-735DC36729DE}"/>
              </a:ext>
            </a:extLst>
          </p:cNvPr>
          <p:cNvCxnSpPr/>
          <p:nvPr/>
        </p:nvCxnSpPr>
        <p:spPr>
          <a:xfrm flipH="1">
            <a:off x="5745972" y="1336311"/>
            <a:ext cx="28729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88E042F-85A0-40D2-9C37-DE6C86D893F9}"/>
              </a:ext>
            </a:extLst>
          </p:cNvPr>
          <p:cNvSpPr txBox="1"/>
          <p:nvPr/>
        </p:nvSpPr>
        <p:spPr>
          <a:xfrm>
            <a:off x="6372859" y="874064"/>
            <a:ext cx="1599741" cy="246221"/>
          </a:xfrm>
          <a:prstGeom prst="rect">
            <a:avLst/>
          </a:prstGeom>
          <a:noFill/>
        </p:spPr>
        <p:txBody>
          <a:bodyPr wrap="square" rtlCol="0">
            <a:spAutoFit/>
          </a:bodyPr>
          <a:lstStyle/>
          <a:p>
            <a:r>
              <a:rPr lang="lv-LV" sz="1000" dirty="0"/>
              <a:t>Definētas kvalitātes piens </a:t>
            </a:r>
            <a:endParaRPr lang="en-GB" sz="1000" dirty="0"/>
          </a:p>
        </p:txBody>
      </p:sp>
      <p:cxnSp>
        <p:nvCxnSpPr>
          <p:cNvPr id="26" name="Straight Arrow Connector 25">
            <a:extLst>
              <a:ext uri="{FF2B5EF4-FFF2-40B4-BE49-F238E27FC236}">
                <a16:creationId xmlns:a16="http://schemas.microsoft.com/office/drawing/2014/main" id="{A8F08CC5-C3BE-490E-B478-606873A3C6C2}"/>
              </a:ext>
            </a:extLst>
          </p:cNvPr>
          <p:cNvCxnSpPr>
            <a:cxnSpLocks/>
          </p:cNvCxnSpPr>
          <p:nvPr/>
        </p:nvCxnSpPr>
        <p:spPr>
          <a:xfrm flipV="1">
            <a:off x="9934172" y="1994067"/>
            <a:ext cx="0" cy="6085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EF20C2C-F4E5-4778-A841-46BC12F9D37C}"/>
              </a:ext>
            </a:extLst>
          </p:cNvPr>
          <p:cNvSpPr txBox="1"/>
          <p:nvPr/>
        </p:nvSpPr>
        <p:spPr>
          <a:xfrm>
            <a:off x="10026769" y="2097244"/>
            <a:ext cx="1599741" cy="400110"/>
          </a:xfrm>
          <a:prstGeom prst="rect">
            <a:avLst/>
          </a:prstGeom>
          <a:noFill/>
        </p:spPr>
        <p:txBody>
          <a:bodyPr wrap="square" rtlCol="0">
            <a:spAutoFit/>
          </a:bodyPr>
          <a:lstStyle/>
          <a:p>
            <a:r>
              <a:rPr lang="lv-LV" sz="1000" dirty="0"/>
              <a:t>Barības shēmu rekomendācijas </a:t>
            </a:r>
            <a:endParaRPr lang="en-GB" sz="1000" dirty="0"/>
          </a:p>
        </p:txBody>
      </p:sp>
      <p:cxnSp>
        <p:nvCxnSpPr>
          <p:cNvPr id="29" name="Straight Arrow Connector 28">
            <a:extLst>
              <a:ext uri="{FF2B5EF4-FFF2-40B4-BE49-F238E27FC236}">
                <a16:creationId xmlns:a16="http://schemas.microsoft.com/office/drawing/2014/main" id="{9B1EAA90-A45E-44AD-8CB4-98B1561FAE9F}"/>
              </a:ext>
            </a:extLst>
          </p:cNvPr>
          <p:cNvCxnSpPr>
            <a:cxnSpLocks/>
          </p:cNvCxnSpPr>
          <p:nvPr/>
        </p:nvCxnSpPr>
        <p:spPr>
          <a:xfrm flipH="1">
            <a:off x="6980540" y="4476000"/>
            <a:ext cx="1013659" cy="535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C24976C-6E10-48C3-B960-D7636569D9FB}"/>
              </a:ext>
            </a:extLst>
          </p:cNvPr>
          <p:cNvSpPr txBox="1"/>
          <p:nvPr/>
        </p:nvSpPr>
        <p:spPr>
          <a:xfrm>
            <a:off x="7590317" y="4736842"/>
            <a:ext cx="1599741" cy="553998"/>
          </a:xfrm>
          <a:prstGeom prst="rect">
            <a:avLst/>
          </a:prstGeom>
          <a:noFill/>
        </p:spPr>
        <p:txBody>
          <a:bodyPr wrap="square" rtlCol="0">
            <a:spAutoFit/>
          </a:bodyPr>
          <a:lstStyle/>
          <a:p>
            <a:r>
              <a:rPr lang="lv-LV" sz="1000" dirty="0"/>
              <a:t>Informācija par nepieciešamajiem pilotiekārtas parametriem</a:t>
            </a:r>
            <a:endParaRPr lang="en-GB" sz="1000" dirty="0"/>
          </a:p>
        </p:txBody>
      </p:sp>
      <p:cxnSp>
        <p:nvCxnSpPr>
          <p:cNvPr id="33" name="Straight Arrow Connector 32">
            <a:extLst>
              <a:ext uri="{FF2B5EF4-FFF2-40B4-BE49-F238E27FC236}">
                <a16:creationId xmlns:a16="http://schemas.microsoft.com/office/drawing/2014/main" id="{8CD31C50-8BFE-40D7-A64D-7BFDBE64FC60}"/>
              </a:ext>
            </a:extLst>
          </p:cNvPr>
          <p:cNvCxnSpPr>
            <a:cxnSpLocks/>
          </p:cNvCxnSpPr>
          <p:nvPr/>
        </p:nvCxnSpPr>
        <p:spPr>
          <a:xfrm flipH="1" flipV="1">
            <a:off x="4132710" y="2333548"/>
            <a:ext cx="489370" cy="20800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735FA8C-8130-4CDF-93EF-4ADB4E242BB0}"/>
              </a:ext>
            </a:extLst>
          </p:cNvPr>
          <p:cNvSpPr txBox="1"/>
          <p:nvPr/>
        </p:nvSpPr>
        <p:spPr>
          <a:xfrm>
            <a:off x="3058017" y="3373594"/>
            <a:ext cx="1518086" cy="400110"/>
          </a:xfrm>
          <a:prstGeom prst="rect">
            <a:avLst/>
          </a:prstGeom>
          <a:noFill/>
        </p:spPr>
        <p:txBody>
          <a:bodyPr wrap="square" rtlCol="0">
            <a:spAutoFit/>
          </a:bodyPr>
          <a:lstStyle/>
          <a:p>
            <a:r>
              <a:rPr lang="lv-LV" sz="1000" dirty="0"/>
              <a:t>Probiotiķu kultivēšanas pilotiekārta</a:t>
            </a:r>
            <a:endParaRPr lang="en-GB" sz="1000" dirty="0"/>
          </a:p>
        </p:txBody>
      </p:sp>
      <p:sp>
        <p:nvSpPr>
          <p:cNvPr id="35" name="Rectangle 34">
            <a:extLst>
              <a:ext uri="{FF2B5EF4-FFF2-40B4-BE49-F238E27FC236}">
                <a16:creationId xmlns:a16="http://schemas.microsoft.com/office/drawing/2014/main" id="{09205D3A-29D7-48F6-A96C-8148D7713E93}"/>
              </a:ext>
            </a:extLst>
          </p:cNvPr>
          <p:cNvSpPr/>
          <p:nvPr/>
        </p:nvSpPr>
        <p:spPr>
          <a:xfrm>
            <a:off x="4076378" y="5207449"/>
            <a:ext cx="2906258" cy="461665"/>
          </a:xfrm>
          <a:prstGeom prst="rect">
            <a:avLst/>
          </a:prstGeom>
        </p:spPr>
        <p:txBody>
          <a:bodyPr wrap="square">
            <a:spAutoFit/>
          </a:bodyPr>
          <a:lstStyle/>
          <a:p>
            <a:r>
              <a:rPr lang="lv-LV" sz="1200" dirty="0">
                <a:solidFill>
                  <a:schemeClr val="tx2">
                    <a:lumMod val="20000"/>
                    <a:lumOff val="80000"/>
                  </a:schemeClr>
                </a:solidFill>
              </a:rPr>
              <a:t>Izstrādā un izgatavo pilotiekārtu probiotiķu kultivēšanai</a:t>
            </a:r>
          </a:p>
        </p:txBody>
      </p:sp>
      <p:sp>
        <p:nvSpPr>
          <p:cNvPr id="38" name="Rectangle 37">
            <a:extLst>
              <a:ext uri="{FF2B5EF4-FFF2-40B4-BE49-F238E27FC236}">
                <a16:creationId xmlns:a16="http://schemas.microsoft.com/office/drawing/2014/main" id="{095FB215-49AB-4F40-8E4B-4A51FF13CCD2}"/>
              </a:ext>
            </a:extLst>
          </p:cNvPr>
          <p:cNvSpPr/>
          <p:nvPr/>
        </p:nvSpPr>
        <p:spPr>
          <a:xfrm>
            <a:off x="9595453" y="712169"/>
            <a:ext cx="1601721" cy="369332"/>
          </a:xfrm>
          <a:prstGeom prst="rect">
            <a:avLst/>
          </a:prstGeom>
        </p:spPr>
        <p:txBody>
          <a:bodyPr wrap="none">
            <a:spAutoFit/>
          </a:bodyPr>
          <a:lstStyle/>
          <a:p>
            <a:pPr algn="ctr"/>
            <a:r>
              <a:rPr lang="lv-LV" dirty="0">
                <a:solidFill>
                  <a:schemeClr val="accent6">
                    <a:lumMod val="50000"/>
                  </a:schemeClr>
                </a:solidFill>
              </a:rPr>
              <a:t>ZS «Lejas Jēci «</a:t>
            </a:r>
            <a:endParaRPr lang="en-US" dirty="0">
              <a:solidFill>
                <a:schemeClr val="accent6">
                  <a:lumMod val="50000"/>
                </a:schemeClr>
              </a:solidFill>
            </a:endParaRPr>
          </a:p>
        </p:txBody>
      </p:sp>
      <p:sp>
        <p:nvSpPr>
          <p:cNvPr id="39" name="Rectangle 38">
            <a:extLst>
              <a:ext uri="{FF2B5EF4-FFF2-40B4-BE49-F238E27FC236}">
                <a16:creationId xmlns:a16="http://schemas.microsoft.com/office/drawing/2014/main" id="{406ECD29-9BC5-4140-B90C-C60FA8CF0F01}"/>
              </a:ext>
            </a:extLst>
          </p:cNvPr>
          <p:cNvSpPr/>
          <p:nvPr/>
        </p:nvSpPr>
        <p:spPr>
          <a:xfrm>
            <a:off x="8871011" y="1097985"/>
            <a:ext cx="3119477" cy="646331"/>
          </a:xfrm>
          <a:prstGeom prst="rect">
            <a:avLst/>
          </a:prstGeom>
        </p:spPr>
        <p:txBody>
          <a:bodyPr wrap="square">
            <a:spAutoFit/>
          </a:bodyPr>
          <a:lstStyle/>
          <a:p>
            <a:r>
              <a:rPr lang="lv-LV" sz="1200" dirty="0"/>
              <a:t>Augstas kvalitātes piena, kas iegūts no definētos apstākļos turētām un barotām govīm,   piegāde projekta  pētījuma vajadzībām</a:t>
            </a:r>
          </a:p>
        </p:txBody>
      </p:sp>
      <p:sp>
        <p:nvSpPr>
          <p:cNvPr id="41" name="Rectangle 40">
            <a:extLst>
              <a:ext uri="{FF2B5EF4-FFF2-40B4-BE49-F238E27FC236}">
                <a16:creationId xmlns:a16="http://schemas.microsoft.com/office/drawing/2014/main" id="{1646402A-E246-4316-AB48-B88F822245E4}"/>
              </a:ext>
            </a:extLst>
          </p:cNvPr>
          <p:cNvSpPr/>
          <p:nvPr/>
        </p:nvSpPr>
        <p:spPr>
          <a:xfrm>
            <a:off x="8693119" y="2720176"/>
            <a:ext cx="2063642" cy="369332"/>
          </a:xfrm>
          <a:prstGeom prst="rect">
            <a:avLst/>
          </a:prstGeom>
        </p:spPr>
        <p:txBody>
          <a:bodyPr wrap="none">
            <a:spAutoFit/>
          </a:bodyPr>
          <a:lstStyle/>
          <a:p>
            <a:pPr algn="r"/>
            <a:r>
              <a:rPr lang="lv-LV" dirty="0">
                <a:solidFill>
                  <a:srgbClr val="FFC000"/>
                </a:solidFill>
              </a:rPr>
              <a:t>Latvijas Universitāte</a:t>
            </a:r>
            <a:endParaRPr lang="en-US" dirty="0">
              <a:solidFill>
                <a:srgbClr val="FFC000"/>
              </a:solidFill>
            </a:endParaRPr>
          </a:p>
        </p:txBody>
      </p:sp>
      <p:sp>
        <p:nvSpPr>
          <p:cNvPr id="42" name="Rectangle 41">
            <a:extLst>
              <a:ext uri="{FF2B5EF4-FFF2-40B4-BE49-F238E27FC236}">
                <a16:creationId xmlns:a16="http://schemas.microsoft.com/office/drawing/2014/main" id="{F5632B9F-3321-493A-A8C1-CC9994EC9580}"/>
              </a:ext>
            </a:extLst>
          </p:cNvPr>
          <p:cNvSpPr/>
          <p:nvPr/>
        </p:nvSpPr>
        <p:spPr>
          <a:xfrm>
            <a:off x="8270208" y="3350350"/>
            <a:ext cx="3653910" cy="1015663"/>
          </a:xfrm>
          <a:prstGeom prst="rect">
            <a:avLst/>
          </a:prstGeom>
        </p:spPr>
        <p:txBody>
          <a:bodyPr wrap="square">
            <a:spAutoFit/>
          </a:bodyPr>
          <a:lstStyle/>
          <a:p>
            <a:r>
              <a:rPr lang="lv-LV" sz="1200" dirty="0">
                <a:solidFill>
                  <a:schemeClr val="bg1">
                    <a:lumMod val="95000"/>
                  </a:schemeClr>
                </a:solidFill>
              </a:rPr>
              <a:t>Laboratorijas līmeņa pētījumi par probiotisko baktēriju celmu audzēšana uz sūkalu substrāta un dažādu faktoru ietekme uz probiotiķu augšanu. Pētījumi par probiotiķu aktivitātes saglabāšanos biezpiena produktos.</a:t>
            </a:r>
          </a:p>
        </p:txBody>
      </p:sp>
      <p:sp>
        <p:nvSpPr>
          <p:cNvPr id="44" name="Rectangle 43">
            <a:extLst>
              <a:ext uri="{FF2B5EF4-FFF2-40B4-BE49-F238E27FC236}">
                <a16:creationId xmlns:a16="http://schemas.microsoft.com/office/drawing/2014/main" id="{E80DF9B9-104D-4EAE-8F6D-DE62E77DB713}"/>
              </a:ext>
            </a:extLst>
          </p:cNvPr>
          <p:cNvSpPr/>
          <p:nvPr/>
        </p:nvSpPr>
        <p:spPr>
          <a:xfrm>
            <a:off x="1604660" y="1267933"/>
            <a:ext cx="3959325" cy="830997"/>
          </a:xfrm>
          <a:prstGeom prst="rect">
            <a:avLst/>
          </a:prstGeom>
        </p:spPr>
        <p:txBody>
          <a:bodyPr wrap="square">
            <a:spAutoFit/>
          </a:bodyPr>
          <a:lstStyle/>
          <a:p>
            <a:r>
              <a:rPr lang="lv-LV" sz="1200" dirty="0"/>
              <a:t>Sūkalu substrātu un biezpiena piegāde pētījuma vajadzībām. Ar probiotiķiem bagātināta biezpiena produkta receptūras izstrāde. LU MBI  laboratorijas pētījumu rezultātu aprobēšana pilotiekārtu līmenī. </a:t>
            </a:r>
          </a:p>
        </p:txBody>
      </p:sp>
      <p:sp>
        <p:nvSpPr>
          <p:cNvPr id="2" name="TextBox 1">
            <a:extLst>
              <a:ext uri="{FF2B5EF4-FFF2-40B4-BE49-F238E27FC236}">
                <a16:creationId xmlns:a16="http://schemas.microsoft.com/office/drawing/2014/main" id="{B093EBDE-5BF9-4259-B680-FCE8B8E22B82}"/>
              </a:ext>
            </a:extLst>
          </p:cNvPr>
          <p:cNvSpPr txBox="1"/>
          <p:nvPr/>
        </p:nvSpPr>
        <p:spPr>
          <a:xfrm>
            <a:off x="2980689" y="1028534"/>
            <a:ext cx="1782860" cy="307777"/>
          </a:xfrm>
          <a:prstGeom prst="rect">
            <a:avLst/>
          </a:prstGeom>
          <a:noFill/>
        </p:spPr>
        <p:txBody>
          <a:bodyPr wrap="none" rtlCol="0">
            <a:spAutoFit/>
          </a:bodyPr>
          <a:lstStyle/>
          <a:p>
            <a:r>
              <a:rPr lang="lv-LV" sz="1400" b="1" i="1" dirty="0">
                <a:solidFill>
                  <a:schemeClr val="accent1">
                    <a:lumMod val="50000"/>
                  </a:schemeClr>
                </a:solidFill>
              </a:rPr>
              <a:t>Vadošais partneris</a:t>
            </a:r>
            <a:endParaRPr lang="en-US" sz="1400" b="1" i="1" dirty="0">
              <a:solidFill>
                <a:schemeClr val="accent1">
                  <a:lumMod val="50000"/>
                </a:schemeClr>
              </a:solidFill>
            </a:endParaRPr>
          </a:p>
        </p:txBody>
      </p:sp>
      <p:sp>
        <p:nvSpPr>
          <p:cNvPr id="3" name="TextBox 2">
            <a:extLst>
              <a:ext uri="{FF2B5EF4-FFF2-40B4-BE49-F238E27FC236}">
                <a16:creationId xmlns:a16="http://schemas.microsoft.com/office/drawing/2014/main" id="{466CFB3D-2E58-45D1-8200-70560830ED4B}"/>
              </a:ext>
            </a:extLst>
          </p:cNvPr>
          <p:cNvSpPr txBox="1"/>
          <p:nvPr/>
        </p:nvSpPr>
        <p:spPr>
          <a:xfrm>
            <a:off x="9190058" y="3020716"/>
            <a:ext cx="744114" cy="307777"/>
          </a:xfrm>
          <a:prstGeom prst="rect">
            <a:avLst/>
          </a:prstGeom>
          <a:noFill/>
        </p:spPr>
        <p:txBody>
          <a:bodyPr wrap="none" rtlCol="0">
            <a:spAutoFit/>
          </a:bodyPr>
          <a:lstStyle/>
          <a:p>
            <a:r>
              <a:rPr lang="lv-LV" sz="1400" b="1" dirty="0">
                <a:solidFill>
                  <a:srgbClr val="FFC000"/>
                </a:solidFill>
              </a:rPr>
              <a:t>LU MBI</a:t>
            </a:r>
            <a:endParaRPr lang="en-US" sz="1400" b="1" dirty="0">
              <a:solidFill>
                <a:srgbClr val="FFC000"/>
              </a:solidFill>
            </a:endParaRPr>
          </a:p>
        </p:txBody>
      </p:sp>
    </p:spTree>
    <p:extLst>
      <p:ext uri="{BB962C8B-B14F-4D97-AF65-F5344CB8AC3E}">
        <p14:creationId xmlns:p14="http://schemas.microsoft.com/office/powerpoint/2010/main" val="61536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213FE0-4C7C-4F34-8C29-BA916111E510}"/>
              </a:ext>
            </a:extLst>
          </p:cNvPr>
          <p:cNvSpPr txBox="1"/>
          <p:nvPr/>
        </p:nvSpPr>
        <p:spPr>
          <a:xfrm>
            <a:off x="3916555" y="871602"/>
            <a:ext cx="3791423" cy="369332"/>
          </a:xfrm>
          <a:prstGeom prst="rect">
            <a:avLst/>
          </a:prstGeom>
          <a:noFill/>
        </p:spPr>
        <p:txBody>
          <a:bodyPr wrap="none" rtlCol="0">
            <a:spAutoFit/>
          </a:bodyPr>
          <a:lstStyle/>
          <a:p>
            <a:r>
              <a:rPr lang="lv-LV" b="1" dirty="0">
                <a:solidFill>
                  <a:schemeClr val="accent6">
                    <a:lumMod val="50000"/>
                  </a:schemeClr>
                </a:solidFill>
              </a:rPr>
              <a:t>Projektā paveiktais uz doto brīdi.</a:t>
            </a:r>
            <a:endParaRPr lang="en-GB" b="1" dirty="0">
              <a:solidFill>
                <a:schemeClr val="accent6">
                  <a:lumMod val="50000"/>
                </a:schemeClr>
              </a:solidFill>
            </a:endParaRPr>
          </a:p>
        </p:txBody>
      </p:sp>
      <p:sp>
        <p:nvSpPr>
          <p:cNvPr id="5" name="TextBox 4">
            <a:extLst>
              <a:ext uri="{FF2B5EF4-FFF2-40B4-BE49-F238E27FC236}">
                <a16:creationId xmlns:a16="http://schemas.microsoft.com/office/drawing/2014/main" id="{9D6357FE-A4AA-4923-8C83-222F13203B2D}"/>
              </a:ext>
            </a:extLst>
          </p:cNvPr>
          <p:cNvSpPr txBox="1"/>
          <p:nvPr/>
        </p:nvSpPr>
        <p:spPr>
          <a:xfrm>
            <a:off x="1505839" y="1780180"/>
            <a:ext cx="9992543" cy="646331"/>
          </a:xfrm>
          <a:prstGeom prst="rect">
            <a:avLst/>
          </a:prstGeom>
          <a:noFill/>
        </p:spPr>
        <p:txBody>
          <a:bodyPr wrap="square" rtlCol="0">
            <a:spAutoFit/>
          </a:bodyPr>
          <a:lstStyle/>
          <a:p>
            <a:r>
              <a:rPr lang="lv-LV" dirty="0"/>
              <a:t>Balstoties uz zinātniskās literatūras analīzi un eksperimentāliem datiem izvēlēts perspektīvākais probiotiskais celms tālākiem pētījumiem. </a:t>
            </a:r>
            <a:endParaRPr lang="en-GB" dirty="0"/>
          </a:p>
        </p:txBody>
      </p:sp>
      <p:sp>
        <p:nvSpPr>
          <p:cNvPr id="6" name="TextBox 5">
            <a:extLst>
              <a:ext uri="{FF2B5EF4-FFF2-40B4-BE49-F238E27FC236}">
                <a16:creationId xmlns:a16="http://schemas.microsoft.com/office/drawing/2014/main" id="{CAB28492-0B4B-4253-9D57-AF9FCEED0504}"/>
              </a:ext>
            </a:extLst>
          </p:cNvPr>
          <p:cNvSpPr txBox="1"/>
          <p:nvPr/>
        </p:nvSpPr>
        <p:spPr>
          <a:xfrm>
            <a:off x="1411448" y="2569119"/>
            <a:ext cx="9992543" cy="923330"/>
          </a:xfrm>
          <a:prstGeom prst="rect">
            <a:avLst/>
          </a:prstGeom>
          <a:noFill/>
        </p:spPr>
        <p:txBody>
          <a:bodyPr wrap="square" rtlCol="0">
            <a:spAutoFit/>
          </a:bodyPr>
          <a:lstStyle/>
          <a:p>
            <a:r>
              <a:rPr lang="lv-LV" dirty="0"/>
              <a:t>Salīdzināta probiotiskā celma kultivācija laktozes modeļbarotnēs un siera sūkalu barotnēs ( no AS «Cesvaines piens» ), izvērtēta fermentācijas apstākļu un citu faktoru ietekme uz probiotiskā celma augšanas parametriem.</a:t>
            </a:r>
            <a:endParaRPr lang="en-GB" dirty="0"/>
          </a:p>
        </p:txBody>
      </p:sp>
      <p:sp>
        <p:nvSpPr>
          <p:cNvPr id="8" name="TextBox 7">
            <a:extLst>
              <a:ext uri="{FF2B5EF4-FFF2-40B4-BE49-F238E27FC236}">
                <a16:creationId xmlns:a16="http://schemas.microsoft.com/office/drawing/2014/main" id="{1F5DA3DA-FA34-4C26-BD16-CDB44EAF0AAC}"/>
              </a:ext>
            </a:extLst>
          </p:cNvPr>
          <p:cNvSpPr txBox="1"/>
          <p:nvPr/>
        </p:nvSpPr>
        <p:spPr>
          <a:xfrm>
            <a:off x="2585688" y="3780159"/>
            <a:ext cx="7644062" cy="646331"/>
          </a:xfrm>
          <a:prstGeom prst="rect">
            <a:avLst/>
          </a:prstGeom>
          <a:noFill/>
        </p:spPr>
        <p:txBody>
          <a:bodyPr wrap="square" rtlCol="0">
            <a:spAutoFit/>
          </a:bodyPr>
          <a:lstStyle/>
          <a:p>
            <a:r>
              <a:rPr lang="lv-LV" dirty="0"/>
              <a:t>SIA AISIS  notiek  fermentācijas pilotiekārtas konstruēšana, balstoties uz Latvijas Universitātes rekomendācijām.</a:t>
            </a:r>
            <a:endParaRPr lang="en-GB" dirty="0"/>
          </a:p>
        </p:txBody>
      </p:sp>
    </p:spTree>
    <p:extLst>
      <p:ext uri="{BB962C8B-B14F-4D97-AF65-F5344CB8AC3E}">
        <p14:creationId xmlns:p14="http://schemas.microsoft.com/office/powerpoint/2010/main" val="295741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F7F37A-1B8C-41E8-8BA4-BABEF4977541}"/>
              </a:ext>
            </a:extLst>
          </p:cNvPr>
          <p:cNvSpPr txBox="1"/>
          <p:nvPr/>
        </p:nvSpPr>
        <p:spPr>
          <a:xfrm>
            <a:off x="4480110" y="770636"/>
            <a:ext cx="1955985" cy="369332"/>
          </a:xfrm>
          <a:prstGeom prst="rect">
            <a:avLst/>
          </a:prstGeom>
          <a:noFill/>
        </p:spPr>
        <p:txBody>
          <a:bodyPr wrap="none" rtlCol="0">
            <a:spAutoFit/>
          </a:bodyPr>
          <a:lstStyle/>
          <a:p>
            <a:r>
              <a:rPr lang="lv-LV" b="1" dirty="0">
                <a:solidFill>
                  <a:schemeClr val="accent6">
                    <a:lumMod val="50000"/>
                  </a:schemeClr>
                </a:solidFill>
              </a:rPr>
              <a:t>Projekta nozīme</a:t>
            </a:r>
            <a:endParaRPr lang="en-US" b="1" dirty="0">
              <a:solidFill>
                <a:schemeClr val="accent6">
                  <a:lumMod val="50000"/>
                </a:schemeClr>
              </a:solidFill>
            </a:endParaRPr>
          </a:p>
        </p:txBody>
      </p:sp>
      <p:sp>
        <p:nvSpPr>
          <p:cNvPr id="5" name="TextBox 4">
            <a:extLst>
              <a:ext uri="{FF2B5EF4-FFF2-40B4-BE49-F238E27FC236}">
                <a16:creationId xmlns:a16="http://schemas.microsoft.com/office/drawing/2014/main" id="{DF22FD03-A262-4594-B963-3D1580D43BE6}"/>
              </a:ext>
            </a:extLst>
          </p:cNvPr>
          <p:cNvSpPr txBox="1"/>
          <p:nvPr/>
        </p:nvSpPr>
        <p:spPr>
          <a:xfrm>
            <a:off x="790514" y="1607012"/>
            <a:ext cx="10321113" cy="4524315"/>
          </a:xfrm>
          <a:prstGeom prst="rect">
            <a:avLst/>
          </a:prstGeom>
          <a:noFill/>
        </p:spPr>
        <p:txBody>
          <a:bodyPr wrap="square" rtlCol="0">
            <a:spAutoFit/>
          </a:bodyPr>
          <a:lstStyle/>
          <a:p>
            <a:r>
              <a:rPr lang="lv-LV" dirty="0"/>
              <a:t>Projekts veicina zinātnes sadarbību ar lauksaimniecisko ražošanu, kas veicinās augsto tehnoloģiju pielietošanu Latvijas lauksaimniecības un pārstrādājošās rūpniecības reģionālās un globālās konkurētspējas uzlabošanā.</a:t>
            </a:r>
            <a:endParaRPr lang="en-US" dirty="0"/>
          </a:p>
          <a:p>
            <a:endParaRPr lang="lv-LV" dirty="0"/>
          </a:p>
          <a:p>
            <a:r>
              <a:rPr lang="lv-LV" b="1" dirty="0"/>
              <a:t>Latvijas Universitātes </a:t>
            </a:r>
            <a:r>
              <a:rPr lang="lv-LV" dirty="0"/>
              <a:t>zinātnieki uzlabos savas prasmes sadarboties ar ražošanas uzņēmumiem, kas ir gan Latvijas, gan Eiropas Savienības mēroga izaicinājums: ļoti bieži inovatīvi risinājumi tā arī paliek zinātnieku rokās un netiek ieviesti ražošanā.</a:t>
            </a:r>
          </a:p>
          <a:p>
            <a:endParaRPr lang="lv-LV" dirty="0"/>
          </a:p>
          <a:p>
            <a:r>
              <a:rPr lang="lv-LV" b="1" dirty="0"/>
              <a:t>SIA “AISIS</a:t>
            </a:r>
            <a:r>
              <a:rPr lang="lv-LV" dirty="0"/>
              <a:t>” iegūs jaunu pieredzi sadarbībai ar zinātniekiem mikrobiologiem, ko varēs izmantot attīstot jaunu iekārtu tipus biotehnoloģjas nozarei.</a:t>
            </a:r>
          </a:p>
          <a:p>
            <a:endParaRPr lang="lv-LV" dirty="0"/>
          </a:p>
          <a:p>
            <a:r>
              <a:rPr lang="lv-LV" b="1" dirty="0"/>
              <a:t>AS “Cesvaines piens” </a:t>
            </a:r>
            <a:r>
              <a:rPr lang="lv-LV" dirty="0"/>
              <a:t>projekta rezultātā iegūs pieredzi inovatīva augstas pievienotās vērtības produkta ražošanā un sadarbībā ar zinātniekiem. Iegūtās prasmes varēs izmantot arī citu inovatīvu produktu ražošanas attīstībā </a:t>
            </a:r>
            <a:endParaRPr lang="en-GB" dirty="0"/>
          </a:p>
          <a:p>
            <a:endParaRPr lang="en-GB" dirty="0"/>
          </a:p>
          <a:p>
            <a:endParaRPr lang="en-US" dirty="0"/>
          </a:p>
        </p:txBody>
      </p:sp>
    </p:spTree>
    <p:extLst>
      <p:ext uri="{BB962C8B-B14F-4D97-AF65-F5344CB8AC3E}">
        <p14:creationId xmlns:p14="http://schemas.microsoft.com/office/powerpoint/2010/main" val="308036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99EDA-0B48-4CF5-8FFF-210DA4610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955793" y="918641"/>
            <a:ext cx="4022035" cy="3016526"/>
          </a:xfrm>
          <a:prstGeom prst="rect">
            <a:avLst/>
          </a:prstGeom>
        </p:spPr>
      </p:pic>
      <p:sp>
        <p:nvSpPr>
          <p:cNvPr id="7" name="Rectangle 6">
            <a:extLst>
              <a:ext uri="{FF2B5EF4-FFF2-40B4-BE49-F238E27FC236}">
                <a16:creationId xmlns:a16="http://schemas.microsoft.com/office/drawing/2014/main" id="{7D4FFF86-5897-444B-91F5-94E8ACB94DFC}"/>
              </a:ext>
            </a:extLst>
          </p:cNvPr>
          <p:cNvSpPr/>
          <p:nvPr/>
        </p:nvSpPr>
        <p:spPr>
          <a:xfrm>
            <a:off x="4803036" y="518531"/>
            <a:ext cx="2036134" cy="400110"/>
          </a:xfrm>
          <a:prstGeom prst="rect">
            <a:avLst/>
          </a:prstGeom>
        </p:spPr>
        <p:txBody>
          <a:bodyPr wrap="none">
            <a:spAutoFit/>
          </a:bodyPr>
          <a:lstStyle/>
          <a:p>
            <a:pPr algn="ctr"/>
            <a:r>
              <a:rPr lang="lv-LV" sz="2000" b="1" dirty="0">
                <a:solidFill>
                  <a:schemeClr val="accent6">
                    <a:lumMod val="50000"/>
                  </a:schemeClr>
                </a:solidFill>
              </a:rPr>
              <a:t>ZS «Lejas Jēci «</a:t>
            </a:r>
            <a:endParaRPr lang="en-US" sz="2000" b="1" dirty="0">
              <a:solidFill>
                <a:schemeClr val="accent6">
                  <a:lumMod val="50000"/>
                </a:schemeClr>
              </a:solidFill>
            </a:endParaRPr>
          </a:p>
        </p:txBody>
      </p:sp>
      <p:pic>
        <p:nvPicPr>
          <p:cNvPr id="9" name="Picture 8">
            <a:extLst>
              <a:ext uri="{FF2B5EF4-FFF2-40B4-BE49-F238E27FC236}">
                <a16:creationId xmlns:a16="http://schemas.microsoft.com/office/drawing/2014/main" id="{6CC140DC-03CA-4389-9F05-314D81856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174512" y="3796748"/>
            <a:ext cx="2955235" cy="2216426"/>
          </a:xfrm>
          <a:prstGeom prst="rect">
            <a:avLst/>
          </a:prstGeom>
        </p:spPr>
      </p:pic>
      <p:sp>
        <p:nvSpPr>
          <p:cNvPr id="10" name="Rectangle 9">
            <a:extLst>
              <a:ext uri="{FF2B5EF4-FFF2-40B4-BE49-F238E27FC236}">
                <a16:creationId xmlns:a16="http://schemas.microsoft.com/office/drawing/2014/main" id="{676B21CC-26D3-4FB0-9E30-5A5935C9F34B}"/>
              </a:ext>
            </a:extLst>
          </p:cNvPr>
          <p:cNvSpPr/>
          <p:nvPr/>
        </p:nvSpPr>
        <p:spPr>
          <a:xfrm>
            <a:off x="797580" y="1267889"/>
            <a:ext cx="6152108" cy="2062103"/>
          </a:xfrm>
          <a:prstGeom prst="rect">
            <a:avLst/>
          </a:prstGeom>
        </p:spPr>
        <p:txBody>
          <a:bodyPr wrap="square">
            <a:spAutoFit/>
          </a:bodyPr>
          <a:lstStyle/>
          <a:p>
            <a:pPr algn="just"/>
            <a:r>
              <a:rPr lang="lv-LV" sz="1600" dirty="0"/>
              <a:t>‘’</a:t>
            </a:r>
            <a:r>
              <a:rPr lang="en-US" sz="1600" dirty="0" err="1"/>
              <a:t>Latvijas</a:t>
            </a:r>
            <a:r>
              <a:rPr lang="en-US" sz="1600" dirty="0"/>
              <a:t> </a:t>
            </a:r>
            <a:r>
              <a:rPr lang="en-US" sz="1600" dirty="0" err="1"/>
              <a:t>zemniekiem</a:t>
            </a:r>
            <a:r>
              <a:rPr lang="en-US" sz="1600" dirty="0"/>
              <a:t> </a:t>
            </a:r>
            <a:r>
              <a:rPr lang="en-US" sz="1600" dirty="0" err="1"/>
              <a:t>ir</a:t>
            </a:r>
            <a:r>
              <a:rPr lang="en-US" sz="1600" dirty="0"/>
              <a:t> </a:t>
            </a:r>
            <a:r>
              <a:rPr lang="en-US" sz="1600" dirty="0" err="1"/>
              <a:t>svarīgi</a:t>
            </a:r>
            <a:r>
              <a:rPr lang="en-US" sz="1600" dirty="0"/>
              <a:t>, ka </a:t>
            </a:r>
            <a:r>
              <a:rPr lang="en-US" sz="1600" dirty="0" err="1"/>
              <a:t>tuvumā</a:t>
            </a:r>
            <a:r>
              <a:rPr lang="en-US" sz="1600" dirty="0"/>
              <a:t> </a:t>
            </a:r>
            <a:r>
              <a:rPr lang="en-US" sz="1600" dirty="0" err="1"/>
              <a:t>esošie</a:t>
            </a:r>
            <a:r>
              <a:rPr lang="en-US" sz="1600" dirty="0"/>
              <a:t> </a:t>
            </a:r>
            <a:r>
              <a:rPr lang="en-US" sz="1600" dirty="0" err="1"/>
              <a:t>piena</a:t>
            </a:r>
            <a:r>
              <a:rPr lang="en-US" sz="1600" dirty="0"/>
              <a:t> </a:t>
            </a:r>
            <a:r>
              <a:rPr lang="en-US" sz="1600" dirty="0" err="1"/>
              <a:t>kombināti</a:t>
            </a:r>
            <a:r>
              <a:rPr lang="en-US" sz="1600" dirty="0"/>
              <a:t> </a:t>
            </a:r>
            <a:r>
              <a:rPr lang="en-US" sz="1600" dirty="0" err="1"/>
              <a:t>ar</a:t>
            </a:r>
            <a:r>
              <a:rPr lang="en-US" sz="1600" dirty="0"/>
              <a:t> </a:t>
            </a:r>
            <a:r>
              <a:rPr lang="en-US" sz="1600" dirty="0" err="1"/>
              <a:t>savu</a:t>
            </a:r>
            <a:r>
              <a:rPr lang="en-US" sz="1600" dirty="0"/>
              <a:t> </a:t>
            </a:r>
            <a:r>
              <a:rPr lang="en-US" sz="1600" dirty="0" err="1"/>
              <a:t>produkciju</a:t>
            </a:r>
            <a:r>
              <a:rPr lang="en-US" sz="1600" dirty="0"/>
              <a:t> </a:t>
            </a:r>
            <a:r>
              <a:rPr lang="en-US" sz="1600" dirty="0" err="1"/>
              <a:t>ir</a:t>
            </a:r>
            <a:r>
              <a:rPr lang="en-US" sz="1600" dirty="0"/>
              <a:t> </a:t>
            </a:r>
            <a:r>
              <a:rPr lang="en-US" sz="1600" dirty="0" err="1"/>
              <a:t>pieprasīti</a:t>
            </a:r>
            <a:r>
              <a:rPr lang="en-US" sz="1600" dirty="0"/>
              <a:t> </a:t>
            </a:r>
            <a:r>
              <a:rPr lang="en-US" sz="1600" dirty="0" err="1"/>
              <a:t>tirgū</a:t>
            </a:r>
            <a:r>
              <a:rPr lang="en-US" sz="1600" dirty="0"/>
              <a:t>. </a:t>
            </a:r>
            <a:r>
              <a:rPr lang="en-US" sz="1600" dirty="0" err="1"/>
              <a:t>Neapšaubāmi</a:t>
            </a:r>
            <a:r>
              <a:rPr lang="en-US" sz="1600" dirty="0"/>
              <a:t>, ka </a:t>
            </a:r>
            <a:r>
              <a:rPr lang="en-US" sz="1600" dirty="0" err="1"/>
              <a:t>jauns</a:t>
            </a:r>
            <a:r>
              <a:rPr lang="en-US" sz="1600" dirty="0"/>
              <a:t> </a:t>
            </a:r>
            <a:r>
              <a:rPr lang="en-US" sz="1600" dirty="0" err="1"/>
              <a:t>piena</a:t>
            </a:r>
            <a:r>
              <a:rPr lang="en-US" sz="1600" dirty="0"/>
              <a:t> </a:t>
            </a:r>
            <a:r>
              <a:rPr lang="en-US" sz="1600" dirty="0" err="1"/>
              <a:t>produktu</a:t>
            </a:r>
            <a:r>
              <a:rPr lang="en-US" sz="1600" dirty="0"/>
              <a:t> </a:t>
            </a:r>
            <a:r>
              <a:rPr lang="en-US" sz="1600" dirty="0" err="1"/>
              <a:t>veids</a:t>
            </a:r>
            <a:r>
              <a:rPr lang="en-US" sz="1600" dirty="0"/>
              <a:t>, </a:t>
            </a:r>
            <a:r>
              <a:rPr lang="en-US" sz="1600" dirty="0" err="1"/>
              <a:t>kura</a:t>
            </a:r>
            <a:r>
              <a:rPr lang="en-US" sz="1600" dirty="0"/>
              <a:t> </a:t>
            </a:r>
            <a:r>
              <a:rPr lang="en-US" sz="1600" dirty="0" err="1"/>
              <a:t>ražošanai</a:t>
            </a:r>
            <a:r>
              <a:rPr lang="en-US" sz="1600" dirty="0"/>
              <a:t> </a:t>
            </a:r>
            <a:r>
              <a:rPr lang="en-US" sz="1600" dirty="0" err="1"/>
              <a:t>ir</a:t>
            </a:r>
            <a:r>
              <a:rPr lang="en-US" sz="1600" dirty="0"/>
              <a:t> </a:t>
            </a:r>
            <a:r>
              <a:rPr lang="en-US" sz="1600" dirty="0" err="1"/>
              <a:t>vajadzīgs</a:t>
            </a:r>
            <a:r>
              <a:rPr lang="en-US" sz="1600" dirty="0"/>
              <a:t> </a:t>
            </a:r>
            <a:r>
              <a:rPr lang="en-US" sz="1600" dirty="0" err="1"/>
              <a:t>definēts</a:t>
            </a:r>
            <a:r>
              <a:rPr lang="en-US" sz="1600" dirty="0"/>
              <a:t> </a:t>
            </a:r>
            <a:r>
              <a:rPr lang="en-US" sz="1600" dirty="0" err="1"/>
              <a:t>stabilas</a:t>
            </a:r>
            <a:r>
              <a:rPr lang="en-US" sz="1600" dirty="0"/>
              <a:t> </a:t>
            </a:r>
            <a:r>
              <a:rPr lang="en-US" sz="1600" dirty="0" err="1"/>
              <a:t>kvalitātes</a:t>
            </a:r>
            <a:r>
              <a:rPr lang="en-US" sz="1600" dirty="0"/>
              <a:t> </a:t>
            </a:r>
            <a:r>
              <a:rPr lang="en-US" sz="1600" dirty="0" err="1"/>
              <a:t>piens</a:t>
            </a:r>
            <a:r>
              <a:rPr lang="en-US" sz="1600" dirty="0"/>
              <a:t>, </a:t>
            </a:r>
            <a:r>
              <a:rPr lang="en-US" sz="1600" dirty="0" err="1"/>
              <a:t>paaugstina</a:t>
            </a:r>
            <a:r>
              <a:rPr lang="en-US" sz="1600" dirty="0"/>
              <a:t> </a:t>
            </a:r>
            <a:r>
              <a:rPr lang="en-US" sz="1600" dirty="0" err="1"/>
              <a:t>vietējā</a:t>
            </a:r>
            <a:r>
              <a:rPr lang="en-US" sz="1600" dirty="0"/>
              <a:t> </a:t>
            </a:r>
            <a:r>
              <a:rPr lang="en-US" sz="1600" dirty="0" err="1"/>
              <a:t>piena</a:t>
            </a:r>
            <a:r>
              <a:rPr lang="en-US" sz="1600" dirty="0"/>
              <a:t> </a:t>
            </a:r>
            <a:r>
              <a:rPr lang="en-US" sz="1600" dirty="0" err="1"/>
              <a:t>ražotāja</a:t>
            </a:r>
            <a:r>
              <a:rPr lang="en-US" sz="1600" dirty="0"/>
              <a:t> </a:t>
            </a:r>
            <a:r>
              <a:rPr lang="en-US" sz="1600" dirty="0" err="1"/>
              <a:t>pozīcijas</a:t>
            </a:r>
            <a:r>
              <a:rPr lang="en-US" sz="1600" dirty="0"/>
              <a:t>. </a:t>
            </a:r>
            <a:r>
              <a:rPr lang="en-US" sz="1600" dirty="0" err="1"/>
              <a:t>Mūsu</a:t>
            </a:r>
            <a:r>
              <a:rPr lang="en-US" sz="1600" dirty="0"/>
              <a:t> </a:t>
            </a:r>
            <a:r>
              <a:rPr lang="en-US" sz="1600" dirty="0" err="1"/>
              <a:t>piena</a:t>
            </a:r>
            <a:r>
              <a:rPr lang="en-US" sz="1600" dirty="0"/>
              <a:t> </a:t>
            </a:r>
            <a:r>
              <a:rPr lang="en-US" sz="1600" dirty="0" err="1"/>
              <a:t>ražotāji</a:t>
            </a:r>
            <a:r>
              <a:rPr lang="en-US" sz="1600" dirty="0"/>
              <a:t> </a:t>
            </a:r>
            <a:r>
              <a:rPr lang="en-US" sz="1600" dirty="0" err="1"/>
              <a:t>ir</a:t>
            </a:r>
            <a:r>
              <a:rPr lang="en-US" sz="1600" dirty="0"/>
              <a:t> </a:t>
            </a:r>
            <a:r>
              <a:rPr lang="en-US" sz="1600" dirty="0" err="1"/>
              <a:t>elastīgi</a:t>
            </a:r>
            <a:r>
              <a:rPr lang="en-US" sz="1600" dirty="0"/>
              <a:t> un </a:t>
            </a:r>
            <a:r>
              <a:rPr lang="en-US" sz="1600" dirty="0" err="1"/>
              <a:t>spēj</a:t>
            </a:r>
            <a:r>
              <a:rPr lang="en-US" sz="1600" dirty="0"/>
              <a:t> </a:t>
            </a:r>
            <a:r>
              <a:rPr lang="en-US" sz="1600" dirty="0" err="1"/>
              <a:t>nodrošināt</a:t>
            </a:r>
            <a:r>
              <a:rPr lang="en-US" sz="1600" dirty="0"/>
              <a:t> </a:t>
            </a:r>
            <a:r>
              <a:rPr lang="en-US" sz="1600" dirty="0" err="1"/>
              <a:t>regulāru</a:t>
            </a:r>
            <a:r>
              <a:rPr lang="en-US" sz="1600" dirty="0"/>
              <a:t> </a:t>
            </a:r>
            <a:r>
              <a:rPr lang="en-US" sz="1600" dirty="0" err="1"/>
              <a:t>stabilas</a:t>
            </a:r>
            <a:r>
              <a:rPr lang="en-US" sz="1600" dirty="0"/>
              <a:t> </a:t>
            </a:r>
            <a:r>
              <a:rPr lang="en-US" sz="1600" dirty="0" err="1"/>
              <a:t>kvalitātes</a:t>
            </a:r>
            <a:r>
              <a:rPr lang="en-US" sz="1600" dirty="0"/>
              <a:t> </a:t>
            </a:r>
            <a:r>
              <a:rPr lang="en-US" sz="1600" dirty="0" err="1"/>
              <a:t>pienu</a:t>
            </a:r>
            <a:r>
              <a:rPr lang="en-US" sz="1600" dirty="0"/>
              <a:t>, kas </a:t>
            </a:r>
            <a:r>
              <a:rPr lang="en-US" sz="1600" dirty="0" err="1"/>
              <a:t>ir</a:t>
            </a:r>
            <a:r>
              <a:rPr lang="en-US" sz="1600" dirty="0"/>
              <a:t> </a:t>
            </a:r>
            <a:r>
              <a:rPr lang="en-US" sz="1600" dirty="0" err="1"/>
              <a:t>būtiski</a:t>
            </a:r>
            <a:r>
              <a:rPr lang="en-US" sz="1600" dirty="0"/>
              <a:t> </a:t>
            </a:r>
            <a:r>
              <a:rPr lang="en-US" sz="1600" dirty="0" err="1"/>
              <a:t>veselīga</a:t>
            </a:r>
            <a:r>
              <a:rPr lang="en-US" sz="1600" dirty="0"/>
              <a:t> </a:t>
            </a:r>
            <a:r>
              <a:rPr lang="en-US" sz="1600" dirty="0" err="1"/>
              <a:t>piena</a:t>
            </a:r>
            <a:r>
              <a:rPr lang="en-US" sz="1600" dirty="0"/>
              <a:t> </a:t>
            </a:r>
            <a:r>
              <a:rPr lang="en-US" sz="1600" dirty="0" err="1"/>
              <a:t>produkta</a:t>
            </a:r>
            <a:r>
              <a:rPr lang="en-US" sz="1600" dirty="0"/>
              <a:t> </a:t>
            </a:r>
            <a:r>
              <a:rPr lang="en-US" sz="1600" dirty="0" err="1"/>
              <a:t>izgatavošanai</a:t>
            </a:r>
            <a:r>
              <a:rPr lang="en-US" sz="1600" dirty="0"/>
              <a:t>. </a:t>
            </a:r>
            <a:r>
              <a:rPr lang="lv-LV" sz="1600" dirty="0"/>
              <a:t>’’</a:t>
            </a:r>
            <a:endParaRPr lang="en-US" sz="1600" dirty="0"/>
          </a:p>
        </p:txBody>
      </p:sp>
      <p:sp>
        <p:nvSpPr>
          <p:cNvPr id="11" name="TextBox 10">
            <a:extLst>
              <a:ext uri="{FF2B5EF4-FFF2-40B4-BE49-F238E27FC236}">
                <a16:creationId xmlns:a16="http://schemas.microsoft.com/office/drawing/2014/main" id="{F5113A93-8D7F-402F-B2C7-017A610F9084}"/>
              </a:ext>
            </a:extLst>
          </p:cNvPr>
          <p:cNvSpPr txBox="1"/>
          <p:nvPr/>
        </p:nvSpPr>
        <p:spPr>
          <a:xfrm>
            <a:off x="1636709" y="4118740"/>
            <a:ext cx="5102022" cy="1815882"/>
          </a:xfrm>
          <a:prstGeom prst="rect">
            <a:avLst/>
          </a:prstGeom>
          <a:noFill/>
        </p:spPr>
        <p:txBody>
          <a:bodyPr wrap="square" rtlCol="0">
            <a:spAutoFit/>
          </a:bodyPr>
          <a:lstStyle/>
          <a:p>
            <a:pPr algn="just"/>
            <a:r>
              <a:rPr lang="lv-LV" sz="1600" dirty="0"/>
              <a:t>Projekta ietvaros lauksaimnieks sadarbībā ar zinātniekiem iegūs zināšanas par barošanas shēmu ietekmi uz piena kvalitāti. Tas ļaus iegūt nepieciešamās prasmes augstas kvalitātes piena ražošanai dārgākiem produktiem, kas ļaus celt piena cenu un lauksaimnieka konkurētspēju Latvijas un Baltijas mērogā.</a:t>
            </a:r>
            <a:endParaRPr lang="en-US" sz="1600" dirty="0"/>
          </a:p>
        </p:txBody>
      </p:sp>
      <p:sp>
        <p:nvSpPr>
          <p:cNvPr id="2" name="TextBox 1">
            <a:extLst>
              <a:ext uri="{FF2B5EF4-FFF2-40B4-BE49-F238E27FC236}">
                <a16:creationId xmlns:a16="http://schemas.microsoft.com/office/drawing/2014/main" id="{A6DA5E36-C96F-4F36-9ED5-DE9DDD94F195}"/>
              </a:ext>
            </a:extLst>
          </p:cNvPr>
          <p:cNvSpPr txBox="1"/>
          <p:nvPr/>
        </p:nvSpPr>
        <p:spPr>
          <a:xfrm>
            <a:off x="3447807" y="3427416"/>
            <a:ext cx="2741456" cy="307777"/>
          </a:xfrm>
          <a:prstGeom prst="rect">
            <a:avLst/>
          </a:prstGeom>
          <a:noFill/>
        </p:spPr>
        <p:txBody>
          <a:bodyPr wrap="none" rtlCol="0">
            <a:spAutoFit/>
          </a:bodyPr>
          <a:lstStyle/>
          <a:p>
            <a:r>
              <a:rPr lang="lv-LV" sz="1400" i="1" dirty="0"/>
              <a:t>Z/S vadītājs </a:t>
            </a:r>
            <a:r>
              <a:rPr lang="en-US" sz="1400" i="1" dirty="0" err="1"/>
              <a:t>Jānis</a:t>
            </a:r>
            <a:r>
              <a:rPr lang="en-US" sz="1400" i="1" dirty="0"/>
              <a:t> </a:t>
            </a:r>
            <a:r>
              <a:rPr lang="en-US" sz="1400" i="1" dirty="0" err="1"/>
              <a:t>Razminovičs</a:t>
            </a:r>
            <a:endParaRPr lang="en-US" sz="1400" i="1" dirty="0"/>
          </a:p>
        </p:txBody>
      </p:sp>
    </p:spTree>
    <p:extLst>
      <p:ext uri="{BB962C8B-B14F-4D97-AF65-F5344CB8AC3E}">
        <p14:creationId xmlns:p14="http://schemas.microsoft.com/office/powerpoint/2010/main" val="6988275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330</TotalTime>
  <Words>813</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Armands Vigants</dc:creator>
  <cp:lastModifiedBy>Armands Vigants</cp:lastModifiedBy>
  <cp:revision>29</cp:revision>
  <dcterms:created xsi:type="dcterms:W3CDTF">2018-10-23T10:30:07Z</dcterms:created>
  <dcterms:modified xsi:type="dcterms:W3CDTF">2018-10-29T10:04:50Z</dcterms:modified>
</cp:coreProperties>
</file>