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</p:sldMasterIdLst>
  <p:notesMasterIdLst>
    <p:notesMasterId r:id="rId24"/>
  </p:notesMasterIdLst>
  <p:handoutMasterIdLst>
    <p:handoutMasterId r:id="rId25"/>
  </p:handoutMasterIdLst>
  <p:sldIdLst>
    <p:sldId id="264" r:id="rId3"/>
    <p:sldId id="292" r:id="rId4"/>
    <p:sldId id="293" r:id="rId5"/>
    <p:sldId id="311" r:id="rId6"/>
    <p:sldId id="294" r:id="rId7"/>
    <p:sldId id="309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283" r:id="rId23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etotajs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68585" autoAdjust="0"/>
  </p:normalViewPr>
  <p:slideViewPr>
    <p:cSldViewPr snapToGrid="0">
      <p:cViewPr>
        <p:scale>
          <a:sx n="54" d="100"/>
          <a:sy n="54" d="100"/>
        </p:scale>
        <p:origin x="-13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34AB-1206-4C25-BFF5-ADEA3360DBAE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1691-743A-4B94-91C1-57EA09A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4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5BE2C-C36B-4A9A-861E-FC0C827851A0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935EA-28A2-431C-BA57-4EEC2D8B5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9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4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0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35EA-28A2-431C-BA57-4EEC2D8B5F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7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734733" y="3716339"/>
            <a:ext cx="8832851" cy="21605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4005264"/>
            <a:ext cx="7681384" cy="936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5157788"/>
            <a:ext cx="7681384" cy="431800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24418" y="2133600"/>
            <a:ext cx="211243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3082" name="Picture 10" descr="CopaCogeca_4C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188913"/>
            <a:ext cx="314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63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8" y="404814"/>
            <a:ext cx="2112433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618" y="404814"/>
            <a:ext cx="6134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39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51618" y="1700214"/>
            <a:ext cx="8449733" cy="4249737"/>
          </a:xfrm>
        </p:spPr>
        <p:txBody>
          <a:bodyPr/>
          <a:lstStyle/>
          <a:p>
            <a:r>
              <a:rPr lang="en-US"/>
              <a:t>Click icon to add table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749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734733" y="3716339"/>
            <a:ext cx="8832851" cy="21605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4005264"/>
            <a:ext cx="7681384" cy="936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5157788"/>
            <a:ext cx="7681384" cy="431800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24418" y="2133600"/>
            <a:ext cx="211243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3082" name="Picture 10" descr="CopaCogeca_4C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188913"/>
            <a:ext cx="314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6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8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617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26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468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141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63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0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07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24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8" y="404814"/>
            <a:ext cx="2112433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618" y="404814"/>
            <a:ext cx="6134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786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51618" y="1700214"/>
            <a:ext cx="8449733" cy="4249737"/>
          </a:xfrm>
        </p:spPr>
        <p:txBody>
          <a:bodyPr/>
          <a:lstStyle/>
          <a:p>
            <a:r>
              <a:rPr lang="en-US"/>
              <a:t>Click icon to add table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41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5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617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700214"/>
            <a:ext cx="4123267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77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096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4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38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6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8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31801" y="1412875"/>
            <a:ext cx="1536700" cy="115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68501" y="260350"/>
            <a:ext cx="9791700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404813"/>
            <a:ext cx="844973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1618" y="1700214"/>
            <a:ext cx="844973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2351618" y="6165850"/>
            <a:ext cx="9408583" cy="0"/>
          </a:xfrm>
          <a:prstGeom prst="line">
            <a:avLst/>
          </a:prstGeom>
          <a:noFill/>
          <a:ln w="46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1040" name="Picture 16" descr="CopaCogeca_4C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6267450"/>
            <a:ext cx="27114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tabLst>
          <a:tab pos="223838" algn="l"/>
          <a:tab pos="447675" algn="l"/>
          <a:tab pos="669925" algn="l"/>
        </a:tabLs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0"/>
        </a:spcBef>
        <a:spcAft>
          <a:spcPct val="100000"/>
        </a:spcAft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3838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Wingdings" panose="05000000000000000000" pitchFamily="2" charset="2"/>
        <a:buChar char="§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19075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Georgia" panose="02040502050405020303" pitchFamily="18" charset="0"/>
        <a:buChar char="–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1513" indent="-222250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Char char="•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31801" y="1412875"/>
            <a:ext cx="1536700" cy="115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68501" y="260350"/>
            <a:ext cx="9791700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404813"/>
            <a:ext cx="844973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1618" y="1700214"/>
            <a:ext cx="844973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2351618" y="6165850"/>
            <a:ext cx="9408583" cy="0"/>
          </a:xfrm>
          <a:prstGeom prst="line">
            <a:avLst/>
          </a:prstGeom>
          <a:noFill/>
          <a:ln w="46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>
              <a:solidFill>
                <a:srgbClr val="000000"/>
              </a:solidFill>
            </a:endParaRPr>
          </a:p>
        </p:txBody>
      </p:sp>
      <p:pic>
        <p:nvPicPr>
          <p:cNvPr id="1040" name="Picture 16" descr="CopaCogeca_4C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6267450"/>
            <a:ext cx="27114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tabLst>
          <a:tab pos="223838" algn="l"/>
          <a:tab pos="447675" algn="l"/>
          <a:tab pos="669925" algn="l"/>
        </a:tabLs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0"/>
        </a:spcBef>
        <a:spcAft>
          <a:spcPct val="100000"/>
        </a:spcAft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3838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Wingdings" panose="05000000000000000000" pitchFamily="2" charset="2"/>
        <a:buChar char="§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19075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Font typeface="Georgia" panose="02040502050405020303" pitchFamily="18" charset="0"/>
        <a:buChar char="–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1513" indent="-222250" algn="l" rtl="0" eaLnBrk="1" fontAlgn="base" hangingPunct="1">
        <a:spcBef>
          <a:spcPct val="0"/>
        </a:spcBef>
        <a:spcAft>
          <a:spcPct val="100000"/>
        </a:spcAft>
        <a:buClr>
          <a:schemeClr val="bg2"/>
        </a:buClr>
        <a:buChar char="•"/>
        <a:tabLst>
          <a:tab pos="223838" algn="l"/>
          <a:tab pos="447675" algn="l"/>
          <a:tab pos="669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9137" y="3814322"/>
            <a:ext cx="8816669" cy="149249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lv-LV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Eiropas Lauksaimnieku un Lauksaimnieku kooperatīvu skatījums uz nākotnes KLP</a:t>
            </a:r>
            <a:endParaRPr lang="en-GB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1038" y="5273227"/>
            <a:ext cx="8729426" cy="633984"/>
          </a:xfrm>
        </p:spPr>
        <p:txBody>
          <a:bodyPr/>
          <a:lstStyle/>
          <a:p>
            <a:pPr lvl="0" algn="ctr"/>
            <a:r>
              <a:rPr lang="lv-LV" sz="1800" dirty="0">
                <a:solidFill>
                  <a:srgbClr val="FFFFFF"/>
                </a:solidFill>
              </a:rPr>
              <a:t>Maira Dzelzkalēja-</a:t>
            </a:r>
            <a:r>
              <a:rPr lang="lv-LV" sz="1800" dirty="0" err="1">
                <a:solidFill>
                  <a:srgbClr val="FFFFFF"/>
                </a:solidFill>
              </a:rPr>
              <a:t>Burmistre</a:t>
            </a:r>
            <a:r>
              <a:rPr lang="en-GB" sz="1800" dirty="0">
                <a:solidFill>
                  <a:srgbClr val="FFFFFF"/>
                </a:solidFill>
              </a:rPr>
              <a:t>, Copa </a:t>
            </a:r>
            <a:r>
              <a:rPr lang="lv-LV" sz="1800" dirty="0">
                <a:solidFill>
                  <a:srgbClr val="FFFFFF"/>
                </a:solidFill>
              </a:rPr>
              <a:t>&amp;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Cogeca</a:t>
            </a:r>
            <a:r>
              <a:rPr lang="lv-LV" sz="1800" dirty="0">
                <a:solidFill>
                  <a:srgbClr val="FFFFFF"/>
                </a:solidFill>
              </a:rPr>
              <a:t>, biedrība Zemnieku Saeima</a:t>
            </a:r>
            <a:endParaRPr lang="en-GB" sz="1800" dirty="0">
              <a:solidFill>
                <a:srgbClr val="FFFFFF"/>
              </a:solidFill>
            </a:endParaRPr>
          </a:p>
          <a:p>
            <a:pPr lvl="0" algn="ctr"/>
            <a:r>
              <a:rPr lang="lv-LV" sz="1800" dirty="0">
                <a:solidFill>
                  <a:srgbClr val="FFFFFF"/>
                </a:solidFill>
              </a:rPr>
              <a:t>Valsts Lauku tīkla konference </a:t>
            </a:r>
            <a:r>
              <a:rPr lang="en-GB" sz="1800" dirty="0">
                <a:solidFill>
                  <a:srgbClr val="FFFFFF"/>
                </a:solidFill>
              </a:rPr>
              <a:t>“</a:t>
            </a:r>
            <a:r>
              <a:rPr lang="lv-LV" sz="1800" dirty="0">
                <a:solidFill>
                  <a:srgbClr val="FFFFFF"/>
                </a:solidFill>
              </a:rPr>
              <a:t>Lauksaimniecības politika pēc </a:t>
            </a:r>
            <a:r>
              <a:rPr lang="en-GB" sz="1800" dirty="0">
                <a:solidFill>
                  <a:srgbClr val="FFFFFF"/>
                </a:solidFill>
              </a:rPr>
              <a:t> 2020”</a:t>
            </a:r>
          </a:p>
          <a:p>
            <a:pPr lvl="0" algn="ctr"/>
            <a:r>
              <a:rPr lang="en-GB" sz="1800" dirty="0">
                <a:solidFill>
                  <a:srgbClr val="FFFFFF"/>
                </a:solidFill>
              </a:rPr>
              <a:t>J</a:t>
            </a:r>
            <a:r>
              <a:rPr lang="lv-LV" sz="1800" dirty="0" err="1">
                <a:solidFill>
                  <a:srgbClr val="FFFFFF"/>
                </a:solidFill>
              </a:rPr>
              <a:t>ūrmala</a:t>
            </a:r>
            <a:r>
              <a:rPr lang="en-GB" sz="1800" dirty="0">
                <a:solidFill>
                  <a:srgbClr val="FFFFFF"/>
                </a:solidFill>
              </a:rPr>
              <a:t>, </a:t>
            </a:r>
            <a:r>
              <a:rPr lang="lv-LV" sz="1800" dirty="0">
                <a:solidFill>
                  <a:srgbClr val="FFFFFF"/>
                </a:solidFill>
              </a:rPr>
              <a:t>Latvija, 7. decembris, 2017</a:t>
            </a: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04"/>
          <a:stretch/>
        </p:blipFill>
        <p:spPr>
          <a:xfrm>
            <a:off x="2855695" y="1267781"/>
            <a:ext cx="3536867" cy="2397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2" y="1267781"/>
            <a:ext cx="1606378" cy="1204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3"/>
          <a:stretch/>
        </p:blipFill>
        <p:spPr>
          <a:xfrm>
            <a:off x="6392562" y="2463501"/>
            <a:ext cx="1606378" cy="119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389" r="1906"/>
          <a:stretch/>
        </p:blipFill>
        <p:spPr>
          <a:xfrm>
            <a:off x="7998939" y="2460480"/>
            <a:ext cx="1828801" cy="1201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2454877"/>
            <a:ext cx="1708066" cy="120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39" y="1267778"/>
            <a:ext cx="1708067" cy="1204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/>
          <a:stretch/>
        </p:blipFill>
        <p:spPr>
          <a:xfrm>
            <a:off x="7998937" y="1267780"/>
            <a:ext cx="1828801" cy="119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458" y="1528175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DIS(17)4160:1</a:t>
            </a:r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291511"/>
            <a:ext cx="2849260" cy="8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(2)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GB" sz="2400" b="1" dirty="0"/>
              <a:t>1. </a:t>
            </a:r>
            <a:r>
              <a:rPr lang="lv-LV" sz="2400" b="1" dirty="0"/>
              <a:t>Vienkāršošana</a:t>
            </a:r>
            <a:r>
              <a:rPr lang="en-GB" sz="2400" b="1" dirty="0"/>
              <a:t> (</a:t>
            </a:r>
            <a:r>
              <a:rPr lang="lv-LV" sz="2400" b="1" dirty="0"/>
              <a:t>kontroles</a:t>
            </a:r>
            <a:r>
              <a:rPr lang="en-GB" sz="2400" b="1" dirty="0"/>
              <a:t>)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Gan pirmā, gan otrā pīlāra kontroles mehānismus nepieciešams vienkāršot – tie ir pārāk sarežģīti, laikietilpīgi, birokrātiski, un lauksaimniekiem rada nevajadzīgus riskus un neskaidrību. Soda sankcijas nepieciešams pārskatīt un vienkāršot, jo tās ir pārlieku sarežģītas un </a:t>
            </a:r>
            <a:r>
              <a:rPr lang="en-GB" sz="2400" dirty="0"/>
              <a:t> </a:t>
            </a:r>
            <a:r>
              <a:rPr lang="lv-LV" sz="2400" dirty="0"/>
              <a:t>nesamērīgas</a:t>
            </a:r>
            <a:r>
              <a:rPr lang="en-GB" sz="2400" dirty="0"/>
              <a:t>. 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Nepieciešams ieviest digitālas, tālvadības IT tehnoloģijas lai atvieglotu uzraudzību un kontroli lauksaimniecībā.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Ja KLP netiks vērienīgi vienkāršota, tiks padraudēts viss lauksaimniecības sektors. </a:t>
            </a:r>
            <a:endParaRPr lang="en-GB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" y="2698808"/>
            <a:ext cx="1773416" cy="343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960">
            <a:off x="-9990" y="2792699"/>
            <a:ext cx="2722971" cy="277235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(3)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368" y="1591984"/>
            <a:ext cx="9468219" cy="4577934"/>
          </a:xfrm>
        </p:spPr>
        <p:txBody>
          <a:bodyPr/>
          <a:lstStyle/>
          <a:p>
            <a:pPr lvl="1"/>
            <a:r>
              <a:rPr lang="en-GB" sz="2400" b="1" dirty="0"/>
              <a:t>2. </a:t>
            </a:r>
            <a:r>
              <a:rPr lang="lv-LV" sz="2400" b="1" dirty="0"/>
              <a:t>Ilgtspēja</a:t>
            </a:r>
            <a:endParaRPr lang="en-GB" sz="2400" b="1" dirty="0"/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Visi </a:t>
            </a:r>
            <a:r>
              <a:rPr lang="lv-LV" sz="2400" b="1" dirty="0"/>
              <a:t>trīs ilgtspējas pīlāri </a:t>
            </a:r>
            <a:r>
              <a:rPr lang="en-GB" sz="2400" dirty="0"/>
              <a:t>(</a:t>
            </a:r>
            <a:r>
              <a:rPr lang="lv-LV" sz="2400" dirty="0"/>
              <a:t>ekonomikas, vides un sociālais</a:t>
            </a:r>
            <a:r>
              <a:rPr lang="en-GB" sz="2400" dirty="0"/>
              <a:t>) </a:t>
            </a:r>
            <a:r>
              <a:rPr lang="lv-LV" sz="2400" dirty="0"/>
              <a:t>ir jāuztver un jābalansē vienlīdzīgi</a:t>
            </a:r>
            <a:r>
              <a:rPr lang="en-GB" sz="2400" dirty="0"/>
              <a:t>.</a:t>
            </a:r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Lauksaimniekiem un zemju apsaimniekotājiem jāsniedz apjomīgs un aktīvs ieguldījumus vides ilgtspējas saglabāšanā. </a:t>
            </a:r>
          </a:p>
          <a:p>
            <a:pPr marL="733425" lvl="3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Tikai ar lauksaimnieku iesaisti ir iespējams nodrošināt </a:t>
            </a:r>
            <a:r>
              <a:rPr lang="lv-LV" sz="2400" b="1" dirty="0"/>
              <a:t>ilgtspējīgu un konkurētspējīgu </a:t>
            </a:r>
            <a:r>
              <a:rPr lang="lv-LV" sz="2400" dirty="0"/>
              <a:t>lauksaimniecības produkcijas ķēdi, kas spētu apgādāt patērētājus ar drošu, kvalitatīvu un uzturvielām bagātu pārtiku gan Eiropā, gan citur pasaulē.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58079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(4)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618" y="1501133"/>
            <a:ext cx="9400115" cy="4781133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lv-LV" sz="2400" b="1" dirty="0"/>
              <a:t>3. Tirgus stabilitātes paaugstināšana un risku pārvaldība 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Lauksaimnieki un kooperatīvi pēdējos gados ir pieredzējuši ievērojamāki lielākas </a:t>
            </a:r>
            <a:r>
              <a:rPr lang="lv-LV" sz="2000" b="1" dirty="0"/>
              <a:t>tirgus svārstības un riskus </a:t>
            </a:r>
            <a:r>
              <a:rPr lang="lv-LV" sz="2000" dirty="0"/>
              <a:t>kā jebkurš cits sektors.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Lielāka </a:t>
            </a:r>
            <a:r>
              <a:rPr lang="lv-LV" sz="2000" b="1" dirty="0"/>
              <a:t>tirgus nestabilitāte</a:t>
            </a:r>
            <a:r>
              <a:rPr lang="en-GB" sz="2000" dirty="0"/>
              <a:t>; </a:t>
            </a:r>
            <a:r>
              <a:rPr lang="lv-LV" sz="2000" dirty="0"/>
              <a:t>lielāki riski no jaunām </a:t>
            </a:r>
            <a:r>
              <a:rPr lang="lv-LV" sz="2000" b="1" dirty="0"/>
              <a:t>dzīvnieku un augu slimībām</a:t>
            </a:r>
            <a:r>
              <a:rPr lang="lv-LV" sz="2000" dirty="0"/>
              <a:t>; klimata pārmaiņu dēļ aizvien biežāk novērojami </a:t>
            </a:r>
            <a:r>
              <a:rPr lang="lv-LV" sz="2000" b="1" dirty="0"/>
              <a:t>ekstrēmi laikapstākļi.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Ražošanas izmaksas ir augušas, un padarījušas mazāku </a:t>
            </a:r>
            <a:r>
              <a:rPr lang="lv-LV" sz="2000" b="1" dirty="0"/>
              <a:t>cenas/izmaksu starpību</a:t>
            </a:r>
            <a:r>
              <a:rPr lang="lv-LV" sz="2000" dirty="0"/>
              <a:t>. Šis faktors, kombinācijā ar trim secīgiem gadiem, kuros novērojams ES lauksaimnieku ienākumu samazinājums, ir novedis pie smagas situācijas lauksaimniecībā.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Tirgus vājināšanās un zemās produktu cenas ir novedušas pie kritiski zemas naudas plūsmas lauksaimnieku vidū visā ES.</a:t>
            </a:r>
            <a:r>
              <a:rPr lang="en-GB" sz="2000" dirty="0"/>
              <a:t> </a:t>
            </a: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r="16429"/>
          <a:stretch/>
        </p:blipFill>
        <p:spPr>
          <a:xfrm>
            <a:off x="139221" y="2982098"/>
            <a:ext cx="1977904" cy="292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(5)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" y="3171568"/>
            <a:ext cx="2162346" cy="2939234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9734" y="1501133"/>
            <a:ext cx="9651999" cy="478113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lv-LV" sz="2400" b="1" dirty="0"/>
              <a:t>3. Tirgus stabilitātes paaugstināšana un risku pārvaldība (kontrole)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Neatkarīgi tiešie maksājumi nodrošina </a:t>
            </a:r>
            <a:r>
              <a:rPr lang="lv-LV" sz="1900" b="1" dirty="0"/>
              <a:t>– stabilitāti, drošību pret tirgus svārstībām un rentabilitāti, </a:t>
            </a:r>
            <a:r>
              <a:rPr lang="lv-LV" sz="1900" dirty="0"/>
              <a:t>neatkarīgi no saimniecības lieluma un darbības virziena.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 err="1"/>
              <a:t>Tiešmaksājumi</a:t>
            </a:r>
            <a:r>
              <a:rPr lang="lv-LV" sz="1900" dirty="0"/>
              <a:t> jāizmaksā tikai aktīviem lauksaimniekiem nevis zemes īpašniekiem un lauksaimniekiem, kuri imitē lauksaimniecisku darbību.</a:t>
            </a:r>
            <a:endParaRPr lang="en-GB" sz="19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Nepieciešams vienādot </a:t>
            </a:r>
            <a:r>
              <a:rPr lang="lv-LV" sz="1900" dirty="0" err="1"/>
              <a:t>tiešmaksājumu</a:t>
            </a:r>
            <a:r>
              <a:rPr lang="lv-LV" sz="1900" dirty="0"/>
              <a:t> apmēru starp dalībvalstīm.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Nepieļaut </a:t>
            </a:r>
            <a:r>
              <a:rPr lang="lv-LV" sz="1900" dirty="0" err="1"/>
              <a:t>tiešmaksājumu</a:t>
            </a:r>
            <a:r>
              <a:rPr lang="lv-LV" sz="1900" dirty="0"/>
              <a:t> ierobežošanu vai samazināšanu.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/>
              <a:t>Saistītais atbalsts var tikt pieļauts pie konkrētiem, ierobežotiem apstākļiem. </a:t>
            </a:r>
            <a:r>
              <a:rPr lang="en-GB" sz="1900" dirty="0"/>
              <a:t>(</a:t>
            </a:r>
            <a:r>
              <a:rPr lang="lv-LV" sz="1900" dirty="0"/>
              <a:t>īpaši saimniecībās reģionos, kur cita veida atbalsts ir mazāk efektīvs)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900" dirty="0" err="1"/>
              <a:t>Tiešmaksājumi</a:t>
            </a:r>
            <a:r>
              <a:rPr lang="lv-LV" sz="1900" dirty="0"/>
              <a:t> joprojām ir galvenais līdzeklis saimniecību ienākumu stabilizēšanai. </a:t>
            </a:r>
            <a:endParaRPr lang="en-GB" sz="19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(6)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" y="3171568"/>
            <a:ext cx="2162346" cy="2939234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9734" y="1501133"/>
            <a:ext cx="9651999" cy="478113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lv-LV" sz="2400" b="1" dirty="0"/>
              <a:t>3. Tirgus stabilitātes paaugstināšana un risku pārvaldība (kontrole)</a:t>
            </a:r>
            <a:endParaRPr lang="en-GB" sz="2400" b="1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būtiski </a:t>
            </a:r>
            <a:r>
              <a:rPr lang="lv-LV" sz="2000" b="1" dirty="0"/>
              <a:t>saglabāt un uzlabot jau esošos mehānismus</a:t>
            </a:r>
            <a:r>
              <a:rPr lang="lv-LV" sz="2000" dirty="0"/>
              <a:t>, lai mazinātu tirgus nepastāvību -  </a:t>
            </a:r>
            <a:r>
              <a:rPr lang="lv-LV" sz="2000" dirty="0" err="1"/>
              <a:t>tiešmaksājumi</a:t>
            </a:r>
            <a:r>
              <a:rPr lang="lv-LV" sz="2000" dirty="0"/>
              <a:t>, tirgus drošības tīkli un riska apdrošināšana.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Nepieciešama </a:t>
            </a:r>
            <a:r>
              <a:rPr lang="lv-LV" sz="2000" b="1" dirty="0"/>
              <a:t>straujāka mehānismu ieviešana </a:t>
            </a:r>
            <a:r>
              <a:rPr lang="lv-LV" sz="2000" dirty="0"/>
              <a:t>un rezultātu sasniegšana.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vajadzīgs izstrādāt jaunus </a:t>
            </a:r>
            <a:r>
              <a:rPr lang="lv-LV" sz="2000" b="1" dirty="0"/>
              <a:t>riska pārvaldības mehānismus, </a:t>
            </a:r>
            <a:r>
              <a:rPr lang="lv-LV" sz="2000" dirty="0"/>
              <a:t>kas būtu brīvprātīgi un palīdzētu lauksaimniekiem pārdzīvot negaidītas situācijas – ekonomiskas, klimatiskas, sanitāras, vai cita veida problēmas.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Esošo tirgu attīstīšana un jaunu tirgu apgūšana potenciāli var samazināt cenu svārstību. Lauksaimniekiem un kooperatīviem jādod iespēja piedalīties produkcijas tirdzniecības procesā. Nepieciešams paplašināt tirgū piedāvāto preču dažādību.</a:t>
            </a:r>
            <a:endParaRPr lang="en-GB" sz="20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(7)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" y="3840900"/>
            <a:ext cx="2257425" cy="20574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3" indent="0">
              <a:spcAft>
                <a:spcPts val="600"/>
              </a:spcAft>
              <a:buNone/>
            </a:pPr>
            <a:r>
              <a:rPr lang="lv-LV" sz="2200" b="1" dirty="0"/>
              <a:t>4. Lauksaimnieku pozīciju nostiprināšana pārtikas apgādes ķēdē, lauksaimnieku kooperatīvu  un ražotāju organizāciju atbalsts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Pozīciju nostiprināšana jābalsta uz kompetento institūciju rekomendācijām produkcijas ķēdes stiprināšanai.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Ir jāsper papildus soļi, lai sniegtu atbalstu lauksaimnieku un ražotāju atbalstītājiem. Ir jāatceļ pastāvošie ierobežojumi, kas neļauj šīm organizācijām izpaust savu pilno potenciālu, un uzlabot pārtikas ķēdes funkcionēšanu.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Šiem atbalsta pasākumiem ir jābūt vairāk nekā tikai koncentrētiem uz</a:t>
            </a:r>
            <a:r>
              <a:rPr lang="en-GB" sz="2000" dirty="0"/>
              <a:t> </a:t>
            </a:r>
            <a:r>
              <a:rPr lang="lv-LV" sz="2000" dirty="0"/>
              <a:t>pievienotās vērtības radīšanu </a:t>
            </a:r>
            <a:r>
              <a:rPr lang="en-GB" sz="2000" dirty="0"/>
              <a:t>. </a:t>
            </a:r>
            <a:r>
              <a:rPr lang="lv-LV" sz="2000" dirty="0"/>
              <a:t>Tiem jāietver arī  </a:t>
            </a:r>
            <a:r>
              <a:rPr lang="lv-LV" sz="2000" b="1" dirty="0"/>
              <a:t>atbalsta pasākumi, kas nodrošina konkurētspējas politikas veiksmīgu ieviešanu un veselīgi funkcionējošu vienoto tirgu. </a:t>
            </a:r>
          </a:p>
          <a:p>
            <a:pPr marL="2873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Jāapsver esošās </a:t>
            </a:r>
            <a:r>
              <a:rPr lang="lv-LV" sz="2000" b="1" dirty="0"/>
              <a:t>konkurences politikas atjaunošanas nepieciešamība</a:t>
            </a:r>
            <a:r>
              <a:rPr lang="lv-LV" sz="2000" dirty="0"/>
              <a:t>. </a:t>
            </a:r>
            <a:endParaRPr lang="en-GB" sz="24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(8)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GB" sz="2400" b="1" dirty="0"/>
              <a:t>5. </a:t>
            </a:r>
            <a:r>
              <a:rPr lang="lv-LV" sz="2400" b="1" dirty="0"/>
              <a:t>Lauku attīstība un </a:t>
            </a:r>
            <a:r>
              <a:rPr lang="en-GB" sz="2400" b="1" dirty="0"/>
              <a:t>Cork 2.0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Lauku attīstības politika sniedz mehānismus lauksaimniekiem, kas palīdz lauksaimniekiem nodrošināt publiskos labumus un pakalpojumus sabiedrībai. Tas arī papildina lauksaimniecības un mežsaimniecības tirgus konkurētspēju.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Lauku attīstības politikai </a:t>
            </a:r>
            <a:r>
              <a:rPr lang="lv-LV" sz="2000" b="1" dirty="0"/>
              <a:t>jāturpina fokusēties uz lauksaimniekiem</a:t>
            </a:r>
            <a:r>
              <a:rPr lang="lv-LV" sz="2000" dirty="0"/>
              <a:t>, jo tie ir daudzu Eiropas Savienības dalībvalstu ekonomiku mugurkauls.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Ieviešot</a:t>
            </a:r>
            <a:r>
              <a:rPr lang="en-GB" sz="2000" dirty="0"/>
              <a:t>Cork 2.0 </a:t>
            </a:r>
            <a:r>
              <a:rPr lang="lv-LV" sz="2000" dirty="0"/>
              <a:t>deklarāciju, </a:t>
            </a:r>
            <a:r>
              <a:rPr lang="lv-LV" sz="2000" b="1" dirty="0"/>
              <a:t>fokuss jāvērš uz ilgtspējīgu un gudru lauksaimniecību un mežsaimniecību</a:t>
            </a:r>
            <a:r>
              <a:rPr lang="lv-LV" sz="2000" dirty="0"/>
              <a:t>, kā arī vienkāršotu ES un nacionālo lauksaimniecības politiku.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4 galvenajiem deklarācijas blokiem jācentrējas uz ilgtspējas, vieduma un vienkāršuma ieviešanu lauksaimniecības politikā.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(9)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7" y="3311599"/>
            <a:ext cx="2075637" cy="213361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437" y="1515837"/>
            <a:ext cx="9616352" cy="4577934"/>
          </a:xfrm>
        </p:spPr>
        <p:txBody>
          <a:bodyPr/>
          <a:lstStyle/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6. </a:t>
            </a:r>
            <a:r>
              <a:rPr lang="lv-LV" sz="2400" b="1" dirty="0"/>
              <a:t>Investīciju atbalsts un infrastruktūras uzlabošana (ESIF)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Papildus investīciju atbalstam lauku attīstībā, </a:t>
            </a:r>
            <a:r>
              <a:rPr lang="lv-LV" sz="2000" b="1" dirty="0"/>
              <a:t>EIB</a:t>
            </a:r>
            <a:r>
              <a:rPr lang="lv-LV" sz="2000" dirty="0"/>
              <a:t> jāturpina kalpot kā </a:t>
            </a:r>
            <a:r>
              <a:rPr lang="lv-LV" sz="2000" b="1" dirty="0"/>
              <a:t>kredītu koordinatoram</a:t>
            </a:r>
            <a:r>
              <a:rPr lang="lv-LV" sz="2000" dirty="0"/>
              <a:t> lauksaimniecības sektorā.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EIB jāturpina izveidot un pilnveidot vienkāršus, elastīgus un mērķtiecīgus finansiālos instrumentos lauksaimniecības sektoram. Šiem instrumentiem jākalpo kā papildinājumam pieejamajām garantijām, nevis aizstājējiem.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b="1" dirty="0"/>
              <a:t>Jāgarantē ESIF funkcionēšana, </a:t>
            </a:r>
            <a:r>
              <a:rPr lang="lv-LV" sz="2000" dirty="0"/>
              <a:t>kas kalpo kā infrastruktūras attīstīšanas dzinējs visā ES, sevišķi, jaunajās ES dalībvalstīs.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Īpaša uzmanība jāpievērš ‘’</a:t>
            </a:r>
            <a:r>
              <a:rPr lang="lv-LV" sz="2000" dirty="0" err="1"/>
              <a:t>Basel</a:t>
            </a:r>
            <a:r>
              <a:rPr lang="lv-LV" sz="2000" dirty="0"/>
              <a:t> 3.5’’ diskusijai, lai tā neradītu negatīvu iespaidu uz lauksaimniecības produkcijas ražotāju kreditēšanu.</a:t>
            </a:r>
            <a:endParaRPr lang="en-US" sz="2000" dirty="0"/>
          </a:p>
          <a:p>
            <a:pPr>
              <a:spcAft>
                <a:spcPts val="1800"/>
              </a:spcAft>
            </a:pPr>
            <a:endParaRPr lang="en-GB" sz="2000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11"/>
            <a:ext cx="1033438" cy="1060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94" y="5167619"/>
            <a:ext cx="1022982" cy="1049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5" y="2685536"/>
            <a:ext cx="802753" cy="82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99" y="2775441"/>
            <a:ext cx="627566" cy="644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45" y="527221"/>
            <a:ext cx="8449733" cy="645040"/>
          </a:xfrm>
        </p:spPr>
        <p:txBody>
          <a:bodyPr/>
          <a:lstStyle/>
          <a:p>
            <a:pPr algn="ctr"/>
            <a:r>
              <a:rPr lang="lv-LV" sz="2800" b="1" dirty="0"/>
              <a:t>Visbeidzot</a:t>
            </a:r>
            <a:endParaRPr lang="fr-BE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7" y="1407694"/>
            <a:ext cx="9793707" cy="47404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813687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(10)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618" y="1469554"/>
            <a:ext cx="9567333" cy="4577934"/>
          </a:xfrm>
        </p:spPr>
        <p:txBody>
          <a:bodyPr/>
          <a:lstStyle/>
          <a:p>
            <a:pPr lvl="3" indent="0">
              <a:spcAft>
                <a:spcPts val="600"/>
              </a:spcAft>
              <a:buNone/>
            </a:pPr>
            <a:r>
              <a:rPr lang="en-GB" sz="2400" b="1" dirty="0"/>
              <a:t>7. </a:t>
            </a:r>
            <a:r>
              <a:rPr lang="lv-LV" sz="2400" b="1" dirty="0"/>
              <a:t>Jaunā lauksaimnieku paaudze, zemes pieejamība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b="1" dirty="0"/>
              <a:t>Lauksaimnieku novecošana un nepietiekama jaunu cilvēku iesaiste lauksaimniecībā </a:t>
            </a:r>
            <a:r>
              <a:rPr lang="lv-LV" sz="2400" dirty="0"/>
              <a:t>rada </a:t>
            </a:r>
            <a:r>
              <a:rPr lang="lv-LV" sz="2400" dirty="0" err="1"/>
              <a:t>depopulācijas</a:t>
            </a:r>
            <a:r>
              <a:rPr lang="lv-LV" sz="2400" dirty="0"/>
              <a:t> riskus lauku reģionos.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Nepieciešams attīstīt </a:t>
            </a:r>
            <a:r>
              <a:rPr lang="lv-LV" sz="2400" b="1" dirty="0"/>
              <a:t>konkrētus un mērķtiecīgus pasākumus, lai veicinātu un atvieglotu jaunu lauksaimnieku piesaistīšanu.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Lai panāktu lauku saimniecību pārņemšanu, ir jāsniedz </a:t>
            </a:r>
            <a:r>
              <a:rPr lang="lv-LV" sz="2400" b="1" dirty="0"/>
              <a:t>motivējošs, augsts atbalsts</a:t>
            </a:r>
            <a:r>
              <a:rPr lang="lv-LV" sz="2400" dirty="0"/>
              <a:t>.</a:t>
            </a:r>
            <a:endParaRPr lang="en-GB" sz="24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Ir nepieciešamība pēc </a:t>
            </a:r>
            <a:r>
              <a:rPr lang="lv-LV" sz="2300" b="1" dirty="0"/>
              <a:t>pastiprinošiem  konsultatīviem (gan tehniskiem, gan ar uzņēmējdarbību saistītiem)  dienestiem.</a:t>
            </a:r>
            <a:endParaRPr lang="en-GB" sz="23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8774" b="1308"/>
          <a:stretch/>
        </p:blipFill>
        <p:spPr>
          <a:xfrm>
            <a:off x="0" y="3398898"/>
            <a:ext cx="2351618" cy="2466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Nākotnes KLP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042" y="1600200"/>
            <a:ext cx="9619811" cy="4642337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KLP uzdevumi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Spēcīgas KLP nozīmīgums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Galvenie elementi, lai nodrošinātu vēl ilgtspējīgāku lauksaimniecību Eiropā.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Vienkāršošana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Ilgtspēja</a:t>
            </a:r>
            <a:r>
              <a:rPr lang="en-GB" sz="2000" dirty="0"/>
              <a:t>, </a:t>
            </a:r>
            <a:r>
              <a:rPr lang="lv-LV" sz="2000" dirty="0"/>
              <a:t>Klimata izmaiņas un ilgtspējīgas attīstības mērķi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Tirgus stabilitātes paaugstināšana un risku pārvaldība </a:t>
            </a:r>
            <a:endParaRPr lang="en-GB" sz="2000" dirty="0"/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Lauksaimnieku pozīciju nostiprināšana pārtikas apgādes ķēdē, lauksaimnieku kooperatīvu  un ražotāju organizāciju atbalsts 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Lauku attīstība un </a:t>
            </a:r>
            <a:r>
              <a:rPr lang="en-GB" sz="2000" dirty="0"/>
              <a:t>Cork 2.0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Investīciju atbalsts un infrastruktūras uzlabošana (ESIF)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/>
              <a:t>Jaunā lauksaimnieku paaudze, zemes pieejamība</a:t>
            </a:r>
          </a:p>
          <a:p>
            <a:pPr marL="790575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b="1" dirty="0"/>
              <a:t>Iespējamais nākotnes KLP ilgums</a:t>
            </a:r>
            <a:endParaRPr lang="en-GB" sz="2000" b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Papildus komentāri par KLP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7186" y="1421426"/>
            <a:ext cx="9850014" cy="4762804"/>
          </a:xfrm>
        </p:spPr>
        <p:txBody>
          <a:bodyPr/>
          <a:lstStyle/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Tai jābūt vienkāršākai!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Pastāv risks mazināt KLP vienotības elementu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Jāstrādā pie tirgus stabilitātes un riska pārvaldes 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Ir iespējama obligāta atbalsta ierobežošana un samazināšana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Tiks attīstīta </a:t>
            </a:r>
            <a:r>
              <a:rPr lang="lv-LV" sz="2800" dirty="0" err="1"/>
              <a:t>zaļināšana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Atbalsta pasākumi jābalsta uz produktivitāti un darbību 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/>
              <a:t>Jānodrošina lauksaimnieku paaudzes atjaunošana </a:t>
            </a:r>
            <a:endParaRPr lang="en-GB" sz="2800" dirty="0"/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Iespējamie nākotnes KLP izstrādes termiņi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7186" y="1456595"/>
            <a:ext cx="9850014" cy="4762804"/>
          </a:xfrm>
        </p:spPr>
        <p:txBody>
          <a:bodyPr/>
          <a:lstStyle/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sabiedriskā apspriešana</a:t>
            </a:r>
            <a:r>
              <a:rPr lang="en-GB" sz="2300" dirty="0"/>
              <a:t>: </a:t>
            </a:r>
            <a:r>
              <a:rPr lang="lv-LV" sz="2300" dirty="0"/>
              <a:t>2.</a:t>
            </a:r>
            <a:r>
              <a:rPr lang="en-GB" sz="2300" dirty="0"/>
              <a:t> Feb. </a:t>
            </a:r>
            <a:r>
              <a:rPr lang="lv-LV" sz="2300" dirty="0"/>
              <a:t>līdz</a:t>
            </a:r>
            <a:r>
              <a:rPr lang="en-GB" sz="2300" dirty="0"/>
              <a:t> </a:t>
            </a:r>
            <a:r>
              <a:rPr lang="lv-LV" sz="2300" dirty="0"/>
              <a:t>2.</a:t>
            </a:r>
            <a:r>
              <a:rPr lang="en-GB" sz="2300" dirty="0"/>
              <a:t> </a:t>
            </a:r>
            <a:r>
              <a:rPr lang="lv-LV" sz="2300" dirty="0"/>
              <a:t>Maijs</a:t>
            </a:r>
            <a:r>
              <a:rPr lang="en-GB" sz="2300" dirty="0"/>
              <a:t> 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DG </a:t>
            </a:r>
            <a:r>
              <a:rPr lang="lv-LV" sz="2300" dirty="0"/>
              <a:t>Konference </a:t>
            </a:r>
            <a:r>
              <a:rPr lang="en-GB" sz="2300" dirty="0"/>
              <a:t>– </a:t>
            </a:r>
            <a:r>
              <a:rPr lang="lv-LV" sz="2300" dirty="0"/>
              <a:t>sabiedriskās apspriešanas rezultāti</a:t>
            </a:r>
            <a:r>
              <a:rPr lang="en-GB" sz="2300" dirty="0"/>
              <a:t>: </a:t>
            </a:r>
            <a:r>
              <a:rPr lang="lv-LV" sz="2300" dirty="0"/>
              <a:t>7. jūlijs </a:t>
            </a:r>
            <a:r>
              <a:rPr lang="en-GB" sz="2300" dirty="0"/>
              <a:t>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Paziņojums par nākotnes  KLP</a:t>
            </a:r>
            <a:r>
              <a:rPr lang="en-GB" sz="2300" dirty="0"/>
              <a:t>: </a:t>
            </a:r>
            <a:r>
              <a:rPr lang="lv-LV" sz="2300" dirty="0"/>
              <a:t>29. Novembris</a:t>
            </a:r>
            <a:r>
              <a:rPr lang="en-GB" sz="2300" dirty="0"/>
              <a:t> 2017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Komisija priekšlikumi budžeta pamatnostādnēm </a:t>
            </a:r>
            <a:r>
              <a:rPr lang="en-GB" sz="2300" dirty="0"/>
              <a:t>: </a:t>
            </a:r>
            <a:r>
              <a:rPr lang="lv-LV" sz="2300" dirty="0"/>
              <a:t>Maijs </a:t>
            </a:r>
            <a:r>
              <a:rPr lang="en-GB" sz="2300" dirty="0"/>
              <a:t>2018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Likumdevēja nākotnes priekšlikumi Jūnijs </a:t>
            </a:r>
            <a:r>
              <a:rPr lang="en-GB" sz="2300" dirty="0"/>
              <a:t>2018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Brexit: </a:t>
            </a:r>
            <a:r>
              <a:rPr lang="lv-LV" sz="2300" dirty="0"/>
              <a:t>50. pants atvērts 29. martā 2017</a:t>
            </a:r>
            <a:r>
              <a:rPr lang="en-GB" sz="2300" dirty="0"/>
              <a:t>; </a:t>
            </a:r>
            <a:r>
              <a:rPr lang="lv-LV" sz="2300" dirty="0"/>
              <a:t>izstāšanās </a:t>
            </a:r>
            <a:r>
              <a:rPr lang="en-GB" sz="2300" dirty="0"/>
              <a:t>: </a:t>
            </a:r>
            <a:r>
              <a:rPr lang="lv-LV" sz="2300" dirty="0"/>
              <a:t>29. marts </a:t>
            </a:r>
            <a:r>
              <a:rPr lang="en-GB" sz="2300" dirty="0"/>
              <a:t>2019 (???)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Eiroparlamenta vēlēšanas</a:t>
            </a:r>
            <a:r>
              <a:rPr lang="en-GB" sz="2300" dirty="0"/>
              <a:t>: </a:t>
            </a:r>
            <a:r>
              <a:rPr lang="lv-LV" sz="2300" dirty="0"/>
              <a:t>Maijs/Jūnijs</a:t>
            </a:r>
            <a:r>
              <a:rPr lang="en-GB" sz="2300" dirty="0"/>
              <a:t> 2019;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Jauna Eiropas Komisija</a:t>
            </a:r>
            <a:r>
              <a:rPr lang="en-GB" sz="2300" dirty="0"/>
              <a:t>: Nov</a:t>
            </a:r>
            <a:r>
              <a:rPr lang="lv-LV" sz="2300" dirty="0" err="1"/>
              <a:t>embris</a:t>
            </a:r>
            <a:r>
              <a:rPr lang="lv-LV" sz="2300" dirty="0"/>
              <a:t> </a:t>
            </a:r>
            <a:r>
              <a:rPr lang="en-GB" sz="2300" dirty="0"/>
              <a:t>2019 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diskusiju noslēgums</a:t>
            </a:r>
            <a:r>
              <a:rPr lang="en-GB" sz="2300" dirty="0"/>
              <a:t>: 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KLP uzdevumi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7766" y="1510743"/>
            <a:ext cx="9692348" cy="4577934"/>
          </a:xfrm>
        </p:spPr>
        <p:txBody>
          <a:bodyPr/>
          <a:lstStyle/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Šībrīža KLP mērķi, kas definēti </a:t>
            </a:r>
            <a:r>
              <a:rPr lang="lv-LV" sz="2400" i="1" dirty="0"/>
              <a:t>‘’līguma par ES darbību’’ </a:t>
            </a:r>
            <a:r>
              <a:rPr lang="lv-LV" sz="2400" dirty="0"/>
              <a:t>39(1) pantā ir aktuāli un tos nepieciešams saglabāt.</a:t>
            </a:r>
            <a:endParaRPr lang="en-GB" sz="2400" i="1" dirty="0"/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KLP sniedz ieguldījumu stabilā lauku vidē un </a:t>
            </a:r>
            <a:r>
              <a:rPr lang="lv-LV" sz="2400" b="1" dirty="0"/>
              <a:t>40 miljonu cilvēku nodarbinātībā</a:t>
            </a:r>
            <a:r>
              <a:rPr lang="lv-LV" sz="2400" dirty="0"/>
              <a:t>, kuri darbojas lauksaimniecības pārtikas sagādes ķēdē.</a:t>
            </a:r>
            <a:r>
              <a:rPr lang="en-GB" sz="2400" dirty="0"/>
              <a:t> </a:t>
            </a:r>
            <a:r>
              <a:rPr lang="lv-LV" sz="2400" dirty="0"/>
              <a:t>Šis ir ļoti svarīgs punkts laikā, kad ES pastāv augsts bezdarba līmenis.</a:t>
            </a:r>
            <a:endParaRPr lang="en-GB" sz="2400" dirty="0"/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lv-LV" sz="2400" dirty="0"/>
              <a:t>KLP jāturpina iepriekšējo reformu orientēšana uz tirgu. Tomēr ir nepieciešams atbalsts vairākiem lauksaimnieku radītiem publiskajiem labumiem un pakalpojumiem, kuru stabilitāti nespēj nodrošināt tirgus. </a:t>
            </a:r>
            <a:endParaRPr lang="en-GB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469" y="404446"/>
            <a:ext cx="9550699" cy="841297"/>
          </a:xfrm>
        </p:spPr>
        <p:txBody>
          <a:bodyPr/>
          <a:lstStyle/>
          <a:p>
            <a:pPr algn="ctr"/>
            <a:r>
              <a:rPr lang="lv-LV" sz="2800" b="1" dirty="0"/>
              <a:t>Lauksaimnieku ienākumu salīdzinājums ar vidējo valsts atalgojumu un ienākumu atbalstu</a:t>
            </a:r>
            <a:br>
              <a:rPr lang="lv-LV" sz="2800" b="1" dirty="0"/>
            </a:b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69" y="1524001"/>
            <a:ext cx="9745771" cy="4482516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51618" y="6279531"/>
            <a:ext cx="5006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sz="800" b="0" i="1" dirty="0">
                <a:solidFill>
                  <a:schemeClr val="tx1"/>
                </a:solidFill>
                <a:cs typeface="Times New Roman" pitchFamily="18" charset="0"/>
              </a:rPr>
              <a:t>Source: </a:t>
            </a:r>
            <a:r>
              <a:rPr lang="en-GB" sz="800" i="1" dirty="0">
                <a:cs typeface="Times New Roman" pitchFamily="18" charset="0"/>
              </a:rPr>
              <a:t>ESTAT, EAA</a:t>
            </a:r>
            <a:r>
              <a:rPr lang="en-GB" sz="800" b="0" i="1" dirty="0">
                <a:solidFill>
                  <a:schemeClr val="tx1"/>
                </a:solidFill>
              </a:rPr>
              <a:t>.</a:t>
            </a:r>
            <a:endParaRPr lang="nl-BE" sz="800" b="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/>
              <a:t>Spēcīgas KLP nozīmīgums </a:t>
            </a:r>
            <a:r>
              <a:rPr lang="en-GB" sz="2800" b="1" dirty="0"/>
              <a:t>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0468" y="1441937"/>
            <a:ext cx="9771563" cy="4804305"/>
          </a:xfrm>
        </p:spPr>
        <p:txBody>
          <a:bodyPr/>
          <a:lstStyle/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ES jānodrošina kopējs finansējums kopīgajai politikai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KLP izmaksā mazāk nekā 1% no kopējiem ES  sabiedriskajiem tēriņiem.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/>
              <a:t> </a:t>
            </a:r>
            <a:r>
              <a:rPr lang="lv-LV" sz="2300" dirty="0"/>
              <a:t>Nākošajam ES budžetam jānodrošina vismaz tikpat liela KLP finansējuma saglabāšana.</a:t>
            </a:r>
          </a:p>
          <a:p>
            <a:pPr marL="28733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300" dirty="0"/>
              <a:t>Pareizi finansēta KLP nodrošinās spēcīgu, ekonomiski dzīvotspējīgu, un konkurētspējīgu lauksaimniecības sektoru, no kā iegūs gan lauksaimnieki, gan patērētāji.</a:t>
            </a:r>
          </a:p>
          <a:p>
            <a:pPr marL="344488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300" dirty="0"/>
              <a:t> </a:t>
            </a:r>
            <a:r>
              <a:rPr lang="lv-LV" sz="2300" dirty="0"/>
              <a:t>KLP jāvērš atbalsts uz aktīviem lauksaimniekiem – tiem, kuri rada sabiedriskos labumus un aktīvi iegulda ilgtspējīgā attīstībā.</a:t>
            </a:r>
            <a:r>
              <a:rPr lang="en-GB" sz="2300" dirty="0"/>
              <a:t> </a:t>
            </a:r>
            <a:endParaRPr lang="lv-LV" sz="2300" dirty="0"/>
          </a:p>
          <a:p>
            <a:pPr marL="344488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lv-LV" sz="2300" dirty="0"/>
              <a:t>KLP jāfokusējas uz esošo likumprojektu pilnveidošanu  - tā ir evolūcija nevis revolūcija! </a:t>
            </a:r>
            <a:endParaRPr lang="en-GB" sz="2300" dirty="0"/>
          </a:p>
          <a:p>
            <a:pPr marL="287338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962558" cy="792162"/>
          </a:xfrm>
        </p:spPr>
        <p:txBody>
          <a:bodyPr/>
          <a:lstStyle/>
          <a:p>
            <a:pPr algn="ctr"/>
            <a:r>
              <a:rPr lang="lv-LV" sz="2800" b="1" dirty="0"/>
              <a:t>KLP reformu ceļš un KLP budžets </a:t>
            </a:r>
            <a:r>
              <a:rPr lang="en-GB" sz="2800" b="1" dirty="0"/>
              <a:t>(1980-2020)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9597"/>
          <a:stretch/>
        </p:blipFill>
        <p:spPr>
          <a:xfrm>
            <a:off x="296357" y="3020037"/>
            <a:ext cx="1784112" cy="298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5" y="1463040"/>
            <a:ext cx="10081584" cy="48158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51618" y="6279531"/>
            <a:ext cx="5006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sz="800" b="0" i="1" dirty="0">
                <a:solidFill>
                  <a:schemeClr val="tx1"/>
                </a:solidFill>
                <a:cs typeface="Times New Roman" pitchFamily="18" charset="0"/>
              </a:rPr>
              <a:t>Source: DG AGRI</a:t>
            </a:r>
            <a:r>
              <a:rPr lang="en-GB" sz="800" b="0" i="1" dirty="0">
                <a:solidFill>
                  <a:schemeClr val="tx1"/>
                </a:solidFill>
              </a:rPr>
              <a:t>.</a:t>
            </a:r>
            <a:endParaRPr lang="nl-BE" sz="800" b="0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Spēcīgas KLP nozīmīgums </a:t>
            </a:r>
            <a:r>
              <a:rPr lang="en-GB" sz="2800" b="1" dirty="0"/>
              <a:t>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5527" y="1524988"/>
            <a:ext cx="9734241" cy="4209535"/>
          </a:xfrm>
        </p:spPr>
        <p:txBody>
          <a:bodyPr/>
          <a:lstStyle/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b="1" dirty="0"/>
              <a:t>Abi KLP pīlāri ir svarīgi,</a:t>
            </a:r>
            <a:r>
              <a:rPr lang="en-GB" sz="2400" b="1" dirty="0"/>
              <a:t> </a:t>
            </a:r>
            <a:r>
              <a:rPr lang="lv-LV" sz="2400" dirty="0"/>
              <a:t>un tiem ir specifiski uzdevumi.</a:t>
            </a:r>
            <a:endParaRPr lang="en-GB" sz="2400" dirty="0"/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1. KLP pīlārs ir pamats vienotai ES pieejai visām saimniecībām, nodrošinot  </a:t>
            </a:r>
            <a:r>
              <a:rPr lang="lv-LV" sz="2400" b="1" dirty="0"/>
              <a:t>ilgtspēju, stabilu pārtikas ražošanu un pārtikas nodrošinājumu. </a:t>
            </a:r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2. pīlārs rada individuālus palīgmehānismus saimniecībām, sākot ar investīcijām, beidzot ar dažādu līdzekļu izstrādi, lai pielāgotos sabiedrības prasībām un paradumiem</a:t>
            </a:r>
            <a:r>
              <a:rPr lang="en-GB" sz="2400" dirty="0"/>
              <a:t>. </a:t>
            </a:r>
            <a:r>
              <a:rPr lang="lv-LV" sz="2400" dirty="0"/>
              <a:t>Atbalsta daļa ir lauku attīstības programmas kodola elements, kas dalībvalstīm ļauj atbalstu pārdalīt sev prioritāriem sektoriem, vienlaikus saglabājot svarīgo vienotības elementu. </a:t>
            </a:r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1182">
            <a:off x="-1053129" y="3263051"/>
            <a:ext cx="4513493" cy="241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688" y="404813"/>
            <a:ext cx="9454660" cy="882566"/>
          </a:xfrm>
        </p:spPr>
        <p:txBody>
          <a:bodyPr/>
          <a:lstStyle/>
          <a:p>
            <a:pPr algn="ctr"/>
            <a:r>
              <a:rPr lang="lv-LV" sz="2800" b="1" dirty="0"/>
              <a:t>Galvenie elementi lai padarītu Eiropas lauksaimniecību ilgtspējīgāku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7687" y="1583106"/>
            <a:ext cx="9601954" cy="4577934"/>
          </a:xfrm>
        </p:spPr>
        <p:txBody>
          <a:bodyPr/>
          <a:lstStyle/>
          <a:p>
            <a:pPr marL="458788" lvl="1" indent="-457200">
              <a:spcAft>
                <a:spcPts val="1800"/>
              </a:spcAft>
              <a:buAutoNum type="arabicPeriod"/>
            </a:pPr>
            <a:r>
              <a:rPr lang="lv-LV" sz="2300" b="1" dirty="0"/>
              <a:t>Vienkāršošana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Ilgtspēja</a:t>
            </a:r>
            <a:r>
              <a:rPr lang="en-GB" sz="2300" b="1" dirty="0"/>
              <a:t>, </a:t>
            </a:r>
            <a:r>
              <a:rPr lang="lv-LV" sz="2300" b="1" dirty="0"/>
              <a:t>Klimata izmaiņas un ilgtspējīgas attīstības mērķi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Tirgus stabilitātes paaugstināšana un risku pārvaldība 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Lauksaimnieku pozīciju nostiprināšana pārtikas apgādes ķēdē, lauksaimnieku kooperatīvu  un ražotāju organizāciju atbalsts </a:t>
            </a:r>
            <a:endParaRPr lang="en-GB" sz="2300" b="1" dirty="0"/>
          </a:p>
          <a:p>
            <a:pPr marL="458788" lvl="1" indent="-457200">
              <a:spcAft>
                <a:spcPts val="1800"/>
              </a:spcAft>
              <a:buAutoNum type="arabicPeriod"/>
            </a:pPr>
            <a:r>
              <a:rPr lang="lv-LV" sz="2300" b="1" dirty="0"/>
              <a:t>Lauku attīstība un </a:t>
            </a:r>
            <a:r>
              <a:rPr lang="en-GB" sz="2300" b="1" dirty="0"/>
              <a:t>Cork 2.0</a:t>
            </a:r>
            <a:endParaRPr lang="lv-LV" sz="2300" b="1" dirty="0"/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Investīciju atbalsts un infrastruktūras uzlabošana (ESIF)</a:t>
            </a:r>
          </a:p>
          <a:p>
            <a:pPr marL="458788" lvl="1" indent="-457200">
              <a:spcAft>
                <a:spcPts val="1800"/>
              </a:spcAft>
              <a:buFontTx/>
              <a:buAutoNum type="arabicPeriod"/>
            </a:pPr>
            <a:r>
              <a:rPr lang="lv-LV" sz="2300" b="1" dirty="0"/>
              <a:t>Jaunā lauksaimnieku paaudze, zemes pieejamība</a:t>
            </a:r>
          </a:p>
          <a:p>
            <a:pPr lvl="1"/>
            <a:endParaRPr lang="en-GB" sz="2400" dirty="0"/>
          </a:p>
          <a:p>
            <a:pPr lvl="1"/>
            <a:endParaRPr lang="en-US" dirty="0"/>
          </a:p>
          <a:p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7338"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618" y="404813"/>
            <a:ext cx="8449733" cy="792162"/>
          </a:xfrm>
        </p:spPr>
        <p:txBody>
          <a:bodyPr/>
          <a:lstStyle/>
          <a:p>
            <a:pPr algn="ctr"/>
            <a:r>
              <a:rPr lang="lv-LV" sz="2800" b="1" dirty="0"/>
              <a:t>Eiropas lauksaimniecības ilgtspējas palielināšana (1)</a:t>
            </a:r>
            <a:endParaRPr lang="en-GB" sz="28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533" y="1551933"/>
            <a:ext cx="9567333" cy="4577934"/>
          </a:xfrm>
        </p:spPr>
        <p:txBody>
          <a:bodyPr/>
          <a:lstStyle/>
          <a:p>
            <a:pPr lvl="1"/>
            <a:r>
              <a:rPr lang="en-GB" sz="2400" b="1" dirty="0"/>
              <a:t>1. </a:t>
            </a:r>
            <a:r>
              <a:rPr lang="lv-LV" sz="2400" b="1" dirty="0"/>
              <a:t>Vienkāršošana</a:t>
            </a:r>
            <a:endParaRPr lang="en-GB" sz="2400" b="1" dirty="0"/>
          </a:p>
          <a:p>
            <a:pPr marL="287338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2014. gada KLP reforma ir daudz </a:t>
            </a:r>
            <a:r>
              <a:rPr lang="lv-LV" sz="2400" b="1" dirty="0"/>
              <a:t>par sarežģītu. </a:t>
            </a:r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b="1" dirty="0" err="1"/>
              <a:t>Zaļināšanas</a:t>
            </a:r>
            <a:r>
              <a:rPr lang="lv-LV" sz="2400" dirty="0"/>
              <a:t> kontekstā – pat ja lauksaimnieki to ir atbalstījuši, tās īstenošana lauksaimniekiem </a:t>
            </a:r>
            <a:r>
              <a:rPr lang="lv-LV" sz="2400" b="1" dirty="0"/>
              <a:t>nav viegli saprotama</a:t>
            </a:r>
            <a:r>
              <a:rPr lang="lv-LV" sz="2400" dirty="0"/>
              <a:t>. </a:t>
            </a:r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dirty="0"/>
              <a:t>Mēs atbalstam komisāra Hogana centienus vienkāršot KLP, bet ir nepieciešams darīt daudz vairāk.</a:t>
            </a:r>
            <a:r>
              <a:rPr lang="en-GB" sz="2400" dirty="0"/>
              <a:t> </a:t>
            </a:r>
            <a:endParaRPr lang="lv-LV" sz="2400" dirty="0"/>
          </a:p>
          <a:p>
            <a:pPr marL="344488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lv-LV" sz="2400" dirty="0"/>
              <a:t>Nākotnes KLP jābūt </a:t>
            </a:r>
            <a:r>
              <a:rPr lang="lv-LV" sz="2400" b="1" dirty="0"/>
              <a:t>kopējai, vienkāršai, mazāk birokrātiskai</a:t>
            </a:r>
            <a:r>
              <a:rPr lang="lv-LV" sz="2400" dirty="0"/>
              <a:t>, un kvalitatīvāk jāstājas pretī lauksaimniecības sektora izaicinājumiem.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" y="2698808"/>
            <a:ext cx="1773416" cy="343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7"/>
            <a:ext cx="1899138" cy="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58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585858"/>
      </a:lt2>
      <a:accent1>
        <a:srgbClr val="6B7213"/>
      </a:accent1>
      <a:accent2>
        <a:srgbClr val="CA6D05"/>
      </a:accent2>
      <a:accent3>
        <a:srgbClr val="FFFFFF"/>
      </a:accent3>
      <a:accent4>
        <a:srgbClr val="000000"/>
      </a:accent4>
      <a:accent5>
        <a:srgbClr val="BABCAA"/>
      </a:accent5>
      <a:accent6>
        <a:srgbClr val="B76204"/>
      </a:accent6>
      <a:hlink>
        <a:srgbClr val="808080"/>
      </a:hlink>
      <a:folHlink>
        <a:srgbClr val="C0C0C0"/>
      </a:folHlink>
    </a:clrScheme>
    <a:fontScheme name="Standard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585858"/>
        </a:lt2>
        <a:accent1>
          <a:srgbClr val="6B7213"/>
        </a:accent1>
        <a:accent2>
          <a:srgbClr val="CA6D05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B76204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585858"/>
      </a:lt2>
      <a:accent1>
        <a:srgbClr val="6B7213"/>
      </a:accent1>
      <a:accent2>
        <a:srgbClr val="CA6D05"/>
      </a:accent2>
      <a:accent3>
        <a:srgbClr val="FFFFFF"/>
      </a:accent3>
      <a:accent4>
        <a:srgbClr val="000000"/>
      </a:accent4>
      <a:accent5>
        <a:srgbClr val="BABCAA"/>
      </a:accent5>
      <a:accent6>
        <a:srgbClr val="B76204"/>
      </a:accent6>
      <a:hlink>
        <a:srgbClr val="808080"/>
      </a:hlink>
      <a:folHlink>
        <a:srgbClr val="C0C0C0"/>
      </a:folHlink>
    </a:clrScheme>
    <a:fontScheme name="Standard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585858"/>
        </a:lt2>
        <a:accent1>
          <a:srgbClr val="6B7213"/>
        </a:accent1>
        <a:accent2>
          <a:srgbClr val="CA6D05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B76204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1505</Words>
  <Application>Microsoft Office PowerPoint</Application>
  <PresentationFormat>Custom</PresentationFormat>
  <Paragraphs>144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2_Standarddesign</vt:lpstr>
      <vt:lpstr>1_Standarddesign</vt:lpstr>
      <vt:lpstr>“Eiropas Lauksaimnieku un Lauksaimnieku kooperatīvu skatījums uz nākotnes KLP</vt:lpstr>
      <vt:lpstr>Nākotnes KLP</vt:lpstr>
      <vt:lpstr>KLP uzdevumi</vt:lpstr>
      <vt:lpstr>Lauksaimnieku ienākumu salīdzinājums ar vidējo valsts atalgojumu un ienākumu atbalstu </vt:lpstr>
      <vt:lpstr>Spēcīgas KLP nozīmīgums (1)</vt:lpstr>
      <vt:lpstr>KLP reformu ceļš un KLP budžets (1980-2020)</vt:lpstr>
      <vt:lpstr>Spēcīgas KLP nozīmīgums (2)</vt:lpstr>
      <vt:lpstr>Galvenie elementi lai padarītu Eiropas lauksaimniecību ilgtspējīgāku</vt:lpstr>
      <vt:lpstr>Eiropas lauksaimniecības ilgtspējas palielināšana (1)</vt:lpstr>
      <vt:lpstr>Eiropas lauksaimniecības ilgtspējas palielināšana (2)</vt:lpstr>
      <vt:lpstr>Eiropas lauksaimniecības ilgtspējas palielināšana (3)</vt:lpstr>
      <vt:lpstr>Eiropas lauksaimniecības ilgtspējas palielināšana (4)</vt:lpstr>
      <vt:lpstr>Eiropas lauksaimniecības ilgtspējas palielināšana (5)</vt:lpstr>
      <vt:lpstr>Eiropas lauksaimniecības ilgtspējas palielināšana (6)</vt:lpstr>
      <vt:lpstr>Eiropas lauksaimniecības ilgtspējas palielināšana (7)</vt:lpstr>
      <vt:lpstr>Eiropas lauksaimniecības ilgtspējas palielināšana (8)</vt:lpstr>
      <vt:lpstr>Eiropas lauksaimniecības ilgtspējas palielināšana (9)</vt:lpstr>
      <vt:lpstr>Visbeidzot</vt:lpstr>
      <vt:lpstr>Eiropas lauksaimniecības ilgtspējas palielināšana (10)</vt:lpstr>
      <vt:lpstr>Papildus komentāri par KLP</vt:lpstr>
      <vt:lpstr>Iespējamie nākotnes KLP izstrādes termiņi</vt:lpstr>
    </vt:vector>
  </TitlesOfParts>
  <Company>Copa-Cogeca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Evangelos Koumentakos</dc:creator>
  <cp:lastModifiedBy>Zanda Dimanta-Svilpe</cp:lastModifiedBy>
  <cp:revision>152</cp:revision>
  <cp:lastPrinted>2017-10-23T06:13:32Z</cp:lastPrinted>
  <dcterms:created xsi:type="dcterms:W3CDTF">2017-01-17T14:07:19Z</dcterms:created>
  <dcterms:modified xsi:type="dcterms:W3CDTF">2019-07-09T11:53:12Z</dcterms:modified>
</cp:coreProperties>
</file>