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365" r:id="rId3"/>
    <p:sldId id="366" r:id="rId4"/>
    <p:sldId id="367" r:id="rId5"/>
    <p:sldId id="368" r:id="rId6"/>
    <p:sldId id="369" r:id="rId7"/>
    <p:sldId id="371" r:id="rId8"/>
    <p:sldId id="372" r:id="rId9"/>
    <p:sldId id="373" r:id="rId10"/>
    <p:sldId id="370" r:id="rId11"/>
    <p:sldId id="327" r:id="rId12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iga Segliņa" initials="D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2633" autoAdjust="0"/>
  </p:normalViewPr>
  <p:slideViewPr>
    <p:cSldViewPr snapToGrid="0" snapToObjects="1">
      <p:cViewPr varScale="1">
        <p:scale>
          <a:sx n="85" d="100"/>
          <a:sy n="85" d="100"/>
        </p:scale>
        <p:origin x="156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F23E3-9257-4BAC-BAEB-82815A1D8F67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F6CF7-8CE8-4A61-A07D-478F8182E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01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CDB87B0-CFA5-4A4C-9271-9DF88C2C24C1}" type="datetimeFigureOut">
              <a:rPr lang="lv-LV"/>
              <a:pPr>
                <a:defRPr/>
              </a:pPr>
              <a:t>01.03.2017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021935-CD13-4348-8D57-6A475363743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8478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869C4E-CA5B-4CCB-9566-E1A4DC7C79DF}" type="slidenum">
              <a:rPr lang="lv-LV" altLang="lv-LV"/>
              <a:pPr eaLnBrk="1" hangingPunct="1"/>
              <a:t>2</a:t>
            </a:fld>
            <a:endParaRPr lang="lv-LV" altLang="lv-LV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3758826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Prezentācijas nosaukums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Vārds uzvārds, ieņemamais amats, kontaktinformācija</a:t>
            </a:r>
            <a:endParaRPr lang="en-US" dirty="0" smtClean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dd.mm.gggg., vieta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1683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Slaida 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 smtClean="0"/>
              <a:t>Slaida tekstuālais un grafiskais saturs</a:t>
            </a:r>
            <a:endParaRPr lang="en-US" dirty="0" smtClean="0"/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dd.mm.gggg.</a:t>
            </a:r>
            <a:endParaRPr lang="en-US" dirty="0" smtClean="0"/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58199" y="6324600"/>
            <a:ext cx="53340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556443D-5B85-4C26-BEC7-F5113C22D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Slaida virsraksts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dirty="0" smtClean="0"/>
              <a:t>Slaida tekstuālais saturs</a:t>
            </a:r>
            <a:endParaRPr lang="en-US" dirty="0" smtClean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dd.mm.gggg.</a:t>
            </a:r>
            <a:endParaRPr lang="en-US" dirty="0" smtClean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  <p:sp>
        <p:nvSpPr>
          <p:cNvPr id="12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58199" y="6324600"/>
            <a:ext cx="53340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556443D-5B85-4C26-BEC7-F5113C22D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81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Slaida 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0799" y="1752600"/>
            <a:ext cx="2962275" cy="43735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lv-LV" dirty="0" smtClean="0"/>
              <a:t>Slaida tekstuālais saturs</a:t>
            </a:r>
            <a:endParaRPr lang="en-US" dirty="0" smtClean="0"/>
          </a:p>
          <a:p>
            <a:pPr lvl="1"/>
            <a:r>
              <a:rPr lang="lv-LV" dirty="0" smtClean="0"/>
              <a:t>Otrais līmenis</a:t>
            </a:r>
            <a:endParaRPr lang="en-US" dirty="0" smtClean="0"/>
          </a:p>
          <a:p>
            <a:pPr marR="0" lvl="2" latinLnBrk="0">
              <a:lnSpc>
                <a:spcPct val="100000"/>
              </a:lnSpc>
              <a:buClrTx/>
              <a:buSzTx/>
              <a:tabLst/>
            </a:pPr>
            <a:r>
              <a:rPr lang="lv-LV" dirty="0" smtClean="0"/>
              <a:t>Trešais līmenis</a:t>
            </a:r>
            <a:endParaRPr lang="en-US" dirty="0" smtClean="0"/>
          </a:p>
          <a:p>
            <a:pPr marR="0" lvl="3" latinLnBrk="0">
              <a:lnSpc>
                <a:spcPct val="100000"/>
              </a:lnSpc>
              <a:buClrTx/>
              <a:buSzTx/>
              <a:tabLst/>
            </a:pPr>
            <a:r>
              <a:rPr lang="lv-LV" dirty="0" smtClean="0"/>
              <a:t>Ceturtais līmenis</a:t>
            </a:r>
            <a:endParaRPr lang="en-US" dirty="0" smtClean="0"/>
          </a:p>
          <a:p>
            <a:pPr marR="0" lvl="4" latinLnBrk="0">
              <a:lnSpc>
                <a:spcPct val="100000"/>
              </a:lnSpc>
              <a:buClrTx/>
              <a:buSzTx/>
              <a:tabLst/>
            </a:pPr>
            <a:r>
              <a:rPr lang="lv-LV" dirty="0" smtClean="0"/>
              <a:t>Piektais līmenis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781674" y="1752600"/>
            <a:ext cx="2905125" cy="4373573"/>
          </a:xfrm>
        </p:spPr>
        <p:txBody>
          <a:bodyPr>
            <a:normAutofit/>
          </a:bodyPr>
          <a:lstStyle>
            <a:lvl1pPr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73163" marR="0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43063" marR="0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112963" marR="0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»"/>
              <a:tabLst/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 dirty="0" smtClean="0"/>
              <a:t>Slaida tekstuālais saturs</a:t>
            </a:r>
            <a:endParaRPr lang="en-US" dirty="0" smtClean="0"/>
          </a:p>
          <a:p>
            <a:pPr lvl="1"/>
            <a:r>
              <a:rPr lang="lv-LV" dirty="0" smtClean="0"/>
              <a:t>Otrais līmenis</a:t>
            </a:r>
            <a:endParaRPr lang="en-US" dirty="0" smtClean="0"/>
          </a:p>
          <a:p>
            <a:pPr marL="1173163" marR="0" lvl="2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lv-LV" dirty="0" smtClean="0"/>
              <a:t>Trešais līmenis</a:t>
            </a:r>
            <a:endParaRPr lang="en-US" dirty="0" smtClean="0"/>
          </a:p>
          <a:p>
            <a:pPr marL="1643063" marR="0" lvl="3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lv-LV" dirty="0" smtClean="0"/>
              <a:t>Ceturtais līmenis</a:t>
            </a:r>
            <a:endParaRPr lang="en-US" dirty="0" smtClean="0"/>
          </a:p>
          <a:p>
            <a:pPr marL="2112963" marR="0" lvl="4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»"/>
              <a:tabLst/>
              <a:defRPr/>
            </a:pPr>
            <a:r>
              <a:rPr lang="lv-LV" dirty="0" smtClean="0"/>
              <a:t>Piektais līmenis</a:t>
            </a:r>
            <a:endParaRPr lang="en-US" dirty="0" smtClean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dd.mm.gggg.</a:t>
            </a:r>
            <a:endParaRPr lang="en-US" dirty="0" smtClean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  <p:sp>
        <p:nvSpPr>
          <p:cNvPr id="13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58199" y="6324600"/>
            <a:ext cx="53340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556443D-5B85-4C26-BEC7-F5113C22D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51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Slaida virsraksts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dd.mm.gggg.</a:t>
            </a:r>
            <a:endParaRPr lang="en-US" dirty="0" smtClean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  <p:sp>
        <p:nvSpPr>
          <p:cNvPr id="1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58199" y="6324600"/>
            <a:ext cx="53340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556443D-5B85-4C26-BEC7-F5113C22D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813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Slaida virsraksts</a:t>
            </a:r>
            <a:endParaRPr lang="en-US" dirty="0"/>
          </a:p>
        </p:txBody>
      </p:sp>
      <p:sp>
        <p:nvSpPr>
          <p:cNvPr id="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dd.mm.gggg.</a:t>
            </a:r>
            <a:endParaRPr lang="en-US" dirty="0" smtClean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  <p:sp>
        <p:nvSpPr>
          <p:cNvPr id="11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58199" y="6324600"/>
            <a:ext cx="53340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556443D-5B85-4C26-BEC7-F5113C22D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58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dd.mm.gggg.</a:t>
            </a:r>
            <a:endParaRPr lang="en-US" dirty="0" smtClean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58199" y="6324600"/>
            <a:ext cx="53340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556443D-5B85-4C26-BEC7-F5113C22D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87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Slaida 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800" marR="0" indent="0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700" marR="0" indent="0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112963" marR="0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»"/>
              <a:tabLst/>
              <a:defRPr sz="1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lv-LV" dirty="0" smtClean="0"/>
              <a:t>Slaida tekstuālais saturs</a:t>
            </a:r>
            <a:endParaRPr lang="en-US" dirty="0" smtClean="0"/>
          </a:p>
          <a:p>
            <a:pPr lvl="1"/>
            <a:r>
              <a:rPr lang="lv-LV" dirty="0" smtClean="0"/>
              <a:t>Otrais līmenis</a:t>
            </a:r>
            <a:endParaRPr lang="en-US" dirty="0" smtClean="0"/>
          </a:p>
          <a:p>
            <a:pPr marL="1173163" marR="0" lvl="2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lv-LV" dirty="0" smtClean="0"/>
              <a:t>Trešais līmenis</a:t>
            </a:r>
            <a:endParaRPr lang="en-US" dirty="0" smtClean="0"/>
          </a:p>
          <a:p>
            <a:pPr marL="1643063" marR="0" lvl="3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lv-LV" dirty="0" smtClean="0"/>
              <a:t>Ceturtais līmenis</a:t>
            </a:r>
            <a:endParaRPr lang="en-US" dirty="0" smtClean="0"/>
          </a:p>
          <a:p>
            <a:pPr marL="2112963" marR="0" lvl="4" indent="-233363" algn="l" defTabSz="9382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»"/>
              <a:tabLst/>
              <a:defRPr/>
            </a:pPr>
            <a:r>
              <a:rPr lang="lv-LV" dirty="0" smtClean="0"/>
              <a:t>Piektais līmenis</a:t>
            </a:r>
            <a:endParaRPr lang="en-US" dirty="0" smtClean="0"/>
          </a:p>
          <a:p>
            <a:pPr lvl="4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lv-LV" dirty="0" smtClean="0"/>
              <a:t>Slaida tekstuālais saturs</a:t>
            </a:r>
            <a:endParaRPr lang="en-US" dirty="0" smtClean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dd.mm.gggg.</a:t>
            </a:r>
            <a:endParaRPr lang="en-US" dirty="0" smtClean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  <p:sp>
        <p:nvSpPr>
          <p:cNvPr id="13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58199" y="6324600"/>
            <a:ext cx="53340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556443D-5B85-4C26-BEC7-F5113C22D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82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4165600"/>
            <a:ext cx="7772400" cy="1482725"/>
          </a:xfrm>
        </p:spPr>
        <p:txBody>
          <a:bodyPr>
            <a:normAutofit/>
          </a:bodyPr>
          <a:lstStyle>
            <a:lvl1pPr marL="0" indent="0" algn="l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Vārds uzvārds, </a:t>
            </a:r>
          </a:p>
          <a:p>
            <a:pPr lvl="0"/>
            <a:r>
              <a:rPr lang="lv-LV" dirty="0" smtClean="0"/>
              <a:t>ieņemamais amats, </a:t>
            </a:r>
          </a:p>
          <a:p>
            <a:pPr lvl="0"/>
            <a:r>
              <a:rPr lang="lv-LV" dirty="0" smtClean="0"/>
              <a:t>kontaktinformācija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022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6434C2-B691-495A-AEA6-C453CF21C7CB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A22329-41AE-4A21-8365-33A8D4F9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aba.gov.lv/public/lat/pakalpojumi/iesniegumu_veidlapas1/#Kompensacija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3222618"/>
            <a:ext cx="7772400" cy="960442"/>
          </a:xfrm>
        </p:spPr>
        <p:txBody>
          <a:bodyPr>
            <a:noAutofit/>
          </a:bodyPr>
          <a:lstStyle/>
          <a:p>
            <a:r>
              <a:rPr lang="lv-LV" sz="2500" dirty="0" smtClean="0"/>
              <a:t>Kompensācijas saņemšanas nosacījumi par zivjēdāju putnu nodarītajiem postījumiem</a:t>
            </a:r>
            <a:endParaRPr lang="lv-LV" sz="25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sz="1500" dirty="0" smtClean="0"/>
              <a:t>Ģirts Baranovskis</a:t>
            </a:r>
            <a:endParaRPr lang="lv-LV" sz="1500" dirty="0" smtClean="0"/>
          </a:p>
          <a:p>
            <a:r>
              <a:rPr lang="lv-LV" sz="1300" dirty="0" smtClean="0"/>
              <a:t>Kompensāciju </a:t>
            </a:r>
            <a:r>
              <a:rPr lang="lv-LV" sz="1300" dirty="0"/>
              <a:t>administrēšanas un administratīvo aktu </a:t>
            </a:r>
            <a:endParaRPr lang="lv-LV" sz="1300" dirty="0" smtClean="0"/>
          </a:p>
          <a:p>
            <a:r>
              <a:rPr lang="lv-LV" sz="1300" dirty="0" smtClean="0"/>
              <a:t>kvalitātes </a:t>
            </a:r>
            <a:r>
              <a:rPr lang="lv-LV" sz="1300" dirty="0"/>
              <a:t>vadības </a:t>
            </a:r>
            <a:r>
              <a:rPr lang="lv-LV" sz="1300" dirty="0" smtClean="0"/>
              <a:t>nodaļas vadītājs</a:t>
            </a:r>
          </a:p>
          <a:p>
            <a:r>
              <a:rPr lang="lv-LV" dirty="0"/>
              <a:t>67509766, </a:t>
            </a:r>
            <a:r>
              <a:rPr lang="lv-LV" dirty="0" smtClean="0"/>
              <a:t>girts.baranovskis@daba.gov.lv</a:t>
            </a:r>
            <a:endParaRPr lang="lv-LV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 smtClean="0"/>
              <a:t>02.03.2017. Rīga, LR Zemkopības ministrija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8394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Paldies par uzmanību!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957" y="1648261"/>
            <a:ext cx="7349065" cy="4491095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7957" y="6324600"/>
            <a:ext cx="4538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/>
              <a:t>Foto: Ainars </a:t>
            </a:r>
            <a:r>
              <a:rPr lang="lv-LV" sz="1200" dirty="0" smtClean="0"/>
              <a:t>Mankus</a:t>
            </a:r>
          </a:p>
          <a:p>
            <a:r>
              <a:rPr lang="en-GB" sz="1200" dirty="0"/>
              <a:t>http://ornitofaunistika.com/lvp/phacar.htm</a:t>
            </a:r>
          </a:p>
        </p:txBody>
      </p:sp>
    </p:spTree>
    <p:extLst>
      <p:ext uri="{BB962C8B-B14F-4D97-AF65-F5344CB8AC3E}">
        <p14:creationId xmlns:p14="http://schemas.microsoft.com/office/powerpoint/2010/main" val="184005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85800" y="3372593"/>
            <a:ext cx="7772400" cy="2266208"/>
          </a:xfrm>
        </p:spPr>
        <p:txBody>
          <a:bodyPr>
            <a:noAutofit/>
          </a:bodyPr>
          <a:lstStyle/>
          <a:p>
            <a:pPr algn="l" eaLnBrk="1" hangingPunct="1"/>
            <a:r>
              <a:rPr lang="lv-LV" sz="2000" b="1" dirty="0" smtClean="0">
                <a:solidFill>
                  <a:srgbClr val="006600"/>
                </a:solidFill>
              </a:rPr>
              <a:t>Ģirts Baranovskis</a:t>
            </a:r>
          </a:p>
          <a:p>
            <a:pPr eaLnBrk="1" hangingPunct="1"/>
            <a:r>
              <a:rPr lang="lv-LV" sz="1800" dirty="0">
                <a:solidFill>
                  <a:srgbClr val="006600"/>
                </a:solidFill>
              </a:rPr>
              <a:t>Kompensāciju administrēšanas un administratīvo aktu </a:t>
            </a:r>
          </a:p>
          <a:p>
            <a:pPr eaLnBrk="1" hangingPunct="1"/>
            <a:r>
              <a:rPr lang="lv-LV" sz="1800" dirty="0">
                <a:solidFill>
                  <a:srgbClr val="006600"/>
                </a:solidFill>
              </a:rPr>
              <a:t>kvalitātes vadības nodaļas vadītājs</a:t>
            </a:r>
          </a:p>
          <a:p>
            <a:pPr eaLnBrk="1" hangingPunct="1"/>
            <a:r>
              <a:rPr lang="pt-BR" sz="1800" dirty="0">
                <a:solidFill>
                  <a:srgbClr val="006600"/>
                </a:solidFill>
              </a:rPr>
              <a:t>Baznīcas iela 7, Sigulda, </a:t>
            </a:r>
            <a:r>
              <a:rPr lang="pt-BR" sz="1800" dirty="0" smtClean="0">
                <a:solidFill>
                  <a:srgbClr val="006600"/>
                </a:solidFill>
              </a:rPr>
              <a:t>LV</a:t>
            </a:r>
            <a:r>
              <a:rPr lang="lv-LV" sz="1800" dirty="0" smtClean="0">
                <a:solidFill>
                  <a:srgbClr val="006600"/>
                </a:solidFill>
              </a:rPr>
              <a:t>-</a:t>
            </a:r>
            <a:r>
              <a:rPr lang="pt-BR" sz="1800" dirty="0" smtClean="0">
                <a:solidFill>
                  <a:srgbClr val="006600"/>
                </a:solidFill>
              </a:rPr>
              <a:t>2150</a:t>
            </a:r>
            <a:endParaRPr lang="lv-LV" sz="1800" dirty="0" smtClean="0">
              <a:solidFill>
                <a:srgbClr val="006600"/>
              </a:solidFill>
            </a:endParaRPr>
          </a:p>
          <a:p>
            <a:pPr eaLnBrk="1" hangingPunct="1"/>
            <a:r>
              <a:rPr lang="lv-LV" sz="1800" dirty="0">
                <a:solidFill>
                  <a:srgbClr val="006600"/>
                </a:solidFill>
              </a:rPr>
              <a:t>67509766</a:t>
            </a:r>
            <a:endParaRPr lang="lv-LV" sz="1800" dirty="0" smtClean="0">
              <a:solidFill>
                <a:srgbClr val="006600"/>
              </a:solidFill>
            </a:endParaRPr>
          </a:p>
          <a:p>
            <a:pPr eaLnBrk="1" hangingPunct="1"/>
            <a:r>
              <a:rPr lang="lv-LV" sz="2000" u="sng" dirty="0">
                <a:solidFill>
                  <a:srgbClr val="000099"/>
                </a:solidFill>
              </a:rPr>
              <a:t>girts.baranovskis@daba.gov.lv</a:t>
            </a:r>
          </a:p>
          <a:p>
            <a:pPr algn="l" eaLnBrk="1" hangingPunct="1"/>
            <a:r>
              <a:rPr lang="lv-LV" altLang="lv-LV" sz="2000" u="sng" dirty="0" err="1" smtClean="0">
                <a:solidFill>
                  <a:srgbClr val="000099"/>
                </a:solidFill>
              </a:rPr>
              <a:t>www.daba.gov.lv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188937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0800" y="381000"/>
            <a:ext cx="4509911" cy="1036642"/>
          </a:xfrm>
        </p:spPr>
        <p:txBody>
          <a:bodyPr/>
          <a:lstStyle/>
          <a:p>
            <a:pPr algn="ctr"/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Kārtību nosaka: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01422" y="1752600"/>
            <a:ext cx="7185378" cy="43735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u="sng" dirty="0"/>
              <a:t>Ministru kabineta 2016.gada 7.jūnija noteikumi </a:t>
            </a:r>
            <a:r>
              <a:rPr lang="lv-LV" sz="2400" u="sng" dirty="0" smtClean="0"/>
              <a:t>Nr.353</a:t>
            </a:r>
            <a:r>
              <a:rPr lang="lv-LV" sz="2400" dirty="0"/>
              <a:t> </a:t>
            </a:r>
            <a:r>
              <a:rPr lang="lv-LV" sz="2200" dirty="0" smtClean="0"/>
              <a:t>“Kārtība</a:t>
            </a:r>
            <a:r>
              <a:rPr lang="lv-LV" sz="2200" dirty="0"/>
              <a:t>, kādā zemes īpašniekiem vai lietotājiem nosakāmi to zaudējumu apmēri, kas saistīti ar īpaši aizsargājamo nemedījamo sugu un migrējošo sugu dzīvnieku nodarītajiem būtiskiem postījumiem, un minimālās aizsardzības pasākumu </a:t>
            </a:r>
            <a:r>
              <a:rPr lang="lv-LV" sz="2200" dirty="0" smtClean="0"/>
              <a:t>prasības </a:t>
            </a:r>
            <a:r>
              <a:rPr lang="lv-LV" sz="2200" dirty="0"/>
              <a:t>postījumu novēršanai</a:t>
            </a:r>
            <a:r>
              <a:rPr lang="lv-LV" sz="2200" dirty="0" smtClean="0"/>
              <a:t>”</a:t>
            </a:r>
          </a:p>
          <a:p>
            <a:endParaRPr lang="lv-LV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dirty="0" smtClean="0"/>
              <a:t>Sugu un biotopu aizsardzības likums</a:t>
            </a:r>
            <a:endParaRPr lang="lv-LV" sz="220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3213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4713111" cy="1036642"/>
          </a:xfrm>
        </p:spPr>
        <p:txBody>
          <a:bodyPr/>
          <a:lstStyle/>
          <a:p>
            <a:pPr algn="ctr"/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Priekšnosacījumi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52600"/>
            <a:ext cx="7704667" cy="4373573"/>
          </a:xfrm>
        </p:spPr>
        <p:txBody>
          <a:bodyPr/>
          <a:lstStyle/>
          <a:p>
            <a:r>
              <a:rPr lang="lv-LV" dirty="0"/>
              <a:t>Zemes īpašnieks vai lietotājs piesaka kompensāciju par postījumiem akvakultūras nozarē – </a:t>
            </a:r>
            <a:r>
              <a:rPr lang="lv-LV" dirty="0">
                <a:solidFill>
                  <a:srgbClr val="FF0000"/>
                </a:solidFill>
              </a:rPr>
              <a:t>ne biežāk kā reizi gadā</a:t>
            </a:r>
            <a:r>
              <a:rPr lang="lv-LV" dirty="0"/>
              <a:t>.</a:t>
            </a:r>
            <a:endParaRPr lang="lv-LV" dirty="0" smtClean="0"/>
          </a:p>
          <a:p>
            <a:endParaRPr lang="lv-LV" dirty="0" smtClean="0"/>
          </a:p>
          <a:p>
            <a:r>
              <a:rPr lang="lv-LV" u="sng" dirty="0" smtClean="0"/>
              <a:t>Zaudējumus nosaka, ja:</a:t>
            </a:r>
            <a:endParaRPr lang="lv-LV" u="sng" dirty="0"/>
          </a:p>
          <a:p>
            <a:pPr marL="457200" indent="-457200">
              <a:buAutoNum type="arabicParenR"/>
            </a:pPr>
            <a:r>
              <a:rPr lang="lv-LV" dirty="0" smtClean="0"/>
              <a:t>nodarīto </a:t>
            </a:r>
            <a:r>
              <a:rPr lang="lv-LV" dirty="0"/>
              <a:t>zaudējumu apmērs pārsniedz vienas valstī noteiktās minimālās mēnešalgas apmēru (380 </a:t>
            </a:r>
            <a:r>
              <a:rPr lang="lv-LV" dirty="0" err="1"/>
              <a:t>euro</a:t>
            </a:r>
            <a:r>
              <a:rPr lang="lv-LV" dirty="0" smtClean="0"/>
              <a:t>);</a:t>
            </a:r>
          </a:p>
          <a:p>
            <a:pPr marL="457200" indent="-457200">
              <a:buAutoNum type="arabicParenR"/>
            </a:pPr>
            <a:r>
              <a:rPr lang="lv-LV" dirty="0" smtClean="0"/>
              <a:t>postījumi </a:t>
            </a:r>
            <a:r>
              <a:rPr lang="lv-LV" dirty="0"/>
              <a:t>akvakultūrai nodarīti zivju dīķos, un katra zivju dīķa platība nav mazāka par 0,1 </a:t>
            </a:r>
            <a:r>
              <a:rPr lang="lv-LV" dirty="0" smtClean="0"/>
              <a:t>hektāru;</a:t>
            </a:r>
          </a:p>
          <a:p>
            <a:pPr marL="457200" indent="-457200">
              <a:buAutoNum type="arabicParenR"/>
            </a:pPr>
            <a:r>
              <a:rPr lang="lv-LV" dirty="0" smtClean="0"/>
              <a:t>postījumus </a:t>
            </a:r>
            <a:r>
              <a:rPr lang="lv-LV" dirty="0"/>
              <a:t>akvakultūrai nodara būtiskākās zivjēdāju putnu sugas – </a:t>
            </a:r>
            <a:r>
              <a:rPr lang="lv-LV" dirty="0">
                <a:solidFill>
                  <a:srgbClr val="FF0000"/>
                </a:solidFill>
              </a:rPr>
              <a:t>gārņi (zivju gārnis vai lielais baltais gārnis), ķīri (lielais ķīris vai mazais ķīris), jūras krauklis, zivju ērglis, jūras ērglis</a:t>
            </a:r>
            <a:r>
              <a:rPr lang="lv-LV" dirty="0"/>
              <a:t> –, kā arī </a:t>
            </a:r>
            <a:r>
              <a:rPr lang="lv-LV" dirty="0">
                <a:solidFill>
                  <a:srgbClr val="0070C0"/>
                </a:solidFill>
              </a:rPr>
              <a:t>ūdrs</a:t>
            </a:r>
            <a:r>
              <a:rPr lang="lv-LV" dirty="0"/>
              <a:t>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Priekšnosacījumi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932" y="1752600"/>
            <a:ext cx="7806267" cy="4373573"/>
          </a:xfrm>
        </p:spPr>
        <p:txBody>
          <a:bodyPr>
            <a:normAutofit fontScale="92500" lnSpcReduction="10000"/>
          </a:bodyPr>
          <a:lstStyle/>
          <a:p>
            <a:r>
              <a:rPr lang="lv-LV" u="sng" dirty="0"/>
              <a:t>P</a:t>
            </a:r>
            <a:r>
              <a:rPr lang="lv-LV" u="sng" dirty="0" smtClean="0"/>
              <a:t>iešķir </a:t>
            </a:r>
            <a:r>
              <a:rPr lang="lv-LV" u="sng" dirty="0"/>
              <a:t>kompensāciju, ja</a:t>
            </a:r>
            <a:r>
              <a:rPr lang="lv-LV" u="sng" dirty="0" smtClean="0"/>
              <a:t>:</a:t>
            </a:r>
          </a:p>
          <a:p>
            <a:endParaRPr lang="lv-LV" u="sng" dirty="0"/>
          </a:p>
          <a:p>
            <a:pPr marL="457200" indent="-457200">
              <a:buAutoNum type="arabicParenR"/>
            </a:pPr>
            <a:r>
              <a:rPr lang="lv-LV" dirty="0" smtClean="0"/>
              <a:t>zemes </a:t>
            </a:r>
            <a:r>
              <a:rPr lang="lv-LV" dirty="0"/>
              <a:t>īpašnieks vai lietotājs ir samaksājis naudas sodus par pārkāpumiem vides jomā (ja tādi uzlikti), kā arī ir atlīdzinājis videi nodarītos zaudējumus (ja tādi tika nodarīti</a:t>
            </a:r>
            <a:r>
              <a:rPr lang="lv-LV" dirty="0" smtClean="0"/>
              <a:t>);</a:t>
            </a:r>
          </a:p>
          <a:p>
            <a:pPr marL="457200" indent="-457200">
              <a:buAutoNum type="arabicParenR"/>
            </a:pPr>
            <a:r>
              <a:rPr lang="lv-LV" dirty="0" smtClean="0"/>
              <a:t>zivju </a:t>
            </a:r>
            <a:r>
              <a:rPr lang="lv-LV" dirty="0"/>
              <a:t>dīķi, kuros nodarīti postījumi, ir reģistrēti Lauksaimniecības datu centrā kā akvakultūras dzīvnieku </a:t>
            </a:r>
            <a:r>
              <a:rPr lang="lv-LV" dirty="0" smtClean="0"/>
              <a:t>novietne;</a:t>
            </a:r>
          </a:p>
          <a:p>
            <a:pPr marL="457200" indent="-457200">
              <a:buAutoNum type="arabicParenR"/>
            </a:pPr>
            <a:r>
              <a:rPr lang="lv-LV" dirty="0" smtClean="0"/>
              <a:t>to </a:t>
            </a:r>
            <a:r>
              <a:rPr lang="lv-LV" dirty="0"/>
              <a:t>zivju dīķu platība, kuros nodarīti postījumi, ir reģistrēta Nekustamā īpašuma valsts kadastra informācijas sistēmā kā zeme zem zivju </a:t>
            </a:r>
            <a:r>
              <a:rPr lang="lv-LV" dirty="0" smtClean="0"/>
              <a:t>dīķiem;</a:t>
            </a:r>
          </a:p>
          <a:p>
            <a:pPr marL="457200" indent="-457200">
              <a:buAutoNum type="arabicParenR"/>
            </a:pPr>
            <a:r>
              <a:rPr lang="lv-LV" dirty="0" smtClean="0"/>
              <a:t>zemes </a:t>
            </a:r>
            <a:r>
              <a:rPr lang="lv-LV" dirty="0"/>
              <a:t>īpašniekam vai lietotājam ar tiesas lēmumu nav pasludināts maksātnespējas process, ar tiesas lēmumu netiek īstenots tiesiskās aizsardzības process.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10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Aizsardzības pasākumi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78" y="1752600"/>
            <a:ext cx="7953022" cy="4373573"/>
          </a:xfrm>
        </p:spPr>
        <p:txBody>
          <a:bodyPr/>
          <a:lstStyle/>
          <a:p>
            <a:r>
              <a:rPr lang="lv-LV" dirty="0"/>
              <a:t>Zemes īpašnieks vai lietotājs </a:t>
            </a:r>
            <a:r>
              <a:rPr lang="lv-LV" u="sng" dirty="0">
                <a:solidFill>
                  <a:srgbClr val="FF0000"/>
                </a:solidFill>
              </a:rPr>
              <a:t>nodrošina vismaz vienu no šādiem aizsardzības pasākumiem</a:t>
            </a:r>
            <a:r>
              <a:rPr lang="lv-LV" dirty="0"/>
              <a:t>, lai novērstu postījumus akvakultūrai</a:t>
            </a:r>
            <a:r>
              <a:rPr lang="lv-LV" dirty="0" smtClean="0"/>
              <a:t>:</a:t>
            </a:r>
          </a:p>
          <a:p>
            <a:endParaRPr lang="lv-LV" dirty="0"/>
          </a:p>
          <a:p>
            <a:pPr marL="457200" indent="-457200">
              <a:buFont typeface="+mj-lt"/>
              <a:buAutoNum type="arabicPeriod"/>
            </a:pPr>
            <a:r>
              <a:rPr lang="lv-LV" dirty="0" smtClean="0"/>
              <a:t>akustiskie </a:t>
            </a:r>
            <a:r>
              <a:rPr lang="lv-LV" dirty="0"/>
              <a:t>atbaidītāji (skaņu un troksni radoši elementi</a:t>
            </a:r>
            <a:r>
              <a:rPr lang="lv-LV" dirty="0" smtClean="0"/>
              <a:t>);</a:t>
            </a:r>
          </a:p>
          <a:p>
            <a:pPr marL="457200" indent="-457200">
              <a:buFont typeface="+mj-lt"/>
              <a:buAutoNum type="arabicPeriod"/>
            </a:pPr>
            <a:endParaRPr lang="lv-LV" dirty="0" smtClean="0"/>
          </a:p>
          <a:p>
            <a:pPr marL="457200" indent="-457200">
              <a:buFont typeface="+mj-lt"/>
              <a:buAutoNum type="arabicPeriod"/>
            </a:pPr>
            <a:r>
              <a:rPr lang="lv-LV" dirty="0" smtClean="0"/>
              <a:t>vizuālie </a:t>
            </a:r>
            <a:r>
              <a:rPr lang="lv-LV" dirty="0"/>
              <a:t>atbaidītāji (silueti, </a:t>
            </a:r>
            <a:r>
              <a:rPr lang="lv-LV" dirty="0" err="1"/>
              <a:t>mulāžas</a:t>
            </a:r>
            <a:r>
              <a:rPr lang="lv-LV" dirty="0"/>
              <a:t>, spīdoši elementi</a:t>
            </a:r>
            <a:r>
              <a:rPr lang="lv-LV" dirty="0" smtClean="0"/>
              <a:t>);</a:t>
            </a:r>
          </a:p>
          <a:p>
            <a:pPr marL="457200" indent="-457200">
              <a:buFont typeface="+mj-lt"/>
              <a:buAutoNum type="arabicPeriod"/>
            </a:pPr>
            <a:endParaRPr lang="lv-LV" dirty="0" smtClean="0"/>
          </a:p>
          <a:p>
            <a:pPr marL="457200" indent="-457200">
              <a:buFont typeface="+mj-lt"/>
              <a:buAutoNum type="arabicPeriod"/>
            </a:pPr>
            <a:r>
              <a:rPr lang="lv-LV" dirty="0" smtClean="0"/>
              <a:t>citi pasākumi, </a:t>
            </a:r>
            <a:r>
              <a:rPr lang="lv-LV" dirty="0"/>
              <a:t>ciktāl tie nav pretrunā ar vides un dabas aizsardzības prasībām.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Pieteikuma iesniegšana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52600"/>
            <a:ext cx="8009467" cy="4373573"/>
          </a:xfrm>
        </p:spPr>
        <p:txBody>
          <a:bodyPr>
            <a:normAutofit/>
          </a:bodyPr>
          <a:lstStyle/>
          <a:p>
            <a:r>
              <a:rPr lang="lv-LV" dirty="0"/>
              <a:t>Zemes īpašnieks vai lietotājs pēc postījumu konstatēšanas </a:t>
            </a:r>
            <a:r>
              <a:rPr lang="lv-LV" u="sng" dirty="0"/>
              <a:t>nekavējoties</a:t>
            </a:r>
            <a:r>
              <a:rPr lang="lv-LV" dirty="0"/>
              <a:t> iesniedz Dabas aizsardzības </a:t>
            </a:r>
            <a:r>
              <a:rPr lang="lv-LV" dirty="0" smtClean="0"/>
              <a:t>pārvaldē (reģionālajā administrācijā) pieteikumu </a:t>
            </a:r>
            <a:r>
              <a:rPr lang="lv-LV" dirty="0"/>
              <a:t>kompensācijas </a:t>
            </a:r>
            <a:r>
              <a:rPr lang="lv-LV" dirty="0" smtClean="0"/>
              <a:t>saņemšanai.</a:t>
            </a:r>
          </a:p>
          <a:p>
            <a:endParaRPr lang="lv-LV" dirty="0"/>
          </a:p>
          <a:p>
            <a:r>
              <a:rPr lang="lv-LV" dirty="0" smtClean="0"/>
              <a:t>Veidlapa: MK noteikumu </a:t>
            </a:r>
            <a:r>
              <a:rPr lang="lv-LV" dirty="0"/>
              <a:t>N</a:t>
            </a:r>
            <a:r>
              <a:rPr lang="lv-LV" dirty="0" smtClean="0"/>
              <a:t>r.353 - 2.pielikumā.</a:t>
            </a:r>
          </a:p>
          <a:p>
            <a:r>
              <a:rPr lang="lv-LV" sz="1400" dirty="0">
                <a:hlinkClick r:id="rId2"/>
              </a:rPr>
              <a:t>https://daba.gov.lv/public/lat/pakalpojumi/iesniegumu_veidlapas1/#</a:t>
            </a:r>
            <a:r>
              <a:rPr lang="lv-LV" sz="1400" dirty="0" smtClean="0">
                <a:hlinkClick r:id="rId2"/>
              </a:rPr>
              <a:t>Kompensacijas</a:t>
            </a:r>
            <a:r>
              <a:rPr lang="lv-LV" sz="1400" dirty="0" smtClean="0"/>
              <a:t> </a:t>
            </a:r>
            <a:endParaRPr lang="lv-LV" sz="1400" dirty="0"/>
          </a:p>
          <a:p>
            <a:endParaRPr lang="lv-LV" dirty="0" smtClean="0"/>
          </a:p>
          <a:p>
            <a:r>
              <a:rPr lang="lv-LV" u="sng" dirty="0" smtClean="0"/>
              <a:t>Pieteikumu </a:t>
            </a:r>
            <a:r>
              <a:rPr lang="lv-LV" u="sng" dirty="0"/>
              <a:t>var </a:t>
            </a:r>
            <a:r>
              <a:rPr lang="lv-LV" u="sng" dirty="0" smtClean="0"/>
              <a:t>iesniegt: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k</a:t>
            </a:r>
            <a:r>
              <a:rPr lang="lv-LV" dirty="0" smtClean="0"/>
              <a:t>lātienē (attiecīgajā DAP reģionālajā administrācijā);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 smtClean="0"/>
              <a:t>pa pastu;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 smtClean="0"/>
              <a:t>elektroniski</a:t>
            </a:r>
            <a:r>
              <a:rPr lang="lv-LV" dirty="0"/>
              <a:t>, ja tas ir parakstīts ar elektronisko parakstu.</a:t>
            </a:r>
          </a:p>
          <a:p>
            <a:endParaRPr lang="lv-LV" dirty="0"/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70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Pieteikuma </a:t>
            </a:r>
            <a:r>
              <a:rPr lang="lv-LV" dirty="0"/>
              <a:t>iesniegšana </a:t>
            </a:r>
            <a:r>
              <a:rPr lang="lv-LV" dirty="0" smtClean="0"/>
              <a:t>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978" y="1752600"/>
            <a:ext cx="8257822" cy="4373573"/>
          </a:xfrm>
        </p:spPr>
        <p:txBody>
          <a:bodyPr>
            <a:normAutofit/>
          </a:bodyPr>
          <a:lstStyle/>
          <a:p>
            <a:r>
              <a:rPr lang="lv-LV" u="sng" dirty="0"/>
              <a:t>Pieteikumam pievieno šādus </a:t>
            </a:r>
            <a:r>
              <a:rPr lang="lv-LV" u="sng" dirty="0" smtClean="0"/>
              <a:t>dokumentus:</a:t>
            </a:r>
            <a:endParaRPr lang="lv-LV" u="sng" dirty="0"/>
          </a:p>
          <a:p>
            <a:endParaRPr lang="lv-LV" dirty="0"/>
          </a:p>
          <a:p>
            <a:pPr marL="457200" indent="-457200">
              <a:buAutoNum type="arabicParenR"/>
            </a:pPr>
            <a:r>
              <a:rPr lang="lv-LV" dirty="0" smtClean="0"/>
              <a:t>zemes </a:t>
            </a:r>
            <a:r>
              <a:rPr lang="lv-LV" dirty="0"/>
              <a:t>lietošanas tiesības apliecinošu dokumentu, ja zemes lietošanas tiesības nav nostiprinātas </a:t>
            </a:r>
            <a:r>
              <a:rPr lang="lv-LV" dirty="0" smtClean="0"/>
              <a:t>zemesgrāmatā;</a:t>
            </a:r>
          </a:p>
          <a:p>
            <a:pPr marL="457200" indent="-457200">
              <a:buAutoNum type="arabicParenR"/>
            </a:pPr>
            <a:r>
              <a:rPr lang="lv-LV" dirty="0" smtClean="0"/>
              <a:t>Nekustamā </a:t>
            </a:r>
            <a:r>
              <a:rPr lang="lv-LV" dirty="0"/>
              <a:t>īpašuma valsts kadastra informācijas sistēmā reģistrētu zemes robežu </a:t>
            </a:r>
            <a:r>
              <a:rPr lang="lv-LV" dirty="0" smtClean="0"/>
              <a:t>plānu, norādot </a:t>
            </a:r>
            <a:r>
              <a:rPr lang="lv-LV" dirty="0"/>
              <a:t>zivju dīķus, kuros nodarīti </a:t>
            </a:r>
            <a:r>
              <a:rPr lang="lv-LV" dirty="0" smtClean="0"/>
              <a:t>postījumi;</a:t>
            </a:r>
          </a:p>
          <a:p>
            <a:pPr marL="457200" indent="-457200">
              <a:buAutoNum type="arabicParenR"/>
            </a:pPr>
            <a:r>
              <a:rPr lang="lv-LV" dirty="0" smtClean="0"/>
              <a:t>iesniegumu </a:t>
            </a:r>
            <a:r>
              <a:rPr lang="lv-LV" i="1" dirty="0" err="1"/>
              <a:t>de</a:t>
            </a:r>
            <a:r>
              <a:rPr lang="lv-LV" i="1" dirty="0"/>
              <a:t> </a:t>
            </a:r>
            <a:r>
              <a:rPr lang="lv-LV" i="1" dirty="0" err="1"/>
              <a:t>minimis</a:t>
            </a:r>
            <a:r>
              <a:rPr lang="lv-LV" i="1" dirty="0"/>
              <a:t> </a:t>
            </a:r>
            <a:r>
              <a:rPr lang="lv-LV" dirty="0"/>
              <a:t>atbalsta saņemšanai akvakultūras </a:t>
            </a:r>
            <a:r>
              <a:rPr lang="lv-LV" dirty="0" smtClean="0"/>
              <a:t>nozarē;</a:t>
            </a:r>
          </a:p>
          <a:p>
            <a:pPr marL="457200" indent="-457200">
              <a:buAutoNum type="arabicParenR"/>
            </a:pPr>
            <a:r>
              <a:rPr lang="lv-LV" dirty="0" smtClean="0"/>
              <a:t>15 </a:t>
            </a:r>
            <a:r>
              <a:rPr lang="lv-LV" dirty="0"/>
              <a:t>darbdienu laikā no pieteikuma iesniegšanas dienas </a:t>
            </a:r>
            <a:r>
              <a:rPr lang="lv-LV" dirty="0" smtClean="0"/>
              <a:t>iesniedz arī Lauksaimniecības </a:t>
            </a:r>
            <a:r>
              <a:rPr lang="lv-LV" dirty="0"/>
              <a:t>datu centra izsniegtu apliecinājumu, ka zivju dīķi, kuros nodarīti postījumi, ir reģistrēti kā akvakultūras dzīvnieku </a:t>
            </a:r>
            <a:r>
              <a:rPr lang="lv-LV" dirty="0" smtClean="0"/>
              <a:t>novietne.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96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3866444" cy="1036642"/>
          </a:xfrm>
        </p:spPr>
        <p:txBody>
          <a:bodyPr/>
          <a:lstStyle/>
          <a:p>
            <a:pPr algn="ctr"/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Komisija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578" y="1752600"/>
            <a:ext cx="8156222" cy="4373573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 smtClean="0"/>
              <a:t>Komisijā ietilpst pārstāvji </a:t>
            </a:r>
            <a:r>
              <a:rPr lang="lv-LV" dirty="0"/>
              <a:t>no </a:t>
            </a:r>
            <a:r>
              <a:rPr lang="lv-LV" dirty="0" smtClean="0"/>
              <a:t>Dabas aizsardzības pārvaldes</a:t>
            </a:r>
            <a:r>
              <a:rPr lang="lv-LV" dirty="0"/>
              <a:t>, Lauku atbalsta dienesta un Valsts vides dienesta. </a:t>
            </a:r>
            <a:endParaRPr lang="lv-LV" dirty="0" smtClean="0"/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Komisija 10 darbdienu laikā pēc pieteikuma un pārējo dokumentu saņemšanas, </a:t>
            </a:r>
            <a:r>
              <a:rPr lang="lv-LV" u="sng" dirty="0"/>
              <a:t>piedaloties iesniedzējam</a:t>
            </a:r>
            <a:r>
              <a:rPr lang="lv-LV" dirty="0" smtClean="0"/>
              <a:t>:</a:t>
            </a:r>
            <a:endParaRPr lang="lv-LV" dirty="0"/>
          </a:p>
          <a:p>
            <a:pPr marL="1219200" lvl="1" indent="-457200">
              <a:buFont typeface="+mj-lt"/>
              <a:buAutoNum type="arabicPeriod"/>
            </a:pP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veic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pārbaudi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dabā;</a:t>
            </a:r>
          </a:p>
          <a:p>
            <a:pPr marL="1219200" lvl="1" indent="-457200">
              <a:buFont typeface="+mj-lt"/>
              <a:buAutoNum type="arabicPeriod"/>
            </a:pP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konstatē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postījumus nodarījušo zivjēdāju putnu sugu klātbūtni un nosaka to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skaitu;</a:t>
            </a:r>
          </a:p>
          <a:p>
            <a:pPr marL="1219200" lvl="1" indent="-457200">
              <a:buFont typeface="+mj-lt"/>
              <a:buAutoNum type="arabicPeriod"/>
            </a:pP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nosaka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zivju dīķu platību, kuros nodarīti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postījumi;</a:t>
            </a:r>
          </a:p>
          <a:p>
            <a:pPr marL="1219200" lvl="1" indent="-457200">
              <a:buFont typeface="+mj-lt"/>
              <a:buAutoNum type="arabicPeriod"/>
            </a:pP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konstatē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vai ir veikti pieteikumā norādītie aizsardzības pasākumi postījumu novēršanai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Komisija sastāda pārbaudes </a:t>
            </a:r>
            <a:r>
              <a:rPr lang="lv-LV" dirty="0" smtClean="0"/>
              <a:t>aktu.</a:t>
            </a:r>
            <a:endParaRPr lang="lv-LV" dirty="0"/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72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Zaudējumu apmērs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467" y="1752600"/>
            <a:ext cx="8043333" cy="4727222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Nosakot zaudējumu apmēru, ņem vērā šādus faktorus:</a:t>
            </a:r>
          </a:p>
          <a:p>
            <a:pPr marL="1219200" lvl="1" indent="-457200">
              <a:buFont typeface="+mj-lt"/>
              <a:buAutoNum type="arabicPeriod"/>
            </a:pP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zivjēdāju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putnu sugu skaits;</a:t>
            </a:r>
          </a:p>
          <a:p>
            <a:pPr marL="1219200" lvl="1" indent="-457200">
              <a:buFont typeface="+mj-lt"/>
              <a:buAutoNum type="arabicPeriod"/>
            </a:pP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valstī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noteiktā minimālā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mēnešalga;</a:t>
            </a:r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19200" lvl="1" indent="-457200">
              <a:buFont typeface="+mj-lt"/>
              <a:buAutoNum type="arabicPeriod"/>
            </a:pP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zivju dīķu kopplatība (ha), kuros nodarīti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postījumi.</a:t>
            </a:r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lv-LV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Kopējais </a:t>
            </a:r>
            <a:r>
              <a:rPr lang="lv-LV" i="1" dirty="0" err="1"/>
              <a:t>de</a:t>
            </a:r>
            <a:r>
              <a:rPr lang="lv-LV" i="1" dirty="0"/>
              <a:t> </a:t>
            </a:r>
            <a:r>
              <a:rPr lang="lv-LV" i="1" dirty="0" err="1"/>
              <a:t>minimis</a:t>
            </a:r>
            <a:r>
              <a:rPr lang="lv-LV" dirty="0"/>
              <a:t> atbalsts, ko viena dalībvalsts piešķīrusi vienam vienotam uzņēmumam zvejniecības un akvakultūras nozarē, jebkurā </a:t>
            </a:r>
            <a:r>
              <a:rPr lang="lv-LV" dirty="0">
                <a:solidFill>
                  <a:srgbClr val="FF0000"/>
                </a:solidFill>
              </a:rPr>
              <a:t>triju fiskālo gadu periodā nepārsniedz EUR 30 </a:t>
            </a:r>
            <a:r>
              <a:rPr lang="lv-LV" dirty="0" smtClean="0">
                <a:solidFill>
                  <a:srgbClr val="FF0000"/>
                </a:solidFill>
              </a:rPr>
              <a:t>000</a:t>
            </a:r>
            <a:r>
              <a:rPr lang="lv-LV" dirty="0" smtClean="0"/>
              <a:t> (</a:t>
            </a:r>
            <a:r>
              <a:rPr lang="es-ES" sz="1600" dirty="0" err="1"/>
              <a:t>Komisijas</a:t>
            </a:r>
            <a:r>
              <a:rPr lang="es-ES" sz="1600" dirty="0"/>
              <a:t> 2014. </a:t>
            </a:r>
            <a:r>
              <a:rPr lang="es-ES" sz="1600" dirty="0" err="1"/>
              <a:t>gada</a:t>
            </a:r>
            <a:r>
              <a:rPr lang="es-ES" sz="1600" dirty="0"/>
              <a:t> 27. </a:t>
            </a:r>
            <a:r>
              <a:rPr lang="es-ES" sz="1600" dirty="0" err="1"/>
              <a:t>jūnija</a:t>
            </a:r>
            <a:r>
              <a:rPr lang="es-ES" sz="1600" dirty="0"/>
              <a:t> Regula (ES) </a:t>
            </a:r>
            <a:r>
              <a:rPr lang="es-ES" sz="1600" dirty="0" err="1"/>
              <a:t>Nr</a:t>
            </a:r>
            <a:r>
              <a:rPr lang="es-ES" sz="1600" dirty="0"/>
              <a:t>. </a:t>
            </a:r>
            <a:r>
              <a:rPr lang="es-ES" sz="1600" dirty="0" smtClean="0"/>
              <a:t>717/2014</a:t>
            </a:r>
            <a:r>
              <a:rPr lang="lv-LV" dirty="0" smtClean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 smtClean="0"/>
              <a:t>Dabas aizsardzības pārvaldes </a:t>
            </a:r>
            <a:r>
              <a:rPr lang="lv-LV" dirty="0"/>
              <a:t>amatpersona </a:t>
            </a:r>
            <a:r>
              <a:rPr lang="lv-LV" u="sng" dirty="0" smtClean="0"/>
              <a:t>divu mēnešu laikā</a:t>
            </a:r>
            <a:r>
              <a:rPr lang="lv-LV" dirty="0" smtClean="0"/>
              <a:t> pēc </a:t>
            </a:r>
            <a:r>
              <a:rPr lang="lv-LV" dirty="0"/>
              <a:t>zaudējumu apmēra noteikšanas pieņem </a:t>
            </a:r>
            <a:r>
              <a:rPr lang="lv-LV" dirty="0" smtClean="0"/>
              <a:t>lēmumu </a:t>
            </a:r>
            <a:r>
              <a:rPr lang="lv-LV" dirty="0"/>
              <a:t>par kompensācijas piešķiršanu, nosakot kompensācijas apmēru, vai lēmumu par atteikumu piešķirt kompensāciju.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556443D-5B85-4C26-BEC7-F5113C22DFF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3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1018</TotalTime>
  <Words>662</Words>
  <Application>Microsoft Office PowerPoint</Application>
  <PresentationFormat>On-screen Show (4:3)</PresentationFormat>
  <Paragraphs>88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Verdana</vt:lpstr>
      <vt:lpstr>89_Prezentacija_templateLV</vt:lpstr>
      <vt:lpstr>Kompensācijas saņemšanas nosacījumi par zivjēdāju putnu nodarītajiem postījumiem</vt:lpstr>
      <vt:lpstr> Kārtību nosaka:</vt:lpstr>
      <vt:lpstr> Priekšnosacījumi I</vt:lpstr>
      <vt:lpstr> Priekšnosacījumi II</vt:lpstr>
      <vt:lpstr> Aizsardzības pasākumi</vt:lpstr>
      <vt:lpstr> Pieteikuma iesniegšana I</vt:lpstr>
      <vt:lpstr>Pieteikuma iesniegšana II</vt:lpstr>
      <vt:lpstr> Komisija</vt:lpstr>
      <vt:lpstr> Zaudējumu apmērs</vt:lpstr>
      <vt:lpstr> Paldies par uzmanību!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Ģirts Baranovskis</cp:lastModifiedBy>
  <cp:revision>87</cp:revision>
  <cp:lastPrinted>2017-03-01T13:54:41Z</cp:lastPrinted>
  <dcterms:created xsi:type="dcterms:W3CDTF">2014-11-20T14:46:47Z</dcterms:created>
  <dcterms:modified xsi:type="dcterms:W3CDTF">2017-03-01T13:59:12Z</dcterms:modified>
</cp:coreProperties>
</file>