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276" r:id="rId3"/>
    <p:sldId id="313" r:id="rId4"/>
    <p:sldId id="314" r:id="rId5"/>
    <p:sldId id="315" r:id="rId6"/>
    <p:sldId id="316" r:id="rId7"/>
    <p:sldId id="317" r:id="rId8"/>
    <p:sldId id="318" r:id="rId9"/>
    <p:sldId id="311" r:id="rId10"/>
  </p:sldIdLst>
  <p:sldSz cx="9144000" cy="6858000" type="screen4x3"/>
  <p:notesSz cx="7010400" cy="9296400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550" autoAdjust="0"/>
  </p:normalViewPr>
  <p:slideViewPr>
    <p:cSldViewPr snapToGrid="0" snapToObjects="1">
      <p:cViewPr varScale="1">
        <p:scale>
          <a:sx n="66" d="100"/>
          <a:sy n="66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lv-LV" smtClean="0"/>
              <a:t>28.-29.10.2015.</a:t>
            </a:r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99E423-3447-43E7-81AC-C8220AD051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524913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v-LV" smtClean="0"/>
              <a:t>28.-29.10.2015.</a:t>
            </a:r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EEB86F9-32AD-4C66-B298-A75F7E16526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268401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EB86F9-32AD-4C66-B298-A75F7E165269}" type="slidenum">
              <a:rPr lang="lv-LV" smtClean="0"/>
              <a:pPr>
                <a:defRPr/>
              </a:pPr>
              <a:t>1</a:t>
            </a:fld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lv-LV" smtClean="0"/>
              <a:t>28.-29.10.2015.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2507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F67F3AF-7C5C-42D8-8C0D-6BEA912ACE12}" type="slidenum">
              <a:rPr lang="lv-LV" altLang="lv-LV" smtClean="0"/>
              <a:pPr eaLnBrk="1" hangingPunct="1">
                <a:spcBef>
                  <a:spcPct val="0"/>
                </a:spcBef>
              </a:pPr>
              <a:t>2</a:t>
            </a:fld>
            <a:endParaRPr lang="lv-LV" altLang="lv-LV" smtClean="0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A39332-1C5F-428A-9501-F39C7B1B86D3}" type="slidenum">
              <a:rPr lang="en-US" altLang="lv-LV"/>
              <a:pPr algn="r" eaLnBrk="1" hangingPunct="1">
                <a:spcBef>
                  <a:spcPct val="0"/>
                </a:spcBef>
              </a:pPr>
              <a:t>2</a:t>
            </a:fld>
            <a:endParaRPr lang="en-US" altLang="lv-LV"/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lv-LV" altLang="lv-LV" smtClean="0"/>
          </a:p>
        </p:txBody>
      </p:sp>
      <p:sp>
        <p:nvSpPr>
          <p:cNvPr id="2" name="Datuma vietturis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lv-LV" smtClean="0"/>
              <a:t>28.-29.10.2015.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9223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lv-LV" dirty="0" smtClean="0"/>
              <a:t>Prezentācijas nosaukums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/>
            </a:lvl1pPr>
          </a:lstStyle>
          <a:p>
            <a:pPr lvl="0"/>
            <a:r>
              <a:rPr lang="lv-LV" dirty="0" smtClean="0"/>
              <a:t>Vārds uzvārds, ieņemamais amats, kontaktinformācija</a:t>
            </a:r>
            <a:endParaRPr lang="en-US" dirty="0" smtClean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lv-LV" dirty="0" smtClean="0"/>
              <a:t>Datums, vieta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1460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2C8B0-5072-4359-90B9-9B1861939CC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606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3403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0805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lv-LV" dirty="0" smtClean="0"/>
              <a:t>Datums, vieta</a:t>
            </a:r>
            <a:endParaRPr lang="en-US" dirty="0" smtClean="0"/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/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B899FED1-14D3-4C6C-993C-BF4EDC5E30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91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all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8220F93A-F443-44DB-BD68-A5E395D3DF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lv-LV" dirty="0" smtClean="0"/>
              <a:t>Datums, vieta</a:t>
            </a:r>
            <a:endParaRPr lang="en-US" dirty="0" smtClean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/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3078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68DCFE1A-7DEA-4C16-833B-FC3CD7C4AA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lv-LV" dirty="0" smtClean="0"/>
              <a:t>Datums, vieta</a:t>
            </a:r>
            <a:endParaRPr lang="en-US" dirty="0" smtClean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/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8743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8540722-18A7-49A0-814C-A53D5A48D9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lv-LV" dirty="0" smtClean="0"/>
              <a:t>Datums, vieta</a:t>
            </a:r>
            <a:endParaRPr lang="en-US" dirty="0" smtClean="0"/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/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6915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63E2D3CB-FBE7-46F3-B289-D9E88ECD1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lv-LV" dirty="0" smtClean="0"/>
              <a:t>Datums, vieta</a:t>
            </a:r>
            <a:endParaRPr lang="en-US" dirty="0" smtClean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/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7611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7D7EFAFE-EE08-4FA2-A9FA-C76BFE0C44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lv-LV" dirty="0" smtClean="0"/>
              <a:t>Datums, vieta</a:t>
            </a:r>
            <a:endParaRPr lang="en-US" dirty="0" smtClean="0"/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/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0317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DBF23CDE-C203-467E-AF0F-1C146DF639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lv-LV" dirty="0" smtClean="0"/>
              <a:t>Datums, vieta</a:t>
            </a:r>
            <a:endParaRPr lang="en-US" dirty="0" smtClean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 hasCustomPrompt="1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/>
            </a:lvl1pPr>
          </a:lstStyle>
          <a:p>
            <a:pPr lvl="0"/>
            <a:r>
              <a:rPr lang="lv-LV" dirty="0" smtClean="0"/>
              <a:t>Prezentācijas nosaukums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1868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/>
            </a:lvl1pPr>
          </a:lstStyle>
          <a:p>
            <a:pPr lvl="0"/>
            <a:r>
              <a:rPr lang="lv-LV" dirty="0" smtClean="0"/>
              <a:t>Vārds uzvārds, ieņemamais amats, kontaktinformācija</a:t>
            </a:r>
            <a:endParaRPr lang="en-US" dirty="0" smtClean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lv-LV" dirty="0" smtClean="0"/>
              <a:t>Datums, vieta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3182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 smtClean="0"/>
              <a:t>Rediģēt šablona virsraksta stilu</a:t>
            </a:r>
            <a:endParaRPr lang="en-US" alt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 smtClean="0"/>
              <a:t>Rediģēt šablona teksta stilus</a:t>
            </a:r>
          </a:p>
          <a:p>
            <a:pPr lvl="1"/>
            <a:r>
              <a:rPr lang="lv-LV" altLang="lv-LV" smtClean="0"/>
              <a:t>Otrais līmenis</a:t>
            </a:r>
          </a:p>
          <a:p>
            <a:pPr lvl="2"/>
            <a:r>
              <a:rPr lang="lv-LV" altLang="lv-LV" smtClean="0"/>
              <a:t>Trešais līmenis</a:t>
            </a:r>
          </a:p>
          <a:p>
            <a:pPr lvl="3"/>
            <a:r>
              <a:rPr lang="lv-LV" altLang="lv-LV" smtClean="0"/>
              <a:t>Ceturtais līmenis</a:t>
            </a:r>
          </a:p>
          <a:p>
            <a:pPr lvl="4"/>
            <a:r>
              <a:rPr lang="lv-LV" altLang="lv-LV" smtClean="0"/>
              <a:t>Piektais līmenis</a:t>
            </a:r>
            <a:endParaRPr lang="en-US" alt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DA96D7-C1B4-4E4C-B559-BD231ED744CC}" type="datetime1">
              <a:rPr lang="en-US"/>
              <a:pPr>
                <a:defRPr/>
              </a:pPr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71C682-B642-4620-9C2E-16F557E1A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kabs.dzenis@daba.gov.l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doc.php?id=1282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likumi.lv/doc.php?id=3941" TargetMode="External"/><Relationship Id="rId5" Type="http://schemas.openxmlformats.org/officeDocument/2006/relationships/hyperlink" Target="http://eur-lex.europa.eu/legal-content/LV/TXT/HTML/?uri=CELEX:32009L0147&amp;from=LV" TargetMode="External"/><Relationship Id="rId4" Type="http://schemas.openxmlformats.org/officeDocument/2006/relationships/hyperlink" Target="https://likumi.lv/doc.php?id=267976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doc.php?id=223483" TargetMode="External"/><Relationship Id="rId2" Type="http://schemas.openxmlformats.org/officeDocument/2006/relationships/hyperlink" Target="https://likumi.lv/doc.php?id=7745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aba.gov.lv/upload/File/DOC/VEI_nemedijamas_sugas_pieteik.doc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6"/>
          <p:cNvSpPr>
            <a:spLocks noGrp="1"/>
          </p:cNvSpPr>
          <p:nvPr>
            <p:ph type="title"/>
          </p:nvPr>
        </p:nvSpPr>
        <p:spPr>
          <a:xfrm>
            <a:off x="179387" y="3524250"/>
            <a:ext cx="8785225" cy="960438"/>
          </a:xfrm>
        </p:spPr>
        <p:txBody>
          <a:bodyPr>
            <a:normAutofit/>
          </a:bodyPr>
          <a:lstStyle/>
          <a:p>
            <a:r>
              <a:rPr lang="lv-LV" altLang="lv-LV" sz="2400" dirty="0" smtClean="0"/>
              <a:t>Nosacījumu </a:t>
            </a:r>
            <a:r>
              <a:rPr lang="lv-LV" altLang="lv-LV" sz="2400" dirty="0" err="1" smtClean="0"/>
              <a:t>jūraskraukļa</a:t>
            </a:r>
            <a:r>
              <a:rPr lang="lv-LV" altLang="lv-LV" sz="2400" dirty="0" smtClean="0"/>
              <a:t> skaita ierobežošanai</a:t>
            </a:r>
            <a:endParaRPr lang="lv-LV" altLang="lv-LV" sz="2400" dirty="0" smtClean="0"/>
          </a:p>
        </p:txBody>
      </p:sp>
      <p:sp>
        <p:nvSpPr>
          <p:cNvPr id="31747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755650" y="4484688"/>
            <a:ext cx="7772400" cy="1082675"/>
          </a:xfrm>
        </p:spPr>
        <p:txBody>
          <a:bodyPr>
            <a:normAutofit/>
          </a:bodyPr>
          <a:lstStyle/>
          <a:p>
            <a:r>
              <a:rPr lang="lv-LV" altLang="lv-LV" dirty="0" smtClean="0"/>
              <a:t>Jēkabs Dzenis</a:t>
            </a:r>
          </a:p>
          <a:p>
            <a:r>
              <a:rPr lang="lv-LV" altLang="lv-LV" dirty="0" smtClean="0"/>
              <a:t>Dabas aizsardzības </a:t>
            </a:r>
            <a:r>
              <a:rPr lang="lv-LV" altLang="lv-LV" dirty="0" smtClean="0"/>
              <a:t>departaments</a:t>
            </a:r>
          </a:p>
          <a:p>
            <a:r>
              <a:rPr lang="lv-LV" altLang="lv-LV" dirty="0" smtClean="0"/>
              <a:t>CITES nodaļas vadītājs</a:t>
            </a:r>
            <a:endParaRPr lang="lv-LV" altLang="lv-LV" dirty="0" smtClean="0"/>
          </a:p>
          <a:p>
            <a:r>
              <a:rPr lang="lv-LV" altLang="lv-LV" dirty="0" err="1" smtClean="0">
                <a:hlinkClick r:id="rId3"/>
              </a:rPr>
              <a:t>jekabs.dzenis@daba.gov.lv</a:t>
            </a:r>
            <a:r>
              <a:rPr lang="lv-LV" altLang="lv-LV" dirty="0" smtClean="0"/>
              <a:t> </a:t>
            </a:r>
          </a:p>
        </p:txBody>
      </p:sp>
      <p:sp>
        <p:nvSpPr>
          <p:cNvPr id="31748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altLang="lv-LV" dirty="0" smtClean="0"/>
              <a:t>02.03.2017. </a:t>
            </a:r>
            <a:r>
              <a:rPr lang="lv-LV" altLang="lv-LV" dirty="0" smtClean="0"/>
              <a:t>Rīga, </a:t>
            </a:r>
            <a:r>
              <a:rPr lang="lv-LV" altLang="lv-LV" dirty="0" smtClean="0"/>
              <a:t>Zemkopības ministrija</a:t>
            </a:r>
            <a:endParaRPr lang="lv-LV" altLang="lv-LV" dirty="0" smtClean="0"/>
          </a:p>
        </p:txBody>
      </p:sp>
    </p:spTree>
    <p:extLst>
      <p:ext uri="{BB962C8B-B14F-4D97-AF65-F5344CB8AC3E}">
        <p14:creationId xmlns:p14="http://schemas.microsoft.com/office/powerpoint/2010/main" val="328318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799" y="272975"/>
            <a:ext cx="5580744" cy="1162051"/>
          </a:xfrm>
        </p:spPr>
        <p:txBody>
          <a:bodyPr/>
          <a:lstStyle/>
          <a:p>
            <a:pPr eaLnBrk="1" hangingPunct="1"/>
            <a:r>
              <a:rPr lang="lv-LV" altLang="lv-LV" sz="2500" dirty="0" err="1" smtClean="0">
                <a:latin typeface="Times New Roman" pitchFamily="18" charset="0"/>
              </a:rPr>
              <a:t>Jūraskraukļa</a:t>
            </a:r>
            <a:r>
              <a:rPr lang="lv-LV" altLang="lv-LV" sz="2500" dirty="0" smtClean="0">
                <a:latin typeface="Times New Roman" pitchFamily="18" charset="0"/>
              </a:rPr>
              <a:t> aizsardzības status</a:t>
            </a:r>
            <a:endParaRPr lang="en-US" altLang="lv-LV" sz="2500" dirty="0" smtClean="0"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320119" y="1078173"/>
            <a:ext cx="6214281" cy="5048009"/>
          </a:xfrm>
        </p:spPr>
        <p:txBody>
          <a:bodyPr>
            <a:normAutofit/>
          </a:bodyPr>
          <a:lstStyle/>
          <a:p>
            <a:pPr marL="342900" indent="-342900" eaLnBrk="1" hangingPunct="1">
              <a:lnSpc>
                <a:spcPct val="80000"/>
              </a:lnSpc>
              <a:buFont typeface="+mj-lt"/>
              <a:buAutoNum type="arabicPeriod"/>
            </a:pPr>
            <a:endParaRPr lang="lv-LV" altLang="lv-LV" sz="180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lv-LV" altLang="lv-LV" sz="1800" b="1" dirty="0" smtClean="0">
                <a:latin typeface="Times New Roman" pitchFamily="18" charset="0"/>
              </a:rPr>
              <a:t>Nav īpaši aizsargājama suga  - </a:t>
            </a:r>
            <a:r>
              <a:rPr lang="lv-LV" altLang="lv-LV" sz="1800" dirty="0" smtClean="0">
                <a:latin typeface="Times New Roman" pitchFamily="18" charset="0"/>
              </a:rPr>
              <a:t>nav iekļauts MK 14.11.2000. noteikumu Nr.396 «Noteikumi par īpaši aizsargājamo sugu un ierobežoti aizsargājamo sugu sarakstu</a:t>
            </a:r>
            <a:r>
              <a:rPr lang="lv-LV" altLang="lv-LV" sz="1800" dirty="0">
                <a:latin typeface="Times New Roman" pitchFamily="18" charset="0"/>
              </a:rPr>
              <a:t>» pielikumos (</a:t>
            </a:r>
            <a:r>
              <a:rPr lang="lv-LV" altLang="lv-LV" sz="1800" dirty="0">
                <a:latin typeface="Times New Roman" pitchFamily="18" charset="0"/>
                <a:hlinkClick r:id="rId3"/>
              </a:rPr>
              <a:t>https://likumi.lv/doc.php?id=12821</a:t>
            </a:r>
            <a:r>
              <a:rPr lang="lv-LV" altLang="lv-LV" sz="1800" dirty="0" smtClean="0">
                <a:latin typeface="Times New Roman" pitchFamily="18" charset="0"/>
              </a:rPr>
              <a:t>); </a:t>
            </a:r>
            <a:endParaRPr lang="lv-LV" altLang="lv-LV" sz="1800" b="1" dirty="0" smtClean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lv-LV" altLang="lv-LV" sz="1800" b="1" dirty="0" smtClean="0">
                <a:latin typeface="Times New Roman" pitchFamily="18" charset="0"/>
              </a:rPr>
              <a:t>Nemedījama suga </a:t>
            </a:r>
            <a:r>
              <a:rPr lang="lv-LV" altLang="lv-LV" sz="1800" dirty="0" smtClean="0">
                <a:latin typeface="Times New Roman" pitchFamily="18" charset="0"/>
              </a:rPr>
              <a:t>– nav uzskaitīts MK 22.07.2014. noteikumu Nr. 421 «Medību noteikumi</a:t>
            </a:r>
            <a:r>
              <a:rPr lang="lv-LV" altLang="lv-LV" sz="1800" dirty="0">
                <a:latin typeface="Times New Roman" pitchFamily="18" charset="0"/>
              </a:rPr>
              <a:t>» 3.punktā (</a:t>
            </a:r>
            <a:r>
              <a:rPr lang="lv-LV" altLang="lv-LV" sz="1800" dirty="0">
                <a:latin typeface="Times New Roman" pitchFamily="18" charset="0"/>
                <a:hlinkClick r:id="rId4"/>
              </a:rPr>
              <a:t>https://likumi.lv/doc.php?id=267976</a:t>
            </a:r>
            <a:r>
              <a:rPr lang="lv-LV" altLang="lv-LV" sz="1800" dirty="0" smtClean="0">
                <a:latin typeface="Times New Roman" pitchFamily="18" charset="0"/>
              </a:rPr>
              <a:t>); </a:t>
            </a: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lv-LV" altLang="lv-LV" sz="1800" dirty="0" smtClean="0">
                <a:latin typeface="Times New Roman" pitchFamily="18" charset="0"/>
              </a:rPr>
              <a:t>Tomēr </a:t>
            </a:r>
            <a:r>
              <a:rPr lang="lv-LV" altLang="lv-LV" sz="1800" b="1" dirty="0" smtClean="0">
                <a:latin typeface="Times New Roman" pitchFamily="18" charset="0"/>
              </a:rPr>
              <a:t>jebkuras savvaļas putnu sugas aizsardzību paredz </a:t>
            </a:r>
            <a:r>
              <a:rPr lang="lv-LV" altLang="lv-LV" sz="1800" dirty="0" smtClean="0">
                <a:latin typeface="Times New Roman" pitchFamily="18" charset="0"/>
              </a:rPr>
              <a:t>Eiropas Parlamenta un Padomes 30.11.2009. direktīva Nr.2009/147/EK «par savvaļas putnu </a:t>
            </a:r>
            <a:r>
              <a:rPr lang="lv-LV" altLang="lv-LV" sz="1800" dirty="0">
                <a:latin typeface="Times New Roman" pitchFamily="18" charset="0"/>
              </a:rPr>
              <a:t>aizsardzību» (</a:t>
            </a:r>
            <a:r>
              <a:rPr lang="lv-LV" altLang="lv-LV" sz="1800" dirty="0">
                <a:latin typeface="Times New Roman" pitchFamily="18" charset="0"/>
                <a:hlinkClick r:id="rId5"/>
              </a:rPr>
              <a:t>http://eur-lex.europa.eu/legal-content/LV/TXT/HTML/?uri=CELEX:32009L0147&amp;from=LV</a:t>
            </a:r>
            <a:r>
              <a:rPr lang="lv-LV" altLang="lv-LV" sz="1800" dirty="0" smtClean="0">
                <a:latin typeface="Times New Roman" pitchFamily="18" charset="0"/>
              </a:rPr>
              <a:t>) </a:t>
            </a: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lv-LV" altLang="lv-LV" sz="1800" dirty="0" smtClean="0">
                <a:latin typeface="Times New Roman" pitchFamily="18" charset="0"/>
              </a:rPr>
              <a:t>Nav iekļauta </a:t>
            </a:r>
            <a:r>
              <a:rPr lang="lv-LV" altLang="lv-LV" sz="1800" dirty="0">
                <a:latin typeface="Times New Roman" pitchFamily="18" charset="0"/>
              </a:rPr>
              <a:t>Eiropas Parlamenta un Padomes 30.11.2009. direktīva Nr.2009/147/EK «par savvaļas putnu aizsardzību» </a:t>
            </a:r>
            <a:r>
              <a:rPr lang="lv-LV" altLang="lv-LV" sz="1800" dirty="0" smtClean="0">
                <a:latin typeface="Times New Roman" pitchFamily="18" charset="0"/>
              </a:rPr>
              <a:t>II pielikumā – </a:t>
            </a:r>
            <a:r>
              <a:rPr lang="lv-LV" altLang="lv-LV" sz="1800" b="1" dirty="0" smtClean="0">
                <a:solidFill>
                  <a:srgbClr val="FF0000"/>
                </a:solidFill>
                <a:latin typeface="Times New Roman" pitchFamily="18" charset="0"/>
              </a:rPr>
              <a:t>tas liedz sugu iekļaut medījamo sugu sarakstā</a:t>
            </a:r>
            <a:endParaRPr lang="lv-LV" altLang="lv-LV" sz="1800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r>
              <a:rPr lang="lv-LV" altLang="lv-LV" sz="1800" dirty="0" smtClean="0">
                <a:latin typeface="Times New Roman" pitchFamily="18" charset="0"/>
              </a:rPr>
              <a:t>Direktīvas nosacījumu pārņemti </a:t>
            </a:r>
            <a:r>
              <a:rPr lang="lv-LV" altLang="lv-LV" sz="1800" b="1" dirty="0" smtClean="0">
                <a:latin typeface="Times New Roman" pitchFamily="18" charset="0"/>
              </a:rPr>
              <a:t>Sugu un biotopu aizsardzības </a:t>
            </a:r>
            <a:r>
              <a:rPr lang="lv-LV" altLang="lv-LV" sz="1800" b="1" dirty="0">
                <a:latin typeface="Times New Roman" pitchFamily="18" charset="0"/>
              </a:rPr>
              <a:t>likumā </a:t>
            </a:r>
            <a:r>
              <a:rPr lang="lv-LV" altLang="lv-LV" sz="1800" dirty="0">
                <a:latin typeface="Times New Roman" pitchFamily="18" charset="0"/>
              </a:rPr>
              <a:t>(</a:t>
            </a:r>
            <a:r>
              <a:rPr lang="lv-LV" altLang="lv-LV" sz="1800" dirty="0">
                <a:latin typeface="Times New Roman" pitchFamily="18" charset="0"/>
                <a:hlinkClick r:id="rId6"/>
              </a:rPr>
              <a:t>https://likumi.lv/doc.php?id=3941</a:t>
            </a:r>
            <a:r>
              <a:rPr lang="lv-LV" altLang="lv-LV" sz="1800" dirty="0" smtClean="0">
                <a:latin typeface="Times New Roman" pitchFamily="18" charset="0"/>
              </a:rPr>
              <a:t>) </a:t>
            </a:r>
          </a:p>
          <a:p>
            <a:pPr marL="342900" indent="-342900">
              <a:lnSpc>
                <a:spcPct val="80000"/>
              </a:lnSpc>
              <a:buFont typeface="+mj-lt"/>
              <a:buAutoNum type="arabicPeriod"/>
            </a:pPr>
            <a:endParaRPr lang="lv-LV" altLang="lv-LV" sz="18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lv-LV" altLang="lv-LV" sz="1800" dirty="0" smtClean="0">
              <a:latin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3373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90800" y="361728"/>
            <a:ext cx="6096000" cy="683301"/>
          </a:xfrm>
        </p:spPr>
        <p:txBody>
          <a:bodyPr/>
          <a:lstStyle/>
          <a:p>
            <a:r>
              <a:rPr lang="lv-LV" altLang="lv-LV" b="1" dirty="0" smtClean="0"/>
              <a:t>Aizliegtās darbības</a:t>
            </a:r>
            <a:endParaRPr lang="lv-LV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075543" y="1219200"/>
            <a:ext cx="6611257" cy="490697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lv-LV" dirty="0" smtClean="0"/>
              <a:t>Sugu un biotopu aizsardzības likuma 11.pants</a:t>
            </a:r>
          </a:p>
          <a:p>
            <a:r>
              <a:rPr lang="lv-LV" b="1" dirty="0" smtClean="0"/>
              <a:t>Ar īpaši </a:t>
            </a:r>
            <a:r>
              <a:rPr lang="lv-LV" b="1" dirty="0"/>
              <a:t>aizsargājamo sugu dzīvniekiem, </a:t>
            </a:r>
            <a:r>
              <a:rPr lang="lv-LV" b="1" dirty="0">
                <a:solidFill>
                  <a:srgbClr val="FF0000"/>
                </a:solidFill>
              </a:rPr>
              <a:t>to skaitā putniem </a:t>
            </a:r>
            <a:r>
              <a:rPr lang="lv-LV" dirty="0" smtClean="0"/>
              <a:t>visās </a:t>
            </a:r>
            <a:r>
              <a:rPr lang="lv-LV" dirty="0"/>
              <a:t>to attīstības stadijās ir aizliegtas šādas darbības:</a:t>
            </a:r>
          </a:p>
          <a:p>
            <a:pPr lvl="1"/>
            <a:r>
              <a:rPr lang="lv-LV" dirty="0"/>
              <a:t>1) </a:t>
            </a:r>
            <a:r>
              <a:rPr lang="lv-LV" b="1" dirty="0"/>
              <a:t>jebkura mērķtiecīga ķeršana vai nogalināšana;</a:t>
            </a:r>
          </a:p>
          <a:p>
            <a:pPr lvl="1"/>
            <a:r>
              <a:rPr lang="lv-LV" dirty="0"/>
              <a:t>2) apzināta traucēšana (īpaši vairošanās, mazuļu augšanas, </a:t>
            </a:r>
            <a:r>
              <a:rPr lang="lv-LV" dirty="0" err="1"/>
              <a:t>spalvmešanas</a:t>
            </a:r>
            <a:r>
              <a:rPr lang="lv-LV" dirty="0"/>
              <a:t>, ziemas guļas un migrācijas laikā) un dzīvotņu postīšana;</a:t>
            </a:r>
          </a:p>
          <a:p>
            <a:pPr lvl="1"/>
            <a:r>
              <a:rPr lang="lv-LV" dirty="0"/>
              <a:t>3) apzināta putnu ligzdu un olu iznīcināšana vai bojāšana, ligzdu pārvietošana, putnu olu lasīšana un iegūšana arī tad, ja tās ir tukšas;</a:t>
            </a:r>
          </a:p>
          <a:p>
            <a:pPr lvl="1"/>
            <a:r>
              <a:rPr lang="lv-LV" dirty="0"/>
              <a:t>4) vairošanās vietu iznīcināšana vai bojāšana</a:t>
            </a:r>
            <a:r>
              <a:rPr lang="lv-LV" dirty="0" smtClean="0"/>
              <a:t>;</a:t>
            </a:r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899FED1-14D3-4C6C-993C-BF4EDC5E305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17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90800" y="361728"/>
            <a:ext cx="6096000" cy="683301"/>
          </a:xfrm>
        </p:spPr>
        <p:txBody>
          <a:bodyPr/>
          <a:lstStyle/>
          <a:p>
            <a:r>
              <a:rPr lang="lv-LV" altLang="lv-LV" dirty="0" smtClean="0"/>
              <a:t>Pamatojums izņēmumu pieņemšanai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976085" y="1567543"/>
            <a:ext cx="7191829" cy="5410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lv-LV" dirty="0" smtClean="0"/>
              <a:t>Sugu un biotopu aizsardzības likuma 14.panta otrā daļa</a:t>
            </a:r>
          </a:p>
          <a:p>
            <a:r>
              <a:rPr lang="lv-LV" dirty="0" smtClean="0"/>
              <a:t>Putnu </a:t>
            </a:r>
            <a:r>
              <a:rPr lang="lv-LV" dirty="0"/>
              <a:t>sugu indivīdus </a:t>
            </a:r>
            <a:r>
              <a:rPr lang="lv-LV" b="1" dirty="0"/>
              <a:t>atļauts iegūt </a:t>
            </a:r>
            <a:r>
              <a:rPr lang="lv-LV" dirty="0"/>
              <a:t>vai traucēt </a:t>
            </a:r>
            <a:r>
              <a:rPr lang="lv-LV" b="1" dirty="0"/>
              <a:t>izņēmuma gadījumā, ja nav pieņemamas alternatīvas un tas nekaitē attiecīgo populāciju labvēlīgai aizsardzībai</a:t>
            </a:r>
            <a:r>
              <a:rPr lang="lv-LV" dirty="0"/>
              <a:t>, šādos nolūkos:</a:t>
            </a:r>
          </a:p>
          <a:p>
            <a:r>
              <a:rPr lang="lv-LV" dirty="0"/>
              <a:t>1) sabiedrības veselības aizsardzības un drošības interesēs;</a:t>
            </a:r>
          </a:p>
          <a:p>
            <a:r>
              <a:rPr lang="lv-LV" dirty="0"/>
              <a:t>2) lidojumu drošības interesēs;</a:t>
            </a:r>
          </a:p>
          <a:p>
            <a:r>
              <a:rPr lang="lv-LV" b="1" dirty="0"/>
              <a:t>3) lai nepieļautu nopietnu kaitējumu kultūraugiem, lauksaimniecības dzīvniekiem, mežiem, zvejniecībai un ūdeņiem;</a:t>
            </a:r>
          </a:p>
          <a:p>
            <a:r>
              <a:rPr lang="lv-LV" b="1" dirty="0"/>
              <a:t>4) lai aizsargātu faunu un floru;</a:t>
            </a:r>
          </a:p>
          <a:p>
            <a:r>
              <a:rPr lang="lv-LV" dirty="0"/>
              <a:t>5) pētniecībai un mācībām, veicot populācijas atjaunošanu, sugu </a:t>
            </a:r>
            <a:r>
              <a:rPr lang="lv-LV" dirty="0" err="1"/>
              <a:t>reintrodukciju</a:t>
            </a:r>
            <a:r>
              <a:rPr lang="lv-LV" dirty="0"/>
              <a:t> un šim nolūkam nepieciešamo pavairošanu;</a:t>
            </a:r>
          </a:p>
          <a:p>
            <a:r>
              <a:rPr lang="lv-LV" dirty="0"/>
              <a:t>6) atsevišķu putnu sagūstīšanai, turēšanai vai citādai saprātīgai izmantošanai stingri kontrolētos apstākļos un izlases veidā.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899FED1-14D3-4C6C-993C-BF4EDC5E305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42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Kāda atļauja nepieciešama?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712686" y="1752600"/>
            <a:ext cx="6974114" cy="4373573"/>
          </a:xfrm>
        </p:spPr>
        <p:txBody>
          <a:bodyPr/>
          <a:lstStyle/>
          <a:p>
            <a:pPr marL="457200" indent="-457200">
              <a:buFont typeface="+mj-lt"/>
              <a:buAutoNum type="arabicPeriod" startAt="8"/>
            </a:pPr>
            <a:r>
              <a:rPr lang="lv-LV" dirty="0" smtClean="0"/>
              <a:t>Medību likuma 11.panta </a:t>
            </a:r>
            <a:r>
              <a:rPr lang="lv-LV" dirty="0"/>
              <a:t>pirmā </a:t>
            </a:r>
            <a:r>
              <a:rPr lang="lv-LV" dirty="0" smtClean="0"/>
              <a:t>daļa - Nemedījamos </a:t>
            </a:r>
            <a:r>
              <a:rPr lang="lv-LV" dirty="0"/>
              <a:t>savvaļas dzīvniekus drīkst iegūt, medīt vai turēt nebrīvē, ja saņemta </a:t>
            </a:r>
            <a:r>
              <a:rPr lang="lv-LV" b="1" dirty="0"/>
              <a:t>Dabas aizsardzības pārvaldes ikreizēja atļauja</a:t>
            </a:r>
            <a:r>
              <a:rPr lang="lv-LV" dirty="0"/>
              <a:t>. (</a:t>
            </a:r>
            <a:r>
              <a:rPr lang="lv-LV" dirty="0">
                <a:hlinkClick r:id="rId2"/>
              </a:rPr>
              <a:t>https://likumi.lv/doc.php?id=77455</a:t>
            </a:r>
            <a:r>
              <a:rPr lang="lv-LV" dirty="0" smtClean="0"/>
              <a:t>) 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lv-LV" dirty="0" smtClean="0"/>
              <a:t>MK 21.12.2010. </a:t>
            </a:r>
            <a:r>
              <a:rPr lang="lv-LV" dirty="0"/>
              <a:t>noteikumi </a:t>
            </a:r>
            <a:r>
              <a:rPr lang="lv-LV" dirty="0" smtClean="0"/>
              <a:t>Nr.1165 «Kārtība</a:t>
            </a:r>
            <a:r>
              <a:rPr lang="lv-LV" dirty="0"/>
              <a:t>, kādā izsniedz atļaujas nemedījamo sugu indivīdu iegūšanai,…» (</a:t>
            </a:r>
            <a:r>
              <a:rPr lang="lv-LV" dirty="0">
                <a:hlinkClick r:id="rId3"/>
              </a:rPr>
              <a:t>https://likumi.lv/doc.php?id=223483</a:t>
            </a:r>
            <a:r>
              <a:rPr lang="lv-LV" dirty="0" smtClean="0"/>
              <a:t>) 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lv-LV" dirty="0" smtClean="0"/>
              <a:t>Pieteikuma veidlapa nemedījamo sugu indivīdu ieguves </a:t>
            </a:r>
            <a:r>
              <a:rPr lang="lv-LV" dirty="0"/>
              <a:t>atļaujas saņemšanai </a:t>
            </a:r>
            <a:r>
              <a:rPr lang="lv-LV" dirty="0">
                <a:hlinkClick r:id="rId4"/>
              </a:rPr>
              <a:t>https://</a:t>
            </a:r>
            <a:r>
              <a:rPr lang="lv-LV" dirty="0" smtClean="0">
                <a:hlinkClick r:id="rId4"/>
              </a:rPr>
              <a:t>www.daba.gov.lv/upload/File/DOC/VEI_nemedijamas_sugas_pieteik.doc</a:t>
            </a:r>
            <a:r>
              <a:rPr lang="lv-LV" dirty="0" smtClean="0"/>
              <a:t> </a:t>
            </a:r>
          </a:p>
          <a:p>
            <a:pPr marL="457200" indent="-457200">
              <a:buFont typeface="+mj-lt"/>
              <a:buAutoNum type="arabicPeriod" startAt="8"/>
            </a:pPr>
            <a:endParaRPr lang="lv-LV" dirty="0" smtClean="0"/>
          </a:p>
          <a:p>
            <a:pPr marL="457200" indent="-457200">
              <a:buFont typeface="+mj-lt"/>
              <a:buAutoNum type="arabicPeriod" startAt="8"/>
            </a:pPr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899FED1-14D3-4C6C-993C-BF4EDC5E305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5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Kas jānorāda pieteikumā?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640114" y="1752600"/>
            <a:ext cx="7046686" cy="437357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lv-LV" dirty="0" smtClean="0"/>
              <a:t>Tas, kas veidlapā prasīts!!!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 smtClean="0"/>
              <a:t>Sugu un biotopu aizsardzības likuma 14.panta trešā daļa paredz šādu informāciju: </a:t>
            </a:r>
          </a:p>
          <a:p>
            <a:pPr lvl="1"/>
            <a:r>
              <a:rPr lang="lv-LV" dirty="0" smtClean="0"/>
              <a:t>1</a:t>
            </a:r>
            <a:r>
              <a:rPr lang="lv-LV" dirty="0"/>
              <a:t>) sugu, uz kuru attiecas izņēmums, šā izņēmuma iemeslus, tai skaitā riska veidu, izvērtētās alternatīvas un izmantotos zinātniskos datus;</a:t>
            </a:r>
          </a:p>
          <a:p>
            <a:pPr lvl="1"/>
            <a:r>
              <a:rPr lang="lv-LV" dirty="0"/>
              <a:t>2) līdzekļus, ierīces, paņēmienus vai pasākumus, ar kuriem plānots nonāvēt vai sagūstīt atsevišķus indivīdus, kā arī to izmantošanas iemeslus un ierobežojumus;</a:t>
            </a:r>
          </a:p>
          <a:p>
            <a:pPr lvl="1"/>
            <a:r>
              <a:rPr lang="lv-LV" dirty="0"/>
              <a:t>3) laika un vietas apstākļus, kādos piemērojams izņēmums, kā arī citus izņēmuma piemērošanas nosacījumus</a:t>
            </a:r>
            <a:r>
              <a:rPr lang="lv-LV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lv-LV" b="1" dirty="0" smtClean="0"/>
              <a:t>Papildus – vēlams veikt skaita monitoringu sezonas ietvaros vai saņemt ornitologa atzinumu.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899FED1-14D3-4C6C-993C-BF4EDC5E305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6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Kādos gadījumos atļauju izsniedz?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553029" y="1752601"/>
            <a:ext cx="7133771" cy="412568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lv-LV" dirty="0" smtClean="0"/>
              <a:t>Ir pierādīts kaitējums aizsargājām sugām un biotopiem;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 smtClean="0"/>
              <a:t>Ir pierādīts kaitējums zivsaimniecībai/mežsaimniecībai</a:t>
            </a:r>
          </a:p>
          <a:p>
            <a:pPr marL="1219200" lvl="1" indent="-457200"/>
            <a:r>
              <a:rPr lang="lv-LV" dirty="0" smtClean="0"/>
              <a:t>Konkurence starp individuālu makšķernieku un </a:t>
            </a:r>
            <a:r>
              <a:rPr lang="lv-LV" dirty="0" err="1" smtClean="0"/>
              <a:t>jūraskraukli</a:t>
            </a:r>
            <a:r>
              <a:rPr lang="lv-LV" dirty="0" smtClean="0"/>
              <a:t> nav kaitējums zivsaimniecībai;</a:t>
            </a:r>
          </a:p>
          <a:p>
            <a:pPr marL="1219200" lvl="1" indent="-457200"/>
            <a:r>
              <a:rPr lang="lv-LV" dirty="0" err="1" smtClean="0"/>
              <a:t>Kollonija</a:t>
            </a:r>
            <a:r>
              <a:rPr lang="lv-LV" dirty="0" smtClean="0"/>
              <a:t> akvakultūras tuvumā – visticamāk ir kaitējums.</a:t>
            </a:r>
            <a:endParaRPr lang="lv-LV" dirty="0"/>
          </a:p>
          <a:p>
            <a:pPr lvl="1" indent="0">
              <a:buNone/>
            </a:pPr>
            <a:endParaRPr lang="lv-LV" dirty="0" smtClean="0"/>
          </a:p>
          <a:p>
            <a:pPr lvl="1" indent="0" algn="ctr">
              <a:buNone/>
            </a:pPr>
            <a:r>
              <a:rPr lang="lv-LV" b="1" dirty="0" smtClean="0"/>
              <a:t>Pagaidām nav bijuši gadījumi, kuros </a:t>
            </a:r>
            <a:r>
              <a:rPr lang="lv-LV" b="1" dirty="0" err="1" smtClean="0"/>
              <a:t>jūraskrauļa</a:t>
            </a:r>
            <a:r>
              <a:rPr lang="lv-LV" b="1" dirty="0" smtClean="0"/>
              <a:t> indivīdu šaušana būtu atļauta ārpus ūdensputnu medību sezonas laika.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899FED1-14D3-4C6C-993C-BF4EDC5E305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29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Prasības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407886" y="1752600"/>
            <a:ext cx="7278914" cy="437357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lv-LV" dirty="0" smtClean="0"/>
              <a:t>Atļauju prasa zemes īpašnieks/valdītājs/saimnieciskās darbības veicējs.</a:t>
            </a:r>
          </a:p>
          <a:p>
            <a:pPr marL="457200" indent="-457200">
              <a:buAutoNum type="arabicPeriod"/>
            </a:pPr>
            <a:r>
              <a:rPr lang="lv-LV" dirty="0" smtClean="0"/>
              <a:t>Publisku ūdenstilpju gadījumā vēlams rakstisks vietējās pašvaldības atzinumus.</a:t>
            </a:r>
          </a:p>
          <a:p>
            <a:pPr marL="457200" indent="-457200">
              <a:buAutoNum type="arabicPeriod"/>
            </a:pPr>
            <a:r>
              <a:rPr lang="lv-LV" dirty="0" smtClean="0"/>
              <a:t>Ja ir kolonija – norādīt precīzu tās atrašanās vietu.</a:t>
            </a:r>
          </a:p>
          <a:p>
            <a:pPr marL="457200" indent="-457200">
              <a:buAutoNum type="arabicPeriod"/>
            </a:pPr>
            <a:r>
              <a:rPr lang="lv-LV" dirty="0" smtClean="0"/>
              <a:t>Mednieks, kurš pazīst sugas!!!</a:t>
            </a:r>
          </a:p>
          <a:p>
            <a:pPr marL="457200" indent="-457200">
              <a:buAutoNum type="arabicPeriod"/>
            </a:pPr>
            <a:r>
              <a:rPr lang="lv-LV" dirty="0" smtClean="0"/>
              <a:t>Jāsniedz atskaite par atļaujas izmantošanu.</a:t>
            </a:r>
          </a:p>
          <a:p>
            <a:pPr marL="457200" indent="-457200">
              <a:buAutoNum type="arabicPeriod"/>
            </a:pPr>
            <a:r>
              <a:rPr lang="lv-LV" dirty="0" smtClean="0"/>
              <a:t>Atļauju neizsniedz, ja nav sniegta atskaite par iepriekšējo ieguvi vai pārkāpti atļaujas nosacījumi.</a:t>
            </a:r>
          </a:p>
          <a:p>
            <a:pPr marL="457200" indent="-457200">
              <a:buAutoNum type="arabicPeriod"/>
            </a:pPr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899FED1-14D3-4C6C-993C-BF4EDC5E305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87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85800" y="3585029"/>
            <a:ext cx="7772400" cy="1865086"/>
          </a:xfrm>
        </p:spPr>
        <p:txBody>
          <a:bodyPr>
            <a:normAutofit fontScale="92500" lnSpcReduction="20000"/>
          </a:bodyPr>
          <a:lstStyle/>
          <a:p>
            <a:pPr algn="l" eaLnBrk="1" hangingPunct="1"/>
            <a:endParaRPr lang="lv-LV" altLang="lv-LV" sz="2000" b="1" dirty="0" smtClean="0">
              <a:solidFill>
                <a:srgbClr val="006600"/>
              </a:solidFill>
            </a:endParaRPr>
          </a:p>
          <a:p>
            <a:pPr algn="l" eaLnBrk="1" hangingPunct="1"/>
            <a:r>
              <a:rPr lang="lv-LV" altLang="lv-LV" sz="2000" b="1" dirty="0" smtClean="0">
                <a:solidFill>
                  <a:srgbClr val="006600"/>
                </a:solidFill>
              </a:rPr>
              <a:t>Jēkabs Dzenis</a:t>
            </a:r>
          </a:p>
          <a:p>
            <a:pPr algn="l" eaLnBrk="1" hangingPunct="1"/>
            <a:r>
              <a:rPr lang="lv-LV" altLang="lv-LV" sz="2000" dirty="0" smtClean="0">
                <a:solidFill>
                  <a:srgbClr val="006600"/>
                </a:solidFill>
              </a:rPr>
              <a:t>CITES </a:t>
            </a:r>
            <a:r>
              <a:rPr lang="lv-LV" altLang="lv-LV" sz="2000" dirty="0" smtClean="0">
                <a:solidFill>
                  <a:srgbClr val="006600"/>
                </a:solidFill>
              </a:rPr>
              <a:t>nodaļas vadītājs</a:t>
            </a:r>
            <a:endParaRPr lang="lv-LV" altLang="lv-LV" sz="2000" dirty="0" smtClean="0">
              <a:solidFill>
                <a:srgbClr val="006600"/>
              </a:solidFill>
            </a:endParaRPr>
          </a:p>
          <a:p>
            <a:pPr algn="l" eaLnBrk="1" hangingPunct="1"/>
            <a:r>
              <a:rPr lang="lv-LV" altLang="lv-LV" sz="2000" dirty="0" smtClean="0">
                <a:solidFill>
                  <a:srgbClr val="006600"/>
                </a:solidFill>
              </a:rPr>
              <a:t>Sigulda, Baznīcas iela 7</a:t>
            </a:r>
          </a:p>
          <a:p>
            <a:pPr algn="l" eaLnBrk="1" hangingPunct="1"/>
            <a:r>
              <a:rPr lang="lv-LV" altLang="lv-LV" sz="2000" u="sng" dirty="0" err="1">
                <a:solidFill>
                  <a:srgbClr val="000099"/>
                </a:solidFill>
              </a:rPr>
              <a:t>j</a:t>
            </a:r>
            <a:r>
              <a:rPr lang="lv-LV" altLang="lv-LV" sz="2000" u="sng" dirty="0" err="1" smtClean="0">
                <a:solidFill>
                  <a:srgbClr val="000099"/>
                </a:solidFill>
              </a:rPr>
              <a:t>ekabs.dzenis@daba.gov.lv</a:t>
            </a:r>
            <a:endParaRPr lang="lv-LV" altLang="lv-LV" sz="2000" u="sng" dirty="0" smtClean="0">
              <a:solidFill>
                <a:srgbClr val="000099"/>
              </a:solidFill>
            </a:endParaRPr>
          </a:p>
          <a:p>
            <a:pPr algn="l" eaLnBrk="1" hangingPunct="1"/>
            <a:r>
              <a:rPr lang="lv-LV" altLang="lv-LV" sz="2000" u="sng" dirty="0" err="1" smtClean="0">
                <a:solidFill>
                  <a:srgbClr val="000099"/>
                </a:solidFill>
              </a:rPr>
              <a:t>www.daba.gov.lv</a:t>
            </a:r>
            <a:endParaRPr lang="lv-LV" altLang="lv-LV" sz="2000" dirty="0" smtClean="0"/>
          </a:p>
        </p:txBody>
      </p:sp>
    </p:spTree>
    <p:extLst>
      <p:ext uri="{BB962C8B-B14F-4D97-AF65-F5344CB8AC3E}">
        <p14:creationId xmlns:p14="http://schemas.microsoft.com/office/powerpoint/2010/main" val="103757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master_istais_LV_pedejai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1632</TotalTime>
  <Words>651</Words>
  <Application>Microsoft Office PowerPoint</Application>
  <PresentationFormat>Slaidrāde ekrānā (4:3)</PresentationFormat>
  <Paragraphs>71</Paragraphs>
  <Slides>9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89_Prezentacija_master_istais_LV_pedejais</vt:lpstr>
      <vt:lpstr>Nosacījumu jūraskraukļa skaita ierobežošanai</vt:lpstr>
      <vt:lpstr>Jūraskraukļa aizsardzības status</vt:lpstr>
      <vt:lpstr>Aizliegtās darbības</vt:lpstr>
      <vt:lpstr>Pamatojums izņēmumu pieņemšanai</vt:lpstr>
      <vt:lpstr>Kāda atļauja nepieciešama?</vt:lpstr>
      <vt:lpstr>Kas jānorāda pieteikumā?</vt:lpstr>
      <vt:lpstr>Kādos gadījumos atļauju izsniedz?</vt:lpstr>
      <vt:lpstr>Prasības</vt:lpstr>
      <vt:lpstr>PowerPoint prezentācija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Prioritāro ĪADT, sugu, biotopu kartēšanas jautājumi</dc:title>
  <dc:creator>Gita Strode</dc:creator>
  <cp:lastModifiedBy>Jēkabs Dzenis</cp:lastModifiedBy>
  <cp:revision>116</cp:revision>
  <cp:lastPrinted>2015-10-27T11:21:20Z</cp:lastPrinted>
  <dcterms:created xsi:type="dcterms:W3CDTF">2014-12-18T12:19:13Z</dcterms:created>
  <dcterms:modified xsi:type="dcterms:W3CDTF">2017-03-02T08:34:34Z</dcterms:modified>
</cp:coreProperties>
</file>