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3" r:id="rId5"/>
    <p:sldId id="264" r:id="rId6"/>
    <p:sldId id="271" r:id="rId7"/>
    <p:sldId id="269" r:id="rId8"/>
    <p:sldId id="265" r:id="rId9"/>
    <p:sldId id="267" r:id="rId10"/>
    <p:sldId id="268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20">
          <p15:clr>
            <a:srgbClr val="A4A3A4"/>
          </p15:clr>
        </p15:guide>
        <p15:guide id="2" pos="54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95"/>
    <a:srgbClr val="0065AF"/>
    <a:srgbClr val="A3B588"/>
    <a:srgbClr val="DDDDDD"/>
    <a:srgbClr val="F07E31"/>
    <a:srgbClr val="57825E"/>
    <a:srgbClr val="6E8967"/>
    <a:srgbClr val="656998"/>
    <a:srgbClr val="8BAB80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78313" autoAdjust="0"/>
  </p:normalViewPr>
  <p:slideViewPr>
    <p:cSldViewPr snapToGrid="0" snapToObjects="1">
      <p:cViewPr>
        <p:scale>
          <a:sx n="69" d="100"/>
          <a:sy n="69" d="100"/>
        </p:scale>
        <p:origin x="-162" y="0"/>
      </p:cViewPr>
      <p:guideLst>
        <p:guide orient="horz" pos="920"/>
        <p:guide pos="54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C0BEF-C449-4445-902C-DBD778F70D67}" type="datetimeFigureOut">
              <a:rPr lang="fr-FR" smtClean="0"/>
              <a:t>12/09/2016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20E8E-2183-0F45-977D-0E9AA4F3846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98833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7E5B5-454E-9942-BCB7-560DA75C89BD}" type="datetimeFigureOut">
              <a:rPr lang="fr-FR" smtClean="0"/>
              <a:t>12/09/2016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046B0-ECFF-3043-A80D-709184A9241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83210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69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C046B0-ECFF-3043-A80D-709184A9241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09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66539-4B10-2745-A1CB-DFD8C5D086B1}" type="datetime1">
              <a:rPr lang="fr-BE" smtClean="0"/>
              <a:t>12/09/2016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466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CFBD-FF9A-8F4B-AEB7-9D063CDBBF97}" type="datetime1">
              <a:rPr lang="fr-BE" smtClean="0"/>
              <a:t>12/09/2016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58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276F3-1C1C-BA49-917A-8A40E198AB80}" type="datetime1">
              <a:rPr lang="fr-BE" smtClean="0"/>
              <a:t>12/09/2016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59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8D5F4-2689-D344-BDAC-A20B870C0195}" type="datetime1">
              <a:rPr lang="fr-BE" smtClean="0"/>
              <a:t>12/09/2016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028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i="0" cap="all">
                <a:latin typeface="Helvetica Light"/>
                <a:cs typeface="Helvetica Light"/>
              </a:defRPr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dirty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C4A4-C1D3-C745-A855-85F6481B626E}" type="datetime1">
              <a:rPr lang="fr-BE" smtClean="0"/>
              <a:t>12/09/2016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629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885941"/>
            <a:ext cx="4038600" cy="429471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85941"/>
            <a:ext cx="4038600" cy="429471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FA547-8546-2541-A165-756F2799691B}" type="datetime1">
              <a:rPr lang="fr-BE" smtClean="0"/>
              <a:t>12/09/2016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09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89102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605552"/>
            <a:ext cx="4040188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789102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rgbClr val="59595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dirty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605552"/>
            <a:ext cx="4041775" cy="3667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8A118-50DD-8F46-B761-B55D8C3FF323}" type="datetime1">
              <a:rPr lang="fr-BE" smtClean="0"/>
              <a:t>12/09/2016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08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E480-EA1F-1541-9C71-F09992B19D99}" type="datetime1">
              <a:rPr lang="fr-BE" smtClean="0"/>
              <a:t>12/09/2016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539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9122-08B4-BA4F-81E6-8DCF1E772D39}" type="datetime1">
              <a:rPr lang="fr-BE" smtClean="0"/>
              <a:t>12/09/2016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9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460500"/>
            <a:ext cx="5111750" cy="4665663"/>
          </a:xfrm>
        </p:spPr>
        <p:txBody>
          <a:bodyPr/>
          <a:lstStyle>
            <a:lvl1pPr>
              <a:defRPr sz="2400" b="0" i="0">
                <a:latin typeface="Helvetica Light"/>
                <a:cs typeface="Helvetica Light"/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F4F7E-54FC-A84F-88C6-105F4CD0B493}" type="datetime1">
              <a:rPr lang="fr-BE" smtClean="0"/>
              <a:t>12/09/2016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977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0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8860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8860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dirty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C250-FA54-BB43-8CE7-9C8FD15FEBB1}" type="datetime1">
              <a:rPr lang="fr-BE" smtClean="0"/>
              <a:t>12/09/2016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354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7163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196522"/>
            <a:ext cx="8229600" cy="3634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/>
              <a:t>Cliquez pour modifier les styles du texte du masque</a:t>
            </a:r>
          </a:p>
          <a:p>
            <a:pPr lvl="1"/>
            <a:r>
              <a:rPr lang="nl-BE" dirty="0"/>
              <a:t>Deuxième niveau</a:t>
            </a:r>
          </a:p>
          <a:p>
            <a:pPr lvl="2"/>
            <a:r>
              <a:rPr lang="nl-BE" dirty="0"/>
              <a:t>Troisième niveau</a:t>
            </a:r>
          </a:p>
          <a:p>
            <a:pPr lvl="3"/>
            <a:r>
              <a:rPr lang="nl-BE" dirty="0"/>
              <a:t>Quatrième niveau</a:t>
            </a:r>
          </a:p>
          <a:p>
            <a:pPr lvl="4"/>
            <a:r>
              <a:rPr lang="nl-BE" dirty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C7D2F-7D04-A846-920D-A864C888B409}" type="datetime1">
              <a:rPr lang="fr-BE" smtClean="0"/>
              <a:t>12/09/2016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A666B-82EC-9F42-81B4-8AD27479524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32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rgbClr val="F38337"/>
          </a:solidFill>
          <a:latin typeface="Helvetica Light"/>
          <a:ea typeface="+mj-ea"/>
          <a:cs typeface="Helvetica Light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chemeClr val="tx1">
              <a:lumMod val="50000"/>
              <a:lumOff val="50000"/>
            </a:schemeClr>
          </a:solidFill>
          <a:latin typeface="Helvetica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7F7F7F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AD3A25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bg1">
              <a:lumMod val="65000"/>
            </a:schemeClr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rgbClr val="F29A28"/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279171"/>
            <a:ext cx="7772400" cy="1470025"/>
          </a:xfrm>
        </p:spPr>
        <p:txBody>
          <a:bodyPr>
            <a:noAutofit/>
          </a:bodyPr>
          <a:lstStyle/>
          <a:p>
            <a:pPr>
              <a:spcBef>
                <a:spcPts val="480"/>
              </a:spcBef>
              <a:spcAft>
                <a:spcPts val="480"/>
              </a:spcAft>
            </a:pPr>
            <a:r>
              <a:rPr lang="fr-FR" b="1" spc="100" dirty="0" err="1" smtClean="0">
                <a:solidFill>
                  <a:srgbClr val="F07E31"/>
                </a:solidFill>
                <a:latin typeface="Arial" charset="0"/>
                <a:ea typeface="Arial" charset="0"/>
                <a:cs typeface="Arial" charset="0"/>
              </a:rPr>
              <a:t>Capacity</a:t>
            </a:r>
            <a:r>
              <a:rPr lang="fr-FR" b="1" spc="100" dirty="0" smtClean="0">
                <a:solidFill>
                  <a:srgbClr val="F07E31"/>
                </a:solidFill>
                <a:latin typeface="Arial" charset="0"/>
                <a:ea typeface="Arial" charset="0"/>
                <a:cs typeface="Arial" charset="0"/>
              </a:rPr>
              <a:t> building on NRN </a:t>
            </a:r>
            <a:r>
              <a:rPr lang="fr-FR" b="1" spc="100" dirty="0" err="1" smtClean="0">
                <a:solidFill>
                  <a:srgbClr val="F07E31"/>
                </a:solidFill>
                <a:latin typeface="Arial" charset="0"/>
                <a:ea typeface="Arial" charset="0"/>
                <a:cs typeface="Arial" charset="0"/>
              </a:rPr>
              <a:t>evaluation</a:t>
            </a:r>
            <a:endParaRPr lang="fr-FR" sz="3200" b="1" spc="100" dirty="0">
              <a:solidFill>
                <a:srgbClr val="F07E3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34946"/>
            <a:ext cx="6400800" cy="1752600"/>
          </a:xfrm>
        </p:spPr>
        <p:txBody>
          <a:bodyPr>
            <a:normAutofit/>
          </a:bodyPr>
          <a:lstStyle/>
          <a:p>
            <a:endParaRPr lang="fr-FR" sz="13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194" y="5933645"/>
            <a:ext cx="7961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latin typeface="Arial" charset="0"/>
                <a:ea typeface="Arial" charset="0"/>
                <a:cs typeface="Arial" charset="0"/>
              </a:rPr>
              <a:t>Nordic Baltic Networking Meeting</a:t>
            </a:r>
            <a:r>
              <a:rPr lang="sk-SK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k-SK" sz="1400" dirty="0" err="1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Jelgava</a:t>
            </a:r>
            <a:r>
              <a:rPr lang="sk-SK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(LV), 12 September 2016</a:t>
            </a:r>
            <a:endParaRPr lang="en-GB" sz="14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122" y="7999"/>
            <a:ext cx="2232000" cy="99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smtClean="0">
                <a:latin typeface="Arial" charset="0"/>
                <a:ea typeface="Arial" charset="0"/>
                <a:cs typeface="Arial" charset="0"/>
              </a:rPr>
              <a:t>Background</a:t>
            </a:r>
            <a:endParaRPr lang="it-IT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Art. 54 (2) Reg. (EU) 1305/2013</a:t>
            </a:r>
          </a:p>
          <a:p>
            <a:pPr algn="just"/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a)  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Increase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involvement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stakeholders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in the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implementation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rural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development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just"/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b)  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Improve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quality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implementation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of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rural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development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programmes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just"/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c)  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Inform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the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broader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public and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potential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beneficiaries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on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rural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development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policy and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funding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opportunities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just"/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d)  Foster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innovation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agriculture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food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production,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forestry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rural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areas</a:t>
            </a:r>
            <a:r>
              <a:rPr lang="it-IT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just"/>
            <a:endParaRPr lang="it-IT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fld>
            <a:endParaRPr lang="fr-FR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96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3</a:t>
            </a:fld>
            <a:endParaRPr lang="fr-FR"/>
          </a:p>
        </p:txBody>
      </p:sp>
      <p:grpSp>
        <p:nvGrpSpPr>
          <p:cNvPr id="11" name="Gruppo 10"/>
          <p:cNvGrpSpPr/>
          <p:nvPr/>
        </p:nvGrpSpPr>
        <p:grpSpPr>
          <a:xfrm>
            <a:off x="1741716" y="1573888"/>
            <a:ext cx="5399314" cy="4608293"/>
            <a:chOff x="1828800" y="1748056"/>
            <a:chExt cx="5399314" cy="4608293"/>
          </a:xfrm>
        </p:grpSpPr>
        <p:sp>
          <p:nvSpPr>
            <p:cNvPr id="5" name="Oval 4"/>
            <p:cNvSpPr/>
            <p:nvPr/>
          </p:nvSpPr>
          <p:spPr>
            <a:xfrm>
              <a:off x="5049485" y="1748056"/>
              <a:ext cx="2178629" cy="21485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2000" b="1" dirty="0" smtClean="0">
                  <a:latin typeface="Arial" charset="0"/>
                  <a:ea typeface="Arial" charset="0"/>
                  <a:cs typeface="Arial" charset="0"/>
                </a:rPr>
                <a:t>Evaluation questions and judgment criteria</a:t>
              </a:r>
              <a:endParaRPr lang="fr-BE" sz="20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6" name="Oval 7"/>
            <p:cNvSpPr/>
            <p:nvPr/>
          </p:nvSpPr>
          <p:spPr>
            <a:xfrm>
              <a:off x="1828800" y="1748056"/>
              <a:ext cx="2146837" cy="214531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dirty="0" smtClean="0"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-US" sz="2000" b="1" dirty="0" smtClean="0">
                  <a:latin typeface="Arial" charset="0"/>
                  <a:ea typeface="Arial" charset="0"/>
                  <a:cs typeface="Arial" charset="0"/>
                </a:rPr>
                <a:t>Policy objectives </a:t>
              </a:r>
              <a:endParaRPr lang="fr-BE" sz="20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Oval 10"/>
            <p:cNvSpPr/>
            <p:nvPr/>
          </p:nvSpPr>
          <p:spPr>
            <a:xfrm>
              <a:off x="3611407" y="4322334"/>
              <a:ext cx="2050504" cy="203401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000" b="1" dirty="0" smtClean="0">
                <a:latin typeface="Arial" charset="0"/>
                <a:ea typeface="Arial" charset="0"/>
                <a:cs typeface="Arial" charset="0"/>
              </a:endParaRPr>
            </a:p>
            <a:p>
              <a:endParaRPr lang="en-US" sz="2000" b="1" dirty="0">
                <a:latin typeface="Arial" charset="0"/>
                <a:ea typeface="Arial" charset="0"/>
                <a:cs typeface="Arial" charset="0"/>
              </a:endParaRPr>
            </a:p>
            <a:p>
              <a:pPr algn="ctr"/>
              <a:r>
                <a:rPr lang="en-US" sz="2000" b="1" dirty="0" smtClean="0">
                  <a:latin typeface="Arial" charset="0"/>
                  <a:ea typeface="Arial" charset="0"/>
                  <a:cs typeface="Arial" charset="0"/>
                </a:rPr>
                <a:t>Indicators</a:t>
              </a:r>
              <a:r>
                <a:rPr lang="en-US" sz="2000" dirty="0" smtClean="0">
                  <a:latin typeface="Arial" charset="0"/>
                  <a:ea typeface="Arial" charset="0"/>
                  <a:cs typeface="Arial" charset="0"/>
                </a:rPr>
                <a:t> </a:t>
              </a:r>
              <a:endParaRPr lang="fr-BE" sz="200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8" name="Left-Right Arrow 18"/>
            <p:cNvSpPr/>
            <p:nvPr/>
          </p:nvSpPr>
          <p:spPr bwMode="auto">
            <a:xfrm rot="3120603">
              <a:off x="3404076" y="3909115"/>
              <a:ext cx="682559" cy="446488"/>
            </a:xfrm>
            <a:prstGeom prst="leftRightArrow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9" name="Left-Right Arrow 19"/>
            <p:cNvSpPr/>
            <p:nvPr/>
          </p:nvSpPr>
          <p:spPr bwMode="auto">
            <a:xfrm>
              <a:off x="4211013" y="2681324"/>
              <a:ext cx="682559" cy="446488"/>
            </a:xfrm>
            <a:prstGeom prst="leftRightArrow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0" name="Left-Right Arrow 20"/>
            <p:cNvSpPr/>
            <p:nvPr/>
          </p:nvSpPr>
          <p:spPr bwMode="auto">
            <a:xfrm rot="18479242">
              <a:off x="4962469" y="3944275"/>
              <a:ext cx="682559" cy="446488"/>
            </a:xfrm>
            <a:prstGeom prst="leftRightArrow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457200" y="179388"/>
            <a:ext cx="8229600" cy="1143000"/>
          </a:xfrm>
        </p:spPr>
        <p:txBody>
          <a:bodyPr/>
          <a:lstStyle/>
          <a:p>
            <a:r>
              <a:rPr lang="it-IT" b="1" dirty="0" smtClean="0">
                <a:latin typeface="Arial" charset="0"/>
                <a:ea typeface="Arial" charset="0"/>
                <a:cs typeface="Arial" charset="0"/>
              </a:rPr>
              <a:t>How to </a:t>
            </a:r>
            <a:r>
              <a:rPr lang="it-IT" b="1" dirty="0" err="1" smtClean="0">
                <a:latin typeface="Arial" charset="0"/>
                <a:ea typeface="Arial" charset="0"/>
                <a:cs typeface="Arial" charset="0"/>
              </a:rPr>
              <a:t>evaluate</a:t>
            </a:r>
            <a:r>
              <a:rPr lang="it-IT" b="1" dirty="0" smtClean="0">
                <a:latin typeface="Arial" charset="0"/>
                <a:ea typeface="Arial" charset="0"/>
                <a:cs typeface="Arial" charset="0"/>
              </a:rPr>
              <a:t> a NRN</a:t>
            </a:r>
            <a:endParaRPr lang="it-IT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46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3160"/>
            <a:ext cx="8229600" cy="1143000"/>
          </a:xfrm>
        </p:spPr>
        <p:txBody>
          <a:bodyPr/>
          <a:lstStyle/>
          <a:p>
            <a:r>
              <a:rPr lang="it-IT" b="1" dirty="0" err="1" smtClean="0">
                <a:latin typeface="Arial" charset="0"/>
                <a:ea typeface="Arial" charset="0"/>
                <a:cs typeface="Arial" charset="0"/>
              </a:rPr>
              <a:t>Preparing</a:t>
            </a:r>
            <a:r>
              <a:rPr lang="it-IT" b="1" dirty="0" smtClean="0">
                <a:latin typeface="Arial" charset="0"/>
                <a:ea typeface="Arial" charset="0"/>
                <a:cs typeface="Arial" charset="0"/>
              </a:rPr>
              <a:t> a NRN </a:t>
            </a:r>
            <a:r>
              <a:rPr lang="it-IT" b="1" dirty="0" err="1" smtClean="0">
                <a:latin typeface="Arial" charset="0"/>
                <a:ea typeface="Arial" charset="0"/>
                <a:cs typeface="Arial" charset="0"/>
              </a:rPr>
              <a:t>evaluation</a:t>
            </a:r>
            <a:endParaRPr lang="it-IT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4</a:t>
            </a:fld>
            <a:endParaRPr lang="fr-FR"/>
          </a:p>
        </p:txBody>
      </p:sp>
      <p:sp>
        <p:nvSpPr>
          <p:cNvPr id="5" name="Rettangolo arrotondato 4"/>
          <p:cNvSpPr/>
          <p:nvPr/>
        </p:nvSpPr>
        <p:spPr>
          <a:xfrm>
            <a:off x="457200" y="1859357"/>
            <a:ext cx="8229600" cy="111607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Evaluation </a:t>
            </a:r>
            <a:r>
              <a:rPr lang="it-IT" sz="20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question</a:t>
            </a:r>
            <a:r>
              <a:rPr lang="it-IT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 focus the </a:t>
            </a:r>
            <a:r>
              <a:rPr lang="it-IT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evaluation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it-IT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demonstrate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the progress, </a:t>
            </a:r>
            <a:r>
              <a:rPr lang="it-IT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achievements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effectiveness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it-IT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efficiency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it-IT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relevance</a:t>
            </a:r>
            <a:endParaRPr lang="it-IT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457200" y="3097215"/>
            <a:ext cx="8229600" cy="111607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Judgment</a:t>
            </a:r>
            <a:r>
              <a:rPr lang="it-IT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criteria</a:t>
            </a:r>
            <a:r>
              <a:rPr lang="it-IT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it-IT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further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define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to </a:t>
            </a:r>
            <a:r>
              <a:rPr lang="it-IT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answer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each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EQ. </a:t>
            </a:r>
            <a:r>
              <a:rPr lang="it-IT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It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must be </a:t>
            </a:r>
            <a:r>
              <a:rPr lang="it-IT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consistent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with </a:t>
            </a:r>
            <a:r>
              <a:rPr lang="it-IT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indicators</a:t>
            </a:r>
            <a:endParaRPr lang="it-IT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457200" y="4322081"/>
            <a:ext cx="8229600" cy="111607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20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Methods</a:t>
            </a:r>
            <a:r>
              <a:rPr lang="it-IT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it-IT" sz="20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tools</a:t>
            </a:r>
            <a:r>
              <a:rPr lang="it-IT" sz="20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it-IT" sz="2000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it-IT" sz="20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ndicators</a:t>
            </a:r>
            <a:r>
              <a:rPr lang="it-IT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/ data / </a:t>
            </a:r>
            <a:r>
              <a:rPr lang="it-IT" sz="2000" b="1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other</a:t>
            </a:r>
            <a:r>
              <a:rPr lang="it-IT" sz="2000" b="1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info 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to </a:t>
            </a:r>
            <a:r>
              <a:rPr lang="it-IT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provide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“</a:t>
            </a:r>
            <a:r>
              <a:rPr lang="it-IT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food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” for </a:t>
            </a:r>
            <a:r>
              <a:rPr lang="it-IT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answering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the EQ in a </a:t>
            </a:r>
            <a:r>
              <a:rPr lang="it-IT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robust</a:t>
            </a:r>
            <a:r>
              <a:rPr lang="it-IT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manner</a:t>
            </a:r>
            <a:endParaRPr lang="it-IT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42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95445"/>
            <a:ext cx="8229600" cy="1143000"/>
          </a:xfrm>
        </p:spPr>
        <p:txBody>
          <a:bodyPr/>
          <a:lstStyle/>
          <a:p>
            <a:r>
              <a:rPr lang="it-IT" b="1" smtClean="0">
                <a:latin typeface="Arial" charset="0"/>
                <a:ea typeface="Arial" charset="0"/>
                <a:cs typeface="Arial" charset="0"/>
              </a:rPr>
              <a:t>Exercise</a:t>
            </a:r>
            <a:endParaRPr lang="it-IT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fld>
            <a:endParaRPr lang="fr-FR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336845"/>
            <a:ext cx="2031999" cy="139465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35" y="3258053"/>
            <a:ext cx="2962729" cy="8730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44" y="1336845"/>
            <a:ext cx="2031999" cy="13946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82388"/>
            <a:ext cx="2031999" cy="139465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44" y="4682388"/>
            <a:ext cx="2031999" cy="1394656"/>
          </a:xfrm>
          <a:prstGeom prst="rect">
            <a:avLst/>
          </a:prstGeom>
        </p:spPr>
      </p:pic>
      <p:sp>
        <p:nvSpPr>
          <p:cNvPr id="10" name="Fumetto 2 9"/>
          <p:cNvSpPr/>
          <p:nvPr/>
        </p:nvSpPr>
        <p:spPr>
          <a:xfrm>
            <a:off x="3744686" y="1404178"/>
            <a:ext cx="2510973" cy="1549148"/>
          </a:xfrm>
          <a:prstGeom prst="wedgeRoundRectCallou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 smtClean="0">
                <a:latin typeface="Arial" charset="0"/>
                <a:ea typeface="Arial" charset="0"/>
                <a:cs typeface="Arial" charset="0"/>
              </a:rPr>
              <a:t>How to </a:t>
            </a:r>
            <a:r>
              <a:rPr lang="it-IT" sz="2000" b="1" i="1" dirty="0" err="1" smtClean="0">
                <a:latin typeface="Arial" charset="0"/>
                <a:ea typeface="Arial" charset="0"/>
                <a:cs typeface="Arial" charset="0"/>
              </a:rPr>
              <a:t>evaluate</a:t>
            </a:r>
            <a:r>
              <a:rPr lang="it-IT" sz="2000" b="1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 b="1" i="1" dirty="0" err="1" smtClean="0">
                <a:latin typeface="Arial" charset="0"/>
                <a:ea typeface="Arial" charset="0"/>
                <a:cs typeface="Arial" charset="0"/>
              </a:rPr>
              <a:t>NRN’s</a:t>
            </a:r>
            <a:r>
              <a:rPr lang="it-IT" sz="2000" b="1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 b="1" i="1" dirty="0" err="1" smtClean="0">
                <a:latin typeface="Arial" charset="0"/>
                <a:ea typeface="Arial" charset="0"/>
                <a:cs typeface="Arial" charset="0"/>
              </a:rPr>
              <a:t>objectives</a:t>
            </a:r>
            <a:r>
              <a:rPr lang="it-IT" sz="2000" b="1" i="1" dirty="0" smtClean="0">
                <a:latin typeface="Arial" charset="0"/>
                <a:ea typeface="Arial" charset="0"/>
                <a:cs typeface="Arial" charset="0"/>
              </a:rPr>
              <a:t>?</a:t>
            </a:r>
            <a:endParaRPr lang="it-IT" sz="2000" b="1" i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46668" y="2888721"/>
            <a:ext cx="1463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Objective</a:t>
            </a:r>
            <a:r>
              <a:rPr lang="it-IT" sz="2000" b="1" dirty="0" smtClean="0"/>
              <a:t> a)</a:t>
            </a:r>
            <a:endParaRPr lang="it-IT" sz="20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41620" y="4203027"/>
            <a:ext cx="1463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Objective</a:t>
            </a:r>
            <a:r>
              <a:rPr lang="it-IT" sz="2000" b="1" dirty="0" smtClean="0"/>
              <a:t> b)</a:t>
            </a:r>
            <a:endParaRPr lang="it-IT" sz="20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135164" y="2902571"/>
            <a:ext cx="1463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Objective</a:t>
            </a:r>
            <a:r>
              <a:rPr lang="it-IT" sz="2000" b="1" dirty="0" smtClean="0"/>
              <a:t> c)</a:t>
            </a:r>
            <a:endParaRPr lang="it-IT" sz="20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135164" y="4203027"/>
            <a:ext cx="1463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Objective</a:t>
            </a:r>
            <a:r>
              <a:rPr lang="it-IT" sz="2000" b="1" dirty="0" smtClean="0"/>
              <a:t> d)</a:t>
            </a:r>
            <a:endParaRPr lang="it-IT" sz="2000" b="1" dirty="0"/>
          </a:p>
        </p:txBody>
      </p:sp>
      <p:cxnSp>
        <p:nvCxnSpPr>
          <p:cNvPr id="16" name="Connettore 2 15"/>
          <p:cNvCxnSpPr/>
          <p:nvPr/>
        </p:nvCxnSpPr>
        <p:spPr>
          <a:xfrm flipH="1" flipV="1">
            <a:off x="2489197" y="2731501"/>
            <a:ext cx="601438" cy="5265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H="1">
            <a:off x="2489197" y="4131129"/>
            <a:ext cx="601438" cy="5512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6053364" y="4110238"/>
            <a:ext cx="797380" cy="6626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V="1">
            <a:off x="6053364" y="2671474"/>
            <a:ext cx="879505" cy="5865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6" name="Immagin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96" y="4435855"/>
            <a:ext cx="1645200" cy="16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95445"/>
            <a:ext cx="8229600" cy="1143000"/>
          </a:xfrm>
        </p:spPr>
        <p:txBody>
          <a:bodyPr/>
          <a:lstStyle/>
          <a:p>
            <a:r>
              <a:rPr lang="it-IT" b="1" dirty="0" err="1" smtClean="0">
                <a:latin typeface="Arial" charset="0"/>
                <a:ea typeface="Arial" charset="0"/>
                <a:cs typeface="Arial" charset="0"/>
              </a:rPr>
              <a:t>Exercise</a:t>
            </a:r>
            <a:endParaRPr lang="it-IT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fld>
            <a:endParaRPr lang="fr-FR" b="1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336845"/>
            <a:ext cx="2031999" cy="139465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35" y="3258053"/>
            <a:ext cx="2962729" cy="87307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44" y="1336845"/>
            <a:ext cx="2031999" cy="139465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82388"/>
            <a:ext cx="2031999" cy="139465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744" y="4682388"/>
            <a:ext cx="2031999" cy="1394656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746668" y="2888721"/>
            <a:ext cx="1463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Objective</a:t>
            </a:r>
            <a:r>
              <a:rPr lang="it-IT" sz="2000" b="1" dirty="0" smtClean="0"/>
              <a:t> a)</a:t>
            </a:r>
            <a:endParaRPr lang="it-IT" sz="20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41620" y="4203027"/>
            <a:ext cx="1463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Objective</a:t>
            </a:r>
            <a:r>
              <a:rPr lang="it-IT" sz="2000" b="1" dirty="0" smtClean="0"/>
              <a:t> b)</a:t>
            </a:r>
            <a:endParaRPr lang="it-IT" sz="20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135164" y="2902571"/>
            <a:ext cx="1463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Objective</a:t>
            </a:r>
            <a:r>
              <a:rPr lang="it-IT" sz="2000" b="1" dirty="0" smtClean="0"/>
              <a:t> c)</a:t>
            </a:r>
            <a:endParaRPr lang="it-IT" sz="20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7135164" y="4203027"/>
            <a:ext cx="1463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/>
              <a:t>Objective</a:t>
            </a:r>
            <a:r>
              <a:rPr lang="it-IT" sz="2000" b="1" dirty="0" smtClean="0"/>
              <a:t> d)</a:t>
            </a:r>
            <a:endParaRPr lang="it-IT" sz="2000" b="1" dirty="0"/>
          </a:p>
        </p:txBody>
      </p:sp>
      <p:cxnSp>
        <p:nvCxnSpPr>
          <p:cNvPr id="16" name="Connettore 2 15"/>
          <p:cNvCxnSpPr/>
          <p:nvPr/>
        </p:nvCxnSpPr>
        <p:spPr>
          <a:xfrm>
            <a:off x="2489197" y="2731501"/>
            <a:ext cx="601438" cy="5711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2489197" y="4125058"/>
            <a:ext cx="601438" cy="5326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 flipH="1" flipV="1">
            <a:off x="6053364" y="4131128"/>
            <a:ext cx="797380" cy="5512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H="1">
            <a:off x="6053364" y="2731501"/>
            <a:ext cx="797380" cy="5265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5" name="Fumetto 2 24"/>
          <p:cNvSpPr/>
          <p:nvPr/>
        </p:nvSpPr>
        <p:spPr>
          <a:xfrm>
            <a:off x="3542391" y="676348"/>
            <a:ext cx="2510973" cy="2226223"/>
          </a:xfrm>
          <a:prstGeom prst="wedgeRoundRectCallou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i="1" dirty="0" smtClean="0">
                <a:latin typeface="Arial" charset="0"/>
                <a:ea typeface="Arial" charset="0"/>
                <a:cs typeface="Arial" charset="0"/>
              </a:rPr>
              <a:t>Evaluation </a:t>
            </a:r>
            <a:r>
              <a:rPr lang="it-IT" sz="2000" b="1" i="1" dirty="0" err="1" smtClean="0">
                <a:latin typeface="Arial" charset="0"/>
                <a:ea typeface="Arial" charset="0"/>
                <a:cs typeface="Arial" charset="0"/>
              </a:rPr>
              <a:t>Questions</a:t>
            </a:r>
            <a:r>
              <a:rPr lang="it-IT" sz="2000" b="1" i="1" dirty="0" smtClean="0">
                <a:latin typeface="Arial" charset="0"/>
                <a:ea typeface="Arial" charset="0"/>
                <a:cs typeface="Arial" charset="0"/>
              </a:rPr>
              <a:t>;</a:t>
            </a:r>
          </a:p>
          <a:p>
            <a:pPr algn="ctr"/>
            <a:r>
              <a:rPr lang="it-IT" sz="2000" b="1" i="1" dirty="0" err="1" smtClean="0">
                <a:latin typeface="Arial" charset="0"/>
                <a:ea typeface="Arial" charset="0"/>
                <a:cs typeface="Arial" charset="0"/>
              </a:rPr>
              <a:t>Judgment</a:t>
            </a:r>
            <a:r>
              <a:rPr lang="it-IT" sz="2000" b="1" i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2000" b="1" i="1" dirty="0" err="1" smtClean="0">
                <a:latin typeface="Arial" charset="0"/>
                <a:ea typeface="Arial" charset="0"/>
                <a:cs typeface="Arial" charset="0"/>
              </a:rPr>
              <a:t>criteria</a:t>
            </a:r>
            <a:r>
              <a:rPr lang="it-IT" sz="2000" b="1" i="1" dirty="0" smtClean="0">
                <a:latin typeface="Arial" charset="0"/>
                <a:ea typeface="Arial" charset="0"/>
                <a:cs typeface="Arial" charset="0"/>
              </a:rPr>
              <a:t>; Method,</a:t>
            </a:r>
          </a:p>
          <a:p>
            <a:pPr algn="ctr"/>
            <a:r>
              <a:rPr lang="it-IT" sz="2000" b="1" i="1" dirty="0" err="1" smtClean="0">
                <a:latin typeface="Arial" charset="0"/>
                <a:ea typeface="Arial" charset="0"/>
                <a:cs typeface="Arial" charset="0"/>
              </a:rPr>
              <a:t>indicators</a:t>
            </a:r>
            <a:r>
              <a:rPr lang="it-IT" sz="2000" b="1" i="1" dirty="0" smtClean="0">
                <a:latin typeface="Arial" charset="0"/>
                <a:ea typeface="Arial" charset="0"/>
                <a:cs typeface="Arial" charset="0"/>
              </a:rPr>
              <a:t>, data &amp;  </a:t>
            </a:r>
            <a:r>
              <a:rPr lang="it-IT" sz="2000" b="1" i="1" dirty="0" err="1" smtClean="0">
                <a:latin typeface="Arial" charset="0"/>
                <a:ea typeface="Arial" charset="0"/>
                <a:cs typeface="Arial" charset="0"/>
              </a:rPr>
              <a:t>other</a:t>
            </a:r>
            <a:r>
              <a:rPr lang="it-IT" sz="2000" b="1" i="1" dirty="0" smtClean="0">
                <a:latin typeface="Arial" charset="0"/>
                <a:ea typeface="Arial" charset="0"/>
                <a:cs typeface="Arial" charset="0"/>
              </a:rPr>
              <a:t> info</a:t>
            </a:r>
            <a:endParaRPr lang="it-IT" sz="2000" b="1" i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751" y="4603137"/>
            <a:ext cx="1536496" cy="164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26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3159"/>
            <a:ext cx="8229600" cy="1143000"/>
          </a:xfrm>
        </p:spPr>
        <p:txBody>
          <a:bodyPr/>
          <a:lstStyle/>
          <a:p>
            <a:r>
              <a:rPr lang="it-IT" b="1" smtClean="0">
                <a:latin typeface="Arial" charset="0"/>
                <a:ea typeface="Arial" charset="0"/>
                <a:cs typeface="Arial" charset="0"/>
              </a:rPr>
              <a:t>Outcome</a:t>
            </a:r>
            <a:endParaRPr lang="it-IT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A666B-82EC-9F42-81B4-8AD274795249}" type="slidenum">
              <a:rPr lang="fr-FR" smtClean="0"/>
              <a:t>7</a:t>
            </a:fld>
            <a:endParaRPr lang="fr-FR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174102"/>
              </p:ext>
            </p:extLst>
          </p:nvPr>
        </p:nvGraphicFramePr>
        <p:xfrm>
          <a:off x="457200" y="1656161"/>
          <a:ext cx="8382000" cy="4265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1656084"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err="1" smtClean="0"/>
                        <a:t>Objective</a:t>
                      </a:r>
                      <a:endParaRPr lang="it-IT" sz="2000" i="1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/>
                        <a:t>EQ</a:t>
                      </a:r>
                      <a:endParaRPr lang="it-IT" sz="2000" i="1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err="1" smtClean="0"/>
                        <a:t>Judgment</a:t>
                      </a:r>
                      <a:endParaRPr lang="it-IT" sz="2000" i="1" dirty="0" smtClean="0"/>
                    </a:p>
                    <a:p>
                      <a:pPr algn="ctr"/>
                      <a:r>
                        <a:rPr lang="it-IT" sz="2000" i="1" dirty="0" err="1" smtClean="0"/>
                        <a:t>criterion</a:t>
                      </a:r>
                      <a:r>
                        <a:rPr lang="it-IT" sz="2000" i="1" dirty="0" smtClean="0"/>
                        <a:t>/a</a:t>
                      </a:r>
                      <a:endParaRPr lang="it-IT" sz="2000" i="1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000" i="1" dirty="0" smtClean="0"/>
                        <a:t>Method/ </a:t>
                      </a:r>
                      <a:r>
                        <a:rPr lang="it-IT" sz="2000" i="1" dirty="0" err="1" smtClean="0"/>
                        <a:t>Indicator</a:t>
                      </a:r>
                      <a:r>
                        <a:rPr lang="it-IT" sz="2000" i="1" dirty="0" smtClean="0"/>
                        <a:t> / data / </a:t>
                      </a:r>
                      <a:r>
                        <a:rPr lang="it-IT" sz="2000" i="1" dirty="0" err="1" smtClean="0"/>
                        <a:t>other</a:t>
                      </a:r>
                      <a:r>
                        <a:rPr lang="it-IT" sz="2000" i="1" dirty="0" smtClean="0"/>
                        <a:t> info</a:t>
                      </a:r>
                      <a:endParaRPr lang="it-IT" sz="2000" i="1" dirty="0"/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</a:tr>
              <a:tr h="652396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a)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</a:tr>
              <a:tr h="652396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b)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</a:tr>
              <a:tr h="652396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c)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</a:tr>
              <a:tr h="652396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d)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EVALUATION HELPDESK">
      <a:dk1>
        <a:srgbClr val="4C4C4C"/>
      </a:dk1>
      <a:lt1>
        <a:sysClr val="window" lastClr="FFFFFF"/>
      </a:lt1>
      <a:dk2>
        <a:srgbClr val="E6E6E6"/>
      </a:dk2>
      <a:lt2>
        <a:srgbClr val="FFFFFF"/>
      </a:lt2>
      <a:accent1>
        <a:srgbClr val="404F7B"/>
      </a:accent1>
      <a:accent2>
        <a:srgbClr val="AD3A29"/>
      </a:accent2>
      <a:accent3>
        <a:srgbClr val="819E65"/>
      </a:accent3>
      <a:accent4>
        <a:srgbClr val="F29A28"/>
      </a:accent4>
      <a:accent5>
        <a:srgbClr val="467047"/>
      </a:accent5>
      <a:accent6>
        <a:srgbClr val="FF8000"/>
      </a:accent6>
      <a:hlink>
        <a:srgbClr val="404F7B"/>
      </a:hlink>
      <a:folHlink>
        <a:srgbClr val="4C4C4C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9ABCDA5A41C1408DEE6C52FB4337FE" ma:contentTypeVersion="2" ma:contentTypeDescription="Create a new document." ma:contentTypeScope="" ma:versionID="789e2fa2ea06b8912186a14d99681717">
  <xsd:schema xmlns:xsd="http://www.w3.org/2001/XMLSchema" xmlns:xs="http://www.w3.org/2001/XMLSchema" xmlns:p="http://schemas.microsoft.com/office/2006/metadata/properties" xmlns:ns2="294d1de4-3ac5-42cb-af17-fa7f1cfff024" targetNamespace="http://schemas.microsoft.com/office/2006/metadata/properties" ma:root="true" ma:fieldsID="f90ef1d7018f4d3ca0c16474ab77add8" ns2:_="">
    <xsd:import namespace="294d1de4-3ac5-42cb-af17-fa7f1cfff0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4d1de4-3ac5-42cb-af17-fa7f1cfff0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456A35A-918E-48D7-A626-4279F4B05A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4d1de4-3ac5-42cb-af17-fa7f1cfff0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365F6B7-FA3E-459C-B124-E48231E70E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95A5BD-4EB5-4320-83E1-743C7D3EA57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94d1de4-3ac5-42cb-af17-fa7f1cfff02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</TotalTime>
  <Words>182</Words>
  <Application>Microsoft Office PowerPoint</Application>
  <PresentationFormat>On-screen Show (4:3)</PresentationFormat>
  <Paragraphs>51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Conception personnalisée</vt:lpstr>
      <vt:lpstr>Capacity building on NRN evaluation</vt:lpstr>
      <vt:lpstr>Background</vt:lpstr>
      <vt:lpstr>How to evaluate a NRN</vt:lpstr>
      <vt:lpstr>Preparing a NRN evaluation</vt:lpstr>
      <vt:lpstr>Exercise</vt:lpstr>
      <vt:lpstr>Exercise</vt:lpstr>
      <vt:lpstr>Outcome</vt:lpstr>
    </vt:vector>
  </TitlesOfParts>
  <Company>KAROTT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Decorte</dc:creator>
  <cp:lastModifiedBy>User</cp:lastModifiedBy>
  <cp:revision>236</cp:revision>
  <dcterms:created xsi:type="dcterms:W3CDTF">2015-03-13T11:16:29Z</dcterms:created>
  <dcterms:modified xsi:type="dcterms:W3CDTF">2016-09-12T08:48:48Z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0x010100579ABCDA5A41C1408DEE6C52FB4337FE</vt:lpwstr>
  </property>
</Properties>
</file>