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61" r:id="rId6"/>
    <p:sldId id="265" r:id="rId7"/>
    <p:sldId id="264" r:id="rId8"/>
    <p:sldId id="262" r:id="rId9"/>
    <p:sldId id="266" r:id="rId10"/>
    <p:sldId id="267" r:id="rId11"/>
    <p:sldId id="268" r:id="rId12"/>
    <p:sldId id="258" r:id="rId13"/>
    <p:sldId id="263" r:id="rId14"/>
    <p:sldId id="269"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FDDA48-2CFA-42CE-A83F-924F9802BACC}"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87500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DDA48-2CFA-42CE-A83F-924F9802BACC}"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357692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DDA48-2CFA-42CE-A83F-924F9802BACC}"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156690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FDDA48-2CFA-42CE-A83F-924F9802BACC}"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308166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DDA48-2CFA-42CE-A83F-924F9802BACC}" type="datetimeFigureOut">
              <a:rPr lang="en-GB" smtClean="0"/>
              <a:t>31/10/2018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70049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FDDA48-2CFA-42CE-A83F-924F9802BACC}"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138523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FDDA48-2CFA-42CE-A83F-924F9802BACC}" type="datetimeFigureOut">
              <a:rPr lang="en-GB" smtClean="0"/>
              <a:t>31/10/2018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306032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FDDA48-2CFA-42CE-A83F-924F9802BACC}" type="datetimeFigureOut">
              <a:rPr lang="en-GB" smtClean="0"/>
              <a:t>31/10/2018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285115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DDA48-2CFA-42CE-A83F-924F9802BACC}" type="datetimeFigureOut">
              <a:rPr lang="en-GB" smtClean="0"/>
              <a:t>31/10/2018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209632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DDA48-2CFA-42CE-A83F-924F9802BACC}"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216435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DDA48-2CFA-42CE-A83F-924F9802BACC}" type="datetimeFigureOut">
              <a:rPr lang="en-GB" smtClean="0"/>
              <a:t>31/10/2018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B1F1F9-EC10-4B61-8DA8-9A134B85CA76}" type="slidenum">
              <a:rPr lang="en-GB" smtClean="0"/>
              <a:t>‹#›</a:t>
            </a:fld>
            <a:endParaRPr lang="en-GB"/>
          </a:p>
        </p:txBody>
      </p:sp>
    </p:spTree>
    <p:extLst>
      <p:ext uri="{BB962C8B-B14F-4D97-AF65-F5344CB8AC3E}">
        <p14:creationId xmlns:p14="http://schemas.microsoft.com/office/powerpoint/2010/main" val="45195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DDA48-2CFA-42CE-A83F-924F9802BACC}" type="datetimeFigureOut">
              <a:rPr lang="en-GB" smtClean="0"/>
              <a:t>31/10/2018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1F1F9-EC10-4B61-8DA8-9A134B85CA76}" type="slidenum">
              <a:rPr lang="en-GB" smtClean="0"/>
              <a:t>‹#›</a:t>
            </a:fld>
            <a:endParaRPr lang="en-GB"/>
          </a:p>
        </p:txBody>
      </p:sp>
    </p:spTree>
    <p:extLst>
      <p:ext uri="{BB962C8B-B14F-4D97-AF65-F5344CB8AC3E}">
        <p14:creationId xmlns:p14="http://schemas.microsoft.com/office/powerpoint/2010/main" val="140752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464" y="2014598"/>
            <a:ext cx="10102788" cy="2387600"/>
          </a:xfrm>
        </p:spPr>
        <p:txBody>
          <a:bodyPr>
            <a:normAutofit/>
          </a:bodyPr>
          <a:lstStyle/>
          <a:p>
            <a:r>
              <a:rPr lang="lv-LV" sz="3600" dirty="0" smtClean="0">
                <a:latin typeface="Arial Unicode MS" panose="020B0604020202020204" pitchFamily="34" charset="-128"/>
                <a:ea typeface="Arial Unicode MS" panose="020B0604020202020204" pitchFamily="34" charset="-128"/>
                <a:cs typeface="Arial Unicode MS" panose="020B0604020202020204" pitchFamily="34" charset="-128"/>
              </a:rPr>
              <a:t>Projekts Nr.</a:t>
            </a:r>
            <a:r>
              <a:rPr lang="en-GB" sz="3600" dirty="0" smtClean="0">
                <a:latin typeface="Arial Unicode MS" panose="020B0604020202020204" pitchFamily="34" charset="-128"/>
                <a:ea typeface="Arial Unicode MS" panose="020B0604020202020204" pitchFamily="34" charset="-128"/>
                <a:cs typeface="Arial Unicode MS" panose="020B0604020202020204" pitchFamily="34" charset="-128"/>
              </a:rPr>
              <a:t>18-00-A01612-000012 </a:t>
            </a:r>
            <a:r>
              <a:rPr lang="lv-LV" sz="3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Jauni </a:t>
            </a:r>
            <a:r>
              <a:rPr lang="lv-LV" sz="3600" b="1" dirty="0">
                <a:latin typeface="Arial Unicode MS" panose="020B0604020202020204" pitchFamily="34" charset="-128"/>
                <a:ea typeface="Arial Unicode MS" panose="020B0604020202020204" pitchFamily="34" charset="-128"/>
                <a:cs typeface="Arial Unicode MS" panose="020B0604020202020204" pitchFamily="34" charset="-128"/>
              </a:rPr>
              <a:t>risinājumi piena produktu un to pārstrādes blakusproduktu ražošanā</a:t>
            </a:r>
            <a:endParaRPr lang="en-GB"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2358364" y="4806025"/>
            <a:ext cx="9144000" cy="1289481"/>
          </a:xfrm>
        </p:spPr>
        <p:txBody>
          <a:bodyPr>
            <a:normAutofit/>
          </a:bodyPr>
          <a:lstStyle/>
          <a:p>
            <a:endParaRPr lang="lv-LV"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LLU Pārtikas tehnoloģijas fakultātes profesore </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I.Ciproviča</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p:cNvPicPr>
            <a:picLocks noChangeAspect="1"/>
          </p:cNvPicPr>
          <p:nvPr/>
        </p:nvPicPr>
        <p:blipFill rotWithShape="1">
          <a:blip r:embed="rId2"/>
          <a:srcRect l="37323" t="24388" r="38990" b="59908"/>
          <a:stretch/>
        </p:blipFill>
        <p:spPr>
          <a:xfrm>
            <a:off x="455855" y="5041389"/>
            <a:ext cx="2195473" cy="818752"/>
          </a:xfrm>
          <a:prstGeom prst="rect">
            <a:avLst/>
          </a:prstGeom>
        </p:spPr>
      </p:pic>
      <p:pic>
        <p:nvPicPr>
          <p:cNvPr id="6" name="Picture 2" descr="AttÄlu rezultÄti vaicÄjumam âelfla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92" y="88776"/>
            <a:ext cx="11012533" cy="230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19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Ieguvumi organisko </a:t>
            </a:r>
            <a:r>
              <a:rPr lang="lv-LV" sz="3600" b="1" dirty="0">
                <a:latin typeface="Arial Unicode MS" panose="020B0604020202020204" pitchFamily="34" charset="-128"/>
                <a:ea typeface="Arial Unicode MS" panose="020B0604020202020204" pitchFamily="34" charset="-128"/>
                <a:cs typeface="Arial Unicode MS" panose="020B0604020202020204" pitchFamily="34" charset="-128"/>
              </a:rPr>
              <a:t>skābju </a:t>
            </a:r>
            <a: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tehnoloģijas izstrādei lopbarības </a:t>
            </a:r>
            <a:r>
              <a:rPr lang="lv-LV" sz="3600" b="1" dirty="0">
                <a:latin typeface="Arial Unicode MS" panose="020B0604020202020204" pitchFamily="34" charset="-128"/>
                <a:ea typeface="Arial Unicode MS" panose="020B0604020202020204" pitchFamily="34" charset="-128"/>
                <a:cs typeface="Arial Unicode MS" panose="020B0604020202020204" pitchFamily="34" charset="-128"/>
              </a:rPr>
              <a:t>piedevu ieguvei no biezpiena sūkalām</a:t>
            </a:r>
            <a:endParaRPr lang="en-GB" sz="3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a:bodyPr>
          <a:lstStyle/>
          <a:p>
            <a:pPr marL="457200" lvl="1" indent="0" algn="just">
              <a:buNone/>
            </a:pPr>
            <a:endParaRPr lang="lv-LV"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Biezpiena sūkalu/</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ultrafiltrāta</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pārstrādes risinājums;</a:t>
            </a:r>
          </a:p>
          <a:p>
            <a:pPr algn="just"/>
            <a:r>
              <a:rPr lang="lv-LV" dirty="0">
                <a:latin typeface="NimbusRomNo9L-Regu"/>
              </a:rPr>
              <a:t>Biezpiena sūkalās esošo sastāvdaļu pielietojums jaunu lopbarības piedevu ražošanai </a:t>
            </a:r>
            <a:r>
              <a:rPr lang="lv-LV" dirty="0" smtClean="0">
                <a:latin typeface="NimbusRomNo9L-Regu"/>
              </a:rPr>
              <a:t>ļaus </a:t>
            </a:r>
            <a:r>
              <a:rPr lang="lv-LV" dirty="0">
                <a:latin typeface="NimbusRomNo9L-Regu"/>
              </a:rPr>
              <a:t>kāpināt </a:t>
            </a:r>
            <a:r>
              <a:rPr lang="lv-LV" dirty="0" smtClean="0">
                <a:latin typeface="NimbusRomNo9L-Regu"/>
              </a:rPr>
              <a:t>izslaukumu</a:t>
            </a:r>
            <a:r>
              <a:rPr lang="lv-LV" dirty="0">
                <a:latin typeface="NimbusRomNo9L-Regu"/>
              </a:rPr>
              <a:t>, mazināt </a:t>
            </a:r>
            <a:r>
              <a:rPr lang="lv-LV" dirty="0" smtClean="0">
                <a:latin typeface="NimbusRomNo9L-Regu"/>
              </a:rPr>
              <a:t>diareju, </a:t>
            </a:r>
            <a:r>
              <a:rPr lang="lv-LV" dirty="0">
                <a:latin typeface="NimbusRomNo9L-Regu"/>
              </a:rPr>
              <a:t>arī teļu dzīvmasas </a:t>
            </a:r>
            <a:r>
              <a:rPr lang="lv-LV" dirty="0" smtClean="0">
                <a:latin typeface="NimbusRomNo9L-Regu"/>
              </a:rPr>
              <a:t>kritumu.</a:t>
            </a:r>
            <a:endParaRPr lang="en-GB" dirty="0"/>
          </a:p>
        </p:txBody>
      </p:sp>
      <p:pic>
        <p:nvPicPr>
          <p:cNvPr id="2052" name="Picture 4" descr="SaistÄ«ts attÄ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2021" y="4164289"/>
            <a:ext cx="2829635" cy="188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78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Iestrādes</a:t>
            </a:r>
            <a:endParaRPr lang="en-GB"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758301" y="1690688"/>
            <a:ext cx="10515600" cy="4351338"/>
          </a:xfrm>
        </p:spPr>
        <p:txBody>
          <a:bodyPr>
            <a:normAutofit lnSpcReduction="10000"/>
          </a:bodyPr>
          <a:lstStyle/>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Izveidota eksperimentālā govju grupa (100 govis) LIS «Jaunpils»;</a:t>
            </a: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Analizēti eksperimentālo govju piena sastāva un kvalitātes rādītāji, barība, tās rādītāji;</a:t>
            </a: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Izvērtēti eksperimentālo govju pārraudzības dati gada griezumā.</a:t>
            </a: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Analizēts </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ultrafiltrāta</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ķīmiskais sastāvs maksimālai pienskābes ieguvei.</a:t>
            </a: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Veikti propionskābes ieguves testi, lietojot </a:t>
            </a:r>
            <a:r>
              <a:rPr lang="lv-LV" i="1" dirty="0" err="1">
                <a:latin typeface="Arial Unicode MS" panose="020B0604020202020204" pitchFamily="34" charset="-128"/>
                <a:ea typeface="Arial Unicode MS" panose="020B0604020202020204" pitchFamily="34" charset="-128"/>
                <a:cs typeface="Arial Unicode MS" panose="020B0604020202020204" pitchFamily="34" charset="-128"/>
              </a:rPr>
              <a:t>Propionibacterium</a:t>
            </a:r>
            <a:r>
              <a:rPr lang="lv-LV"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i="1" dirty="0" err="1">
                <a:latin typeface="Arial Unicode MS" panose="020B0604020202020204" pitchFamily="34" charset="-128"/>
                <a:ea typeface="Arial Unicode MS" panose="020B0604020202020204" pitchFamily="34" charset="-128"/>
                <a:cs typeface="Arial Unicode MS" panose="020B0604020202020204" pitchFamily="34" charset="-128"/>
              </a:rPr>
              <a:t>freudenreichii</a:t>
            </a:r>
            <a:r>
              <a:rPr lang="lv-LV"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i="1" dirty="0" err="1">
                <a:latin typeface="Arial Unicode MS" panose="020B0604020202020204" pitchFamily="34" charset="-128"/>
                <a:ea typeface="Arial Unicode MS" panose="020B0604020202020204" pitchFamily="34" charset="-128"/>
                <a:cs typeface="Arial Unicode MS" panose="020B0604020202020204" pitchFamily="34" charset="-128"/>
              </a:rPr>
              <a:t>subsp</a:t>
            </a:r>
            <a:r>
              <a:rPr lang="lv-LV"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i="1" dirty="0" err="1">
                <a:latin typeface="Arial Unicode MS" panose="020B0604020202020204" pitchFamily="34" charset="-128"/>
                <a:ea typeface="Arial Unicode MS" panose="020B0604020202020204" pitchFamily="34" charset="-128"/>
                <a:cs typeface="Arial Unicode MS" panose="020B0604020202020204" pitchFamily="34" charset="-128"/>
              </a:rPr>
              <a:t>freudenreichii</a:t>
            </a:r>
            <a:r>
              <a:rPr lang="lv-LV"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un </a:t>
            </a:r>
            <a:r>
              <a:rPr lang="lv-LV" i="1" dirty="0" err="1">
                <a:latin typeface="Arial Unicode MS" panose="020B0604020202020204" pitchFamily="34" charset="-128"/>
                <a:ea typeface="Arial Unicode MS" panose="020B0604020202020204" pitchFamily="34" charset="-128"/>
                <a:cs typeface="Arial Unicode MS" panose="020B0604020202020204" pitchFamily="34" charset="-128"/>
              </a:rPr>
              <a:t>Propionibacterium</a:t>
            </a:r>
            <a:r>
              <a:rPr lang="lv-LV"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i="1" dirty="0" err="1">
                <a:latin typeface="Arial Unicode MS" panose="020B0604020202020204" pitchFamily="34" charset="-128"/>
                <a:ea typeface="Arial Unicode MS" panose="020B0604020202020204" pitchFamily="34" charset="-128"/>
                <a:cs typeface="Arial Unicode MS" panose="020B0604020202020204" pitchFamily="34" charset="-128"/>
              </a:rPr>
              <a:t>freudenreichii</a:t>
            </a:r>
            <a:r>
              <a:rPr lang="lv-LV"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i="1" dirty="0" err="1" smtClean="0">
                <a:latin typeface="Arial Unicode MS" panose="020B0604020202020204" pitchFamily="34" charset="-128"/>
                <a:ea typeface="Arial Unicode MS" panose="020B0604020202020204" pitchFamily="34" charset="-128"/>
                <a:cs typeface="Arial Unicode MS" panose="020B0604020202020204" pitchFamily="34" charset="-128"/>
              </a:rPr>
              <a:t>subsp</a:t>
            </a:r>
            <a:r>
              <a:rPr lang="lv-LV"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i="1" dirty="0" err="1" smtClean="0">
                <a:latin typeface="Arial Unicode MS" panose="020B0604020202020204" pitchFamily="34" charset="-128"/>
                <a:ea typeface="Arial Unicode MS" panose="020B0604020202020204" pitchFamily="34" charset="-128"/>
                <a:cs typeface="Arial Unicode MS" panose="020B0604020202020204" pitchFamily="34" charset="-128"/>
              </a:rPr>
              <a:t>shermanii</a:t>
            </a:r>
            <a:r>
              <a:rPr lang="lv-LV" i="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(PS-40, </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Chr</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Hansen, Dānija)</a:t>
            </a:r>
          </a:p>
        </p:txBody>
      </p:sp>
    </p:spTree>
    <p:extLst>
      <p:ext uri="{BB962C8B-B14F-4D97-AF65-F5344CB8AC3E}">
        <p14:creationId xmlns:p14="http://schemas.microsoft.com/office/powerpoint/2010/main" val="695919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136" y="197620"/>
            <a:ext cx="10515600" cy="1325563"/>
          </a:xfrm>
        </p:spPr>
        <p:txBody>
          <a:bodyPr/>
          <a:lstStyle/>
          <a:p>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Ieguvums primārajam ražotājam</a:t>
            </a:r>
            <a:endParaRPr lang="en-GB"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528871" y="1460434"/>
            <a:ext cx="3496882" cy="4351338"/>
          </a:xfrm>
        </p:spPr>
        <p:txBody>
          <a:bodyPr>
            <a:normAutofit lnSpcReduction="10000"/>
          </a:bodyPr>
          <a:lstStyle/>
          <a:p>
            <a:pPr marL="0" indent="0" algn="just">
              <a:buNone/>
            </a:pPr>
            <a:r>
              <a:rPr lang="lv-LV" sz="2000" dirty="0" smtClean="0">
                <a:latin typeface="Arial" panose="020B0604020202020204" pitchFamily="34" charset="0"/>
                <a:ea typeface="Arial Unicode MS" panose="020B0604020202020204"/>
              </a:rPr>
              <a:t>«Saimniecība iegūs dabiskas un veselīgas lopbarības sastāvdaļas un piedevas, kas spēs samazināt saimniecības atkarību no citu ĢMO saturošu barības avotu izmantošanas. Tas ļaus iegūt augstvērtīgu pienu. Samazināsies piena lopkopības nevēlamā ietekme uz apkārtējo vidi. Iegūsim lokālu produktu, kas var sekmēt vietējo ekonomiku».</a:t>
            </a:r>
          </a:p>
          <a:p>
            <a:pPr marL="0" indent="0" algn="r">
              <a:buNone/>
            </a:pPr>
            <a:r>
              <a:rPr lang="lv-LV" sz="2000" dirty="0" err="1" smtClean="0">
                <a:latin typeface="Arial" panose="020B0604020202020204" pitchFamily="34" charset="0"/>
                <a:ea typeface="Arial Unicode MS" panose="020B0604020202020204"/>
              </a:rPr>
              <a:t>K.Zauers</a:t>
            </a:r>
            <a:r>
              <a:rPr lang="lv-LV" sz="2000" dirty="0" smtClean="0">
                <a:latin typeface="Arial" panose="020B0604020202020204" pitchFamily="34" charset="0"/>
                <a:ea typeface="Arial Unicode MS" panose="020B0604020202020204"/>
              </a:rPr>
              <a:t>, LIS «Jaunpils» zootehniķis </a:t>
            </a:r>
            <a:endParaRPr lang="en-GB" sz="2000" dirty="0">
              <a:latin typeface="Arial" panose="020B0604020202020204" pitchFamily="34" charset="0"/>
              <a:ea typeface="Arial Unicode MS" panose="020B0604020202020204"/>
            </a:endParaRPr>
          </a:p>
        </p:txBody>
      </p:sp>
      <p:pic>
        <p:nvPicPr>
          <p:cNvPr id="4" name="Picture 3"/>
          <p:cNvPicPr>
            <a:picLocks noChangeAspect="1"/>
          </p:cNvPicPr>
          <p:nvPr/>
        </p:nvPicPr>
        <p:blipFill rotWithShape="1">
          <a:blip r:embed="rId2"/>
          <a:srcRect l="27172" t="36958" r="30303" b="28204"/>
          <a:stretch/>
        </p:blipFill>
        <p:spPr>
          <a:xfrm>
            <a:off x="4414981" y="2330756"/>
            <a:ext cx="7777019" cy="3583709"/>
          </a:xfrm>
          <a:prstGeom prst="rect">
            <a:avLst/>
          </a:prstGeom>
        </p:spPr>
      </p:pic>
      <p:sp>
        <p:nvSpPr>
          <p:cNvPr id="5" name="TextBox 4"/>
          <p:cNvSpPr txBox="1"/>
          <p:nvPr/>
        </p:nvSpPr>
        <p:spPr>
          <a:xfrm>
            <a:off x="4740676" y="1460434"/>
            <a:ext cx="7244179" cy="1200329"/>
          </a:xfrm>
          <a:prstGeom prst="rect">
            <a:avLst/>
          </a:prstGeom>
          <a:noFill/>
        </p:spPr>
        <p:txBody>
          <a:bodyPr wrap="square" rtlCol="0">
            <a:spAutoFit/>
          </a:bodyPr>
          <a:lstStyle/>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Projektā LIS «Jaunpils» iegādāties aparatūru, kas var līdzēt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ievērojami</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uzlabot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ganāmpulka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reprodukcijas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rādītājus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ļauj</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savlaicīgi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noteikt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dzīvnieku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veselības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problēmas</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uzraudzīt barības uzņemšanu, atgremošanu.</a:t>
            </a:r>
          </a:p>
        </p:txBody>
      </p:sp>
      <p:sp>
        <p:nvSpPr>
          <p:cNvPr id="6" name="Rectangle 5"/>
          <p:cNvSpPr/>
          <p:nvPr/>
        </p:nvSpPr>
        <p:spPr>
          <a:xfrm>
            <a:off x="4866177" y="5811772"/>
            <a:ext cx="6874625" cy="646331"/>
          </a:xfrm>
          <a:prstGeom prst="rect">
            <a:avLst/>
          </a:prstGeom>
        </p:spPr>
        <p:txBody>
          <a:bodyPr wrap="square">
            <a:spAutoFit/>
          </a:bodyPr>
          <a:lstStyle/>
          <a:p>
            <a:pPr algn="just"/>
            <a:r>
              <a:rPr lang="lv-LV" dirty="0" smtClean="0">
                <a:latin typeface="Arial" panose="020B0604020202020204" pitchFamily="34" charset="0"/>
                <a:ea typeface="Arial" panose="020B0604020202020204" pitchFamily="34" charset="0"/>
              </a:rPr>
              <a:t>N</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eatņemam</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a</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sastāvdaļ</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a</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slaucamo</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govju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un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jaunā</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ganāmpulka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menedžēšanā</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44145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4732" y="2655564"/>
            <a:ext cx="10515600" cy="1325563"/>
          </a:xfrm>
        </p:spPr>
        <p:txBody>
          <a:bodyPr/>
          <a:lstStyle/>
          <a:p>
            <a:pPr algn="ctr"/>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Paldies par uzmanību!</a:t>
            </a:r>
            <a:endParaRPr lang="en-GB"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51361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4" y="212725"/>
            <a:ext cx="10515600" cy="1325563"/>
          </a:xfrm>
        </p:spPr>
        <p:txBody>
          <a:bodyPr/>
          <a:lstStyle/>
          <a:p>
            <a:r>
              <a:rPr lang="lv-LV" dirty="0"/>
              <a:t>Kārlis </a:t>
            </a:r>
            <a:r>
              <a:rPr lang="lv-LV" dirty="0" err="1"/>
              <a:t>Zauers</a:t>
            </a:r>
            <a:r>
              <a:rPr lang="lv-LV" dirty="0"/>
              <a:t>, Jaunpils LIS</a:t>
            </a:r>
          </a:p>
        </p:txBody>
      </p:sp>
      <p:sp>
        <p:nvSpPr>
          <p:cNvPr id="3" name="TextBox 2"/>
          <p:cNvSpPr txBox="1"/>
          <p:nvPr/>
        </p:nvSpPr>
        <p:spPr>
          <a:xfrm>
            <a:off x="903044" y="1465385"/>
            <a:ext cx="8557846" cy="4893647"/>
          </a:xfrm>
          <a:prstGeom prst="rect">
            <a:avLst/>
          </a:prstGeom>
          <a:noFill/>
        </p:spPr>
        <p:txBody>
          <a:bodyPr wrap="square" rtlCol="0">
            <a:spAutoFit/>
          </a:bodyPr>
          <a:lstStyle/>
          <a:p>
            <a:r>
              <a:rPr lang="lv-LV" sz="2400" dirty="0"/>
              <a:t>Saimniecība iegūs dabīgas un veselīgas lopbarības sastāvdaļas un piedevas, kas spēs samazināt saimniecības atkarību no citu ĢMO  saturošu barības avotu izmantošanas. </a:t>
            </a:r>
            <a:endParaRPr lang="lv-LV" sz="2400" dirty="0" smtClean="0"/>
          </a:p>
          <a:p>
            <a:endParaRPr lang="lv-LV" sz="2400" dirty="0"/>
          </a:p>
          <a:p>
            <a:r>
              <a:rPr lang="lv-LV" sz="2400" dirty="0"/>
              <a:t>Tas ļaus iegūt augstvērtīgāku pienu. Samazināsies piena lopkopības nevēlamā ietekme uz apkārtējo vidi. </a:t>
            </a:r>
            <a:endParaRPr lang="lv-LV" sz="2400" dirty="0" smtClean="0"/>
          </a:p>
          <a:p>
            <a:endParaRPr lang="lv-LV" sz="2400" dirty="0"/>
          </a:p>
          <a:p>
            <a:r>
              <a:rPr lang="lv-LV" sz="2400" dirty="0"/>
              <a:t>Iegūsim lokālu produktu, kas var sekmēt vietējo ekonomiku. </a:t>
            </a:r>
            <a:endParaRPr lang="lv-LV" sz="2400" dirty="0" smtClean="0"/>
          </a:p>
          <a:p>
            <a:endParaRPr lang="lv-LV" sz="2400" dirty="0" smtClean="0"/>
          </a:p>
          <a:p>
            <a:r>
              <a:rPr lang="lv-LV" sz="2400" dirty="0" smtClean="0"/>
              <a:t>Pateicoties </a:t>
            </a:r>
            <a:r>
              <a:rPr lang="lv-LV" sz="2400" dirty="0"/>
              <a:t>iegādātai sistēmai (</a:t>
            </a:r>
            <a:r>
              <a:rPr lang="lv-LV" sz="2400" dirty="0" err="1"/>
              <a:t>CowScout</a:t>
            </a:r>
            <a:r>
              <a:rPr lang="lv-LV" sz="2400" dirty="0"/>
              <a:t>), saimniecībai būs iespēja kontrolēt pētījumā iesaistīto dzīvnieku veselības stāvokli un ēdināšanas efektivitāti, kā arī ar iegādātajiem svariem saimniecība varēs veikt dzīvnieku svēršanu.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0890" y="417390"/>
            <a:ext cx="2473202" cy="330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Partneri</a:t>
            </a:r>
            <a:endParaRPr lang="en-GB"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p:cNvPicPr>
            <a:picLocks noChangeAspect="1"/>
          </p:cNvPicPr>
          <p:nvPr/>
        </p:nvPicPr>
        <p:blipFill rotWithShape="1">
          <a:blip r:embed="rId2"/>
          <a:srcRect l="37323" t="24388" r="38990" b="59908"/>
          <a:stretch/>
        </p:blipFill>
        <p:spPr>
          <a:xfrm>
            <a:off x="1107261" y="4205482"/>
            <a:ext cx="3606782" cy="1345068"/>
          </a:xfrm>
          <a:prstGeom prst="rect">
            <a:avLst/>
          </a:prstGeom>
        </p:spPr>
      </p:pic>
      <p:sp>
        <p:nvSpPr>
          <p:cNvPr id="10" name="TextBox 9"/>
          <p:cNvSpPr txBox="1"/>
          <p:nvPr/>
        </p:nvSpPr>
        <p:spPr>
          <a:xfrm>
            <a:off x="4855391" y="4277851"/>
            <a:ext cx="2297927" cy="1200329"/>
          </a:xfrm>
          <a:prstGeom prst="rect">
            <a:avLst/>
          </a:prstGeom>
          <a:noFill/>
        </p:spPr>
        <p:txBody>
          <a:bodyPr wrap="square" rtlCol="0">
            <a:spAutoFit/>
          </a:bodyPr>
          <a:lstStyle/>
          <a:p>
            <a:pPr algn="ct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Lopkopības izmēģinājumu stacija</a:t>
            </a:r>
          </a:p>
          <a:p>
            <a:pPr algn="ct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«Jaunpils» </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Picture 11"/>
          <p:cNvPicPr>
            <a:picLocks noChangeAspect="1"/>
          </p:cNvPicPr>
          <p:nvPr/>
        </p:nvPicPr>
        <p:blipFill rotWithShape="1">
          <a:blip r:embed="rId3"/>
          <a:srcRect l="29140" t="8557" r="50052" b="75672"/>
          <a:stretch/>
        </p:blipFill>
        <p:spPr>
          <a:xfrm>
            <a:off x="7896687" y="3928134"/>
            <a:ext cx="3805382" cy="1622416"/>
          </a:xfrm>
          <a:prstGeom prst="rect">
            <a:avLst/>
          </a:prstGeom>
        </p:spPr>
      </p:pic>
      <p:pic>
        <p:nvPicPr>
          <p:cNvPr id="4098" name="Picture 2" descr="AttÄlu rezultÄti vaicÄjumam âpiens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618" y="1449679"/>
            <a:ext cx="2857500" cy="220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591235" y="3141787"/>
            <a:ext cx="3009530" cy="369332"/>
          </a:xfrm>
          <a:prstGeom prst="rect">
            <a:avLst/>
          </a:prstGeom>
          <a:noFill/>
        </p:spPr>
        <p:txBody>
          <a:bodyPr wrap="square" rtlCol="0">
            <a:spAutoFit/>
          </a:bodyPr>
          <a:lstStyle/>
          <a:p>
            <a:pPr algn="ct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a/s «Tukuma piens»</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6624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21" y="1737233"/>
            <a:ext cx="10515600" cy="1325563"/>
          </a:xfrm>
        </p:spPr>
        <p:txBody>
          <a:bodyPr/>
          <a:lstStyle/>
          <a:p>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Mērķis</a:t>
            </a:r>
            <a:endParaRPr lang="en-GB"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909221" y="3062796"/>
            <a:ext cx="10515600" cy="2466097"/>
          </a:xfrm>
        </p:spPr>
        <p:txBody>
          <a:bodyPr/>
          <a:lstStyle/>
          <a:p>
            <a:pPr marL="0" indent="0" algn="just">
              <a:buNone/>
            </a:pP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jauni risinājumi laktozes izmantošanai, piena produktu saldināšanai un sūkalu pārstrādei lopbarības piedevās.</a:t>
            </a:r>
          </a:p>
          <a:p>
            <a:pPr marL="0" indent="0">
              <a:buNone/>
            </a:pPr>
            <a:endParaRPr lang="lv-LV" dirty="0"/>
          </a:p>
        </p:txBody>
      </p:sp>
    </p:spTree>
    <p:extLst>
      <p:ext uri="{BB962C8B-B14F-4D97-AF65-F5344CB8AC3E}">
        <p14:creationId xmlns:p14="http://schemas.microsoft.com/office/powerpoint/2010/main" val="2326871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Galvenās aktivitātes</a:t>
            </a:r>
            <a:endParaRPr lang="en-GB"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lstStyle/>
          <a:p>
            <a:pPr algn="just"/>
            <a:r>
              <a:rPr lang="lv-LV" dirty="0">
                <a:latin typeface="Arial Unicode MS" panose="020B0604020202020204" pitchFamily="34" charset="-128"/>
                <a:ea typeface="Arial Unicode MS" panose="020B0604020202020204" pitchFamily="34" charset="-128"/>
                <a:cs typeface="Arial Unicode MS" panose="020B0604020202020204" pitchFamily="34" charset="-128"/>
              </a:rPr>
              <a:t>Laktozes hidrolīzes pētījumi piena produktu salduma </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palielināšanai.</a:t>
            </a:r>
          </a:p>
          <a:p>
            <a:pPr algn="just"/>
            <a:endParaRPr lang="lv-LV"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lv-LV" dirty="0">
                <a:latin typeface="Arial Unicode MS" panose="020B0604020202020204" pitchFamily="34" charset="-128"/>
                <a:ea typeface="Arial Unicode MS" panose="020B0604020202020204" pitchFamily="34" charset="-128"/>
                <a:cs typeface="Arial Unicode MS" panose="020B0604020202020204" pitchFamily="34" charset="-128"/>
              </a:rPr>
              <a:t>Laktozes fermentācijas pētījumi organisko skābju (pienskābe un propionskābe) ieguvei un tehnoloģiju izstrādei </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lopbarības piedevām dzīvnieku ēdināšanai un/vai </a:t>
            </a:r>
            <a:r>
              <a:rPr lang="lv-LV" dirty="0">
                <a:latin typeface="Arial Unicode MS" panose="020B0604020202020204" pitchFamily="34" charset="-128"/>
                <a:ea typeface="Arial Unicode MS" panose="020B0604020202020204" pitchFamily="34" charset="-128"/>
                <a:cs typeface="Arial Unicode MS" panose="020B0604020202020204" pitchFamily="34" charset="-128"/>
              </a:rPr>
              <a:t>lopbarības </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konservēšanai.</a:t>
            </a:r>
            <a:endParaRPr lang="lv-LV"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dirty="0"/>
          </a:p>
        </p:txBody>
      </p:sp>
    </p:spTree>
    <p:extLst>
      <p:ext uri="{BB962C8B-B14F-4D97-AF65-F5344CB8AC3E}">
        <p14:creationId xmlns:p14="http://schemas.microsoft.com/office/powerpoint/2010/main" val="3591439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258"/>
          </a:xfrm>
        </p:spPr>
        <p:txBody>
          <a:bodyPr>
            <a:normAutofit fontScale="90000"/>
          </a:bodyPr>
          <a:lstStyle/>
          <a:p>
            <a:pPr algn="just"/>
            <a:r>
              <a:rPr lang="lv-LV" sz="3600" b="1" dirty="0">
                <a:latin typeface="Arial Unicode MS" panose="020B0604020202020204" pitchFamily="34" charset="-128"/>
                <a:ea typeface="Arial Unicode MS" panose="020B0604020202020204" pitchFamily="34" charset="-128"/>
                <a:cs typeface="Arial Unicode MS" panose="020B0604020202020204" pitchFamily="34" charset="-128"/>
              </a:rPr>
              <a:t>Laktozes hidrolīzes pētījumi piena produktu salduma </a:t>
            </a:r>
            <a: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palielināšanai. </a:t>
            </a:r>
            <a:r>
              <a:rPr lang="lv-LV" sz="3600" b="1" dirty="0" smtClean="0">
                <a:solidFill>
                  <a:srgbClr val="FF0066"/>
                </a:solidFill>
                <a:latin typeface="Arial Unicode MS" panose="020B0604020202020204" pitchFamily="34" charset="-128"/>
                <a:ea typeface="Arial Unicode MS" panose="020B0604020202020204" pitchFamily="34" charset="-128"/>
                <a:cs typeface="Arial Unicode MS" panose="020B0604020202020204" pitchFamily="34" charset="-128"/>
              </a:rPr>
              <a:t>Kāpēc?</a:t>
            </a:r>
            <a:endParaRPr lang="en-GB" sz="3600" b="1" dirty="0">
              <a:solidFill>
                <a:srgbClr val="FF006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827950" y="1628590"/>
            <a:ext cx="10515600" cy="4351338"/>
          </a:xfrm>
        </p:spPr>
        <p:txBody>
          <a:bodyPr/>
          <a:lstStyle/>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Laktozei ir maza salduma pakāpe (0.2), to nevar izmantot produktu salduma pakāpes palielināšanai;</a:t>
            </a: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Pievienojot saharozi, u.c. ogļhidrātus, palielinās produktu enerģētiskā vērtība. </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https://baltais.lv/wp-content/uploads/2017/05/Baltais_gars%CC%8Cu_kefi%CC%84rs-mellene0001-257x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7535" y="3847862"/>
            <a:ext cx="942254" cy="2346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altais.lv/wp-content/uploads/2016/08/BALTAIS_Dzeramais-jogurts-Banan-zem-231x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2901" y="3434259"/>
            <a:ext cx="989944" cy="2742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altais.lv/wp-content/uploads/2016/08/BALTAIS_MusliJogurts-436x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3407" y="4366849"/>
            <a:ext cx="1203480" cy="17665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baltais.lv/wp-content/uploads/2016/08/Baltais_jogurts_plastmasas_pudele%CC%84mezoga0001-280x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263" y="3477889"/>
            <a:ext cx="1188444" cy="27164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baltais.lv/wp-content/uploads/2016/10/Baltais-RamkalnuSukazuSierins_Dzervenes-640x4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58" y="3915266"/>
            <a:ext cx="1449915" cy="9288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baltais.lv/wp-content/uploads/2016/08/BALTAIS_biezpsierins-Vanila-640x4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0270" y="3910006"/>
            <a:ext cx="1367989" cy="8956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baltais.lv/wp-content/uploads/2018/01/Baltais-biezpiena-sieri%E2%94%BC%C3%A5%E2%94%BC%C4%AA-38g-Marmelado-640x41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2140" y="5074451"/>
            <a:ext cx="1580767" cy="10126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baltais.lv/wp-content/uploads/2018/08/plombino-3D-640x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105" y="4844118"/>
            <a:ext cx="1409993" cy="140999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baltais.lv/wp-content/uploads/2016/08/Q9oVQh-640x52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0176" y="5212525"/>
            <a:ext cx="1511875" cy="12331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baltais.lv/wp-content/uploads/2016/08/SGvTBl-274x64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9093" y="4223177"/>
            <a:ext cx="817825" cy="19102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baltais.lv/wp-content/uploads/2017/11/Baltais-PROTEIN-jogurts-150g-Ananass-640x5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60176" y="3508969"/>
            <a:ext cx="1620910" cy="151453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rot="5400000">
            <a:off x="5906059" y="815511"/>
            <a:ext cx="603891" cy="112397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1136342" y="6445648"/>
            <a:ext cx="10643447" cy="369332"/>
          </a:xfrm>
          <a:prstGeom prst="rect">
            <a:avLst/>
          </a:prstGeom>
          <a:noFill/>
        </p:spPr>
        <p:txBody>
          <a:bodyPr wrap="square" rtlCol="0">
            <a:spAutoFit/>
          </a:bodyPr>
          <a:lstStyle/>
          <a:p>
            <a:pPr algn="ctr"/>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Produktiem vismaz 3.8-4.0% laktozes, kuru izmantot salduma pakāpes regulēšanai!</a:t>
            </a:r>
          </a:p>
        </p:txBody>
      </p:sp>
    </p:spTree>
    <p:extLst>
      <p:ext uri="{BB962C8B-B14F-4D97-AF65-F5344CB8AC3E}">
        <p14:creationId xmlns:p14="http://schemas.microsoft.com/office/powerpoint/2010/main" val="193360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971" y="246896"/>
            <a:ext cx="6157404" cy="1325563"/>
          </a:xfrm>
        </p:spPr>
        <p:txBody>
          <a:bodyPr>
            <a:noAutofit/>
          </a:bodyPr>
          <a:lstStyle/>
          <a:p>
            <a:pPr algn="just"/>
            <a:r>
              <a:rPr lang="lv-LV" sz="2800" b="1" dirty="0">
                <a:latin typeface="Arial Unicode MS" panose="020B0604020202020204" pitchFamily="34" charset="-128"/>
                <a:ea typeface="Arial Unicode MS" panose="020B0604020202020204" pitchFamily="34" charset="-128"/>
                <a:cs typeface="Arial Unicode MS" panose="020B0604020202020204" pitchFamily="34" charset="-128"/>
              </a:rPr>
              <a:t>Laktozes hidrolīzes pētījumi piena produktu salduma palielināšanai. </a:t>
            </a:r>
            <a:r>
              <a:rPr lang="lv-LV" sz="2800" b="1" dirty="0">
                <a:solidFill>
                  <a:srgbClr val="FF0066"/>
                </a:solidFill>
                <a:latin typeface="Arial Unicode MS" panose="020B0604020202020204" pitchFamily="34" charset="-128"/>
                <a:ea typeface="Arial Unicode MS" panose="020B0604020202020204" pitchFamily="34" charset="-128"/>
                <a:cs typeface="Arial Unicode MS" panose="020B0604020202020204" pitchFamily="34" charset="-128"/>
              </a:rPr>
              <a:t>Kāpēc?</a:t>
            </a:r>
            <a:endParaRPr lang="en-GB" sz="2800" dirty="0">
              <a:solidFill>
                <a:srgbClr val="FF006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598503" y="1784412"/>
            <a:ext cx="6121893" cy="4802820"/>
          </a:xfrm>
        </p:spPr>
        <p:txBody>
          <a:bodyPr>
            <a:normAutofit/>
          </a:bodyPr>
          <a:lstStyle/>
          <a:p>
            <a:pPr marL="0" indent="0" algn="just">
              <a:buNone/>
            </a:pPr>
            <a:r>
              <a:rPr lang="lv-LV" sz="2000" dirty="0" smtClean="0">
                <a:latin typeface="Arial Unicode MS" panose="020B0604020202020204" pitchFamily="34" charset="-128"/>
                <a:ea typeface="Arial Unicode MS" panose="020B0604020202020204" pitchFamily="34" charset="-128"/>
                <a:cs typeface="Arial Unicode MS" panose="020B0604020202020204" pitchFamily="34" charset="-128"/>
              </a:rPr>
              <a:t>MK noteikumi Nr. 172/2012 «Noteikumi </a:t>
            </a:r>
            <a:r>
              <a:rPr lang="lv-LV" sz="2000" dirty="0">
                <a:latin typeface="Arial Unicode MS" panose="020B0604020202020204" pitchFamily="34" charset="-128"/>
                <a:ea typeface="Arial Unicode MS" panose="020B0604020202020204" pitchFamily="34" charset="-128"/>
                <a:cs typeface="Arial Unicode MS" panose="020B0604020202020204" pitchFamily="34" charset="-128"/>
              </a:rPr>
              <a:t>par uztura normām izglītības iestāžu izglītojamiem, sociālās aprūpes un sociālās rehabilitācijas institūciju klientiem un ārstniecības iestāžu </a:t>
            </a:r>
            <a:r>
              <a:rPr lang="lv-LV" sz="2000" dirty="0" smtClean="0">
                <a:latin typeface="Arial Unicode MS" panose="020B0604020202020204" pitchFamily="34" charset="-128"/>
                <a:ea typeface="Arial Unicode MS" panose="020B0604020202020204" pitchFamily="34" charset="-128"/>
                <a:cs typeface="Arial Unicode MS" panose="020B0604020202020204" pitchFamily="34" charset="-128"/>
              </a:rPr>
              <a:t>pacientiem» paredz:</a:t>
            </a:r>
          </a:p>
          <a:p>
            <a:pPr marL="0" indent="0" algn="just">
              <a:buNone/>
            </a:pPr>
            <a:r>
              <a:rPr lang="lv-LV" sz="2000" dirty="0" smtClean="0">
                <a:latin typeface="Arial Unicode MS" panose="020B0604020202020204" pitchFamily="34" charset="-128"/>
                <a:ea typeface="Arial Unicode MS" panose="020B0604020202020204" pitchFamily="34" charset="-128"/>
                <a:cs typeface="Arial Unicode MS" panose="020B0604020202020204" pitchFamily="34" charset="-128"/>
              </a:rPr>
              <a:t>Vispārējās </a:t>
            </a:r>
            <a:r>
              <a:rPr lang="lv-LV" sz="2000" dirty="0">
                <a:latin typeface="Arial Unicode MS" panose="020B0604020202020204" pitchFamily="34" charset="-128"/>
                <a:ea typeface="Arial Unicode MS" panose="020B0604020202020204" pitchFamily="34" charset="-128"/>
                <a:cs typeface="Arial Unicode MS" panose="020B0604020202020204" pitchFamily="34" charset="-128"/>
              </a:rPr>
              <a:t>pamatizglītības, vispārējās vidējās izglītības un profesionālās izglītības iestādēs un to teritorijā papildus kompleksajai un izvēles ēdienkartei drīkst izplatīt šādus pārtikas produktus:</a:t>
            </a:r>
          </a:p>
          <a:p>
            <a:pPr algn="just"/>
            <a:r>
              <a:rPr lang="lv-LV" sz="2000" dirty="0" smtClean="0">
                <a:latin typeface="Arial Unicode MS" panose="020B0604020202020204" pitchFamily="34" charset="-128"/>
                <a:ea typeface="Arial Unicode MS" panose="020B0604020202020204" pitchFamily="34" charset="-128"/>
                <a:cs typeface="Arial Unicode MS" panose="020B0604020202020204" pitchFamily="34" charset="-128"/>
              </a:rPr>
              <a:t>saliktus </a:t>
            </a:r>
            <a:r>
              <a:rPr lang="lv-LV" sz="2000" dirty="0">
                <a:latin typeface="Arial Unicode MS" panose="020B0604020202020204" pitchFamily="34" charset="-128"/>
                <a:ea typeface="Arial Unicode MS" panose="020B0604020202020204" pitchFamily="34" charset="-128"/>
                <a:cs typeface="Arial Unicode MS" panose="020B0604020202020204" pitchFamily="34" charset="-128"/>
              </a:rPr>
              <a:t>piena produktus, kuros kopējais tauku saturs nepārsniedz 2,5 %, un saliktus piena produktus, kuru sastāvā ir biezpiens un kopējais tauku saturs nepārsniedz 5 %. Šādi produkti satur ne vairāk kā </a:t>
            </a:r>
            <a:r>
              <a:rPr lang="lv-LV" sz="2000" u="sng" dirty="0">
                <a:latin typeface="Arial Unicode MS" panose="020B0604020202020204" pitchFamily="34" charset="-128"/>
                <a:ea typeface="Arial Unicode MS" panose="020B0604020202020204" pitchFamily="34" charset="-128"/>
                <a:cs typeface="Arial Unicode MS" panose="020B0604020202020204" pitchFamily="34" charset="-128"/>
              </a:rPr>
              <a:t>5 g pievienota cukura</a:t>
            </a:r>
            <a:r>
              <a:rPr lang="lv-LV" sz="2000" dirty="0">
                <a:latin typeface="Arial Unicode MS" panose="020B0604020202020204" pitchFamily="34" charset="-128"/>
                <a:ea typeface="Arial Unicode MS" panose="020B0604020202020204" pitchFamily="34" charset="-128"/>
                <a:cs typeface="Arial Unicode MS" panose="020B0604020202020204" pitchFamily="34" charset="-128"/>
              </a:rPr>
              <a:t> uz 100 g vai 100 ml produkta un ne vairāk kā 1 g sāls uz 100 g vai 100 ml </a:t>
            </a:r>
            <a:r>
              <a:rPr lang="lv-LV" sz="2000" dirty="0" smtClean="0">
                <a:latin typeface="Arial Unicode MS" panose="020B0604020202020204" pitchFamily="34" charset="-128"/>
                <a:ea typeface="Arial Unicode MS" panose="020B0604020202020204" pitchFamily="34" charset="-128"/>
                <a:cs typeface="Arial Unicode MS" panose="020B0604020202020204" pitchFamily="34" charset="-128"/>
              </a:rPr>
              <a:t>produkta.</a:t>
            </a:r>
            <a:endParaRPr lang="lv-LV"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2000" dirty="0"/>
          </a:p>
        </p:txBody>
      </p:sp>
      <p:pic>
        <p:nvPicPr>
          <p:cNvPr id="5" name="Picture 4"/>
          <p:cNvPicPr>
            <a:picLocks noChangeAspect="1"/>
          </p:cNvPicPr>
          <p:nvPr/>
        </p:nvPicPr>
        <p:blipFill rotWithShape="1">
          <a:blip r:embed="rId2"/>
          <a:srcRect l="26363" t="26080" r="25808" b="35876"/>
          <a:stretch/>
        </p:blipFill>
        <p:spPr>
          <a:xfrm>
            <a:off x="6960093" y="241038"/>
            <a:ext cx="5110310" cy="2437952"/>
          </a:xfrm>
          <a:prstGeom prst="rect">
            <a:avLst/>
          </a:prstGeom>
        </p:spPr>
      </p:pic>
      <p:pic>
        <p:nvPicPr>
          <p:cNvPr id="8" name="Picture 7"/>
          <p:cNvPicPr>
            <a:picLocks noChangeAspect="1"/>
          </p:cNvPicPr>
          <p:nvPr/>
        </p:nvPicPr>
        <p:blipFill rotWithShape="1">
          <a:blip r:embed="rId3"/>
          <a:srcRect l="25758" t="25915" r="26061" b="35657"/>
          <a:stretch/>
        </p:blipFill>
        <p:spPr>
          <a:xfrm>
            <a:off x="6889071" y="2892944"/>
            <a:ext cx="5110310" cy="2292675"/>
          </a:xfrm>
          <a:prstGeom prst="rect">
            <a:avLst/>
          </a:prstGeom>
        </p:spPr>
      </p:pic>
      <p:sp>
        <p:nvSpPr>
          <p:cNvPr id="10" name="Rectangle 9"/>
          <p:cNvSpPr/>
          <p:nvPr/>
        </p:nvSpPr>
        <p:spPr>
          <a:xfrm>
            <a:off x="7145179" y="5415087"/>
            <a:ext cx="4622038" cy="1200329"/>
          </a:xfrm>
          <a:prstGeom prst="rect">
            <a:avLst/>
          </a:prstGeom>
        </p:spPr>
        <p:txBody>
          <a:bodyPr wrap="square">
            <a:spAutoFit/>
          </a:bodyPr>
          <a:lstStyle/>
          <a:p>
            <a:pPr algn="ctr"/>
            <a:r>
              <a:rPr lang="en-GB" dirty="0" err="1" smtClean="0">
                <a:latin typeface="NimbusRomNo9L-Regu"/>
              </a:rPr>
              <a:t>Pasaules</a:t>
            </a:r>
            <a:r>
              <a:rPr lang="lv-LV" dirty="0" smtClean="0">
                <a:latin typeface="NimbusRomNo9L-Regu"/>
              </a:rPr>
              <a:t> Veselības </a:t>
            </a:r>
            <a:r>
              <a:rPr lang="lv-LV" dirty="0">
                <a:latin typeface="NimbusRomNo9L-Regu"/>
              </a:rPr>
              <a:t>organizācijas un Veselības ministrijas ieteikumi </a:t>
            </a:r>
            <a:r>
              <a:rPr lang="lv-LV" b="1" dirty="0" smtClean="0">
                <a:latin typeface="NimbusRomNo9L-Regu"/>
              </a:rPr>
              <a:t>enerģijas </a:t>
            </a:r>
            <a:r>
              <a:rPr lang="lv-LV" b="1" dirty="0">
                <a:latin typeface="NimbusRomNo9L-Regu"/>
              </a:rPr>
              <a:t>uzņemšanas </a:t>
            </a:r>
            <a:r>
              <a:rPr lang="lv-LV" b="1" dirty="0" smtClean="0">
                <a:latin typeface="NimbusRomNo9L-Regu"/>
              </a:rPr>
              <a:t>samazināšanai </a:t>
            </a:r>
            <a:r>
              <a:rPr lang="lv-LV" b="1" dirty="0">
                <a:latin typeface="NimbusRomNo9L-Regu"/>
              </a:rPr>
              <a:t>ar vienkāršiem </a:t>
            </a:r>
            <a:r>
              <a:rPr lang="lv-LV" b="1" dirty="0" smtClean="0">
                <a:latin typeface="NimbusRomNo9L-Regu"/>
              </a:rPr>
              <a:t>cukuriem.</a:t>
            </a:r>
            <a:endParaRPr lang="en-GB" b="1" dirty="0"/>
          </a:p>
        </p:txBody>
      </p:sp>
      <p:sp>
        <p:nvSpPr>
          <p:cNvPr id="11" name="Oval 10"/>
          <p:cNvSpPr/>
          <p:nvPr/>
        </p:nvSpPr>
        <p:spPr>
          <a:xfrm>
            <a:off x="6672913" y="5331797"/>
            <a:ext cx="5519087" cy="1366910"/>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859915" y="1784412"/>
            <a:ext cx="3210488" cy="372862"/>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788893" y="4324905"/>
            <a:ext cx="3210488" cy="372862"/>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332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lv-LV"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Risinājumi un ieguvumi </a:t>
            </a:r>
            <a:r>
              <a:rPr lang="lv-LV" sz="3600" b="1" dirty="0">
                <a:latin typeface="Arial Unicode MS" panose="020B0604020202020204" pitchFamily="34" charset="-128"/>
                <a:ea typeface="Arial Unicode MS" panose="020B0604020202020204" pitchFamily="34" charset="-128"/>
                <a:cs typeface="Arial Unicode MS" panose="020B0604020202020204" pitchFamily="34" charset="-128"/>
              </a:rPr>
              <a:t>piena produktu salduma palielināšanai</a:t>
            </a:r>
            <a:endParaRPr lang="en-GB" sz="3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Hidrolizēt laktozi ar komerciālo fermentu palīdzību glikozē un galaktozē:</a:t>
            </a:r>
          </a:p>
          <a:p>
            <a:pPr lvl="1"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Ha-</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Lactase</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5200, </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NOLA</a:t>
            </a:r>
            <a:r>
              <a:rPr lang="lv-LV" baseline="30000" dirty="0" err="1" smtClean="0">
                <a:latin typeface="Arial Unicode MS" panose="020B0604020202020204" pitchFamily="34" charset="-128"/>
                <a:ea typeface="Arial Unicode MS" panose="020B0604020202020204" pitchFamily="34" charset="-128"/>
                <a:cs typeface="Arial Unicode MS" panose="020B0604020202020204" pitchFamily="34" charset="-128"/>
              </a:rPr>
              <a:t>TM</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Fit</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dirty="0">
                <a:latin typeface="Arial Unicode MS" panose="020B0604020202020204" pitchFamily="34" charset="-128"/>
                <a:ea typeface="Arial Unicode MS" panose="020B0604020202020204" pitchFamily="34" charset="-128"/>
                <a:cs typeface="Arial Unicode MS" panose="020B0604020202020204" pitchFamily="34" charset="-128"/>
              </a:rPr>
              <a:t>5500</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GODO-YNL2 u.c.  - hidrolizētās laktozes daudzums 80-99.99%;</a:t>
            </a:r>
          </a:p>
          <a:p>
            <a:pPr marL="0" indent="0" algn="just">
              <a:buNone/>
            </a:pP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Hidrolizēt laktozi ar komerciālo fermentu palīdzību, kombinējot ar glikozes </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izomerāzi</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lvl="1"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hidrolizētās laktozes daudzums līdz 99%, </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oligosaharīdu</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klātbūtne un salduma pakāpes palielināšana līdz 3 reizēm.</a:t>
            </a:r>
          </a:p>
          <a:p>
            <a:pPr lvl="1" algn="just"/>
            <a:endParaRPr lang="lv-LV"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Ieguvumi:</a:t>
            </a:r>
          </a:p>
          <a:p>
            <a:pPr lvl="1"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Piena produkti ar samazinātu enerģētisko vērtību;</a:t>
            </a:r>
          </a:p>
          <a:p>
            <a:pPr lvl="1"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Piena produkti ar samazinātu laktozes saturu/</a:t>
            </a:r>
            <a:r>
              <a:rPr lang="lv-LV" dirty="0" err="1" smtClean="0">
                <a:latin typeface="Arial Unicode MS" panose="020B0604020202020204" pitchFamily="34" charset="-128"/>
                <a:ea typeface="Arial Unicode MS" panose="020B0604020202020204" pitchFamily="34" charset="-128"/>
                <a:cs typeface="Arial Unicode MS" panose="020B0604020202020204" pitchFamily="34" charset="-128"/>
              </a:rPr>
              <a:t>bezlaktozes</a:t>
            </a:r>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 produkti;</a:t>
            </a:r>
          </a:p>
          <a:p>
            <a:pPr lvl="1"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Iespējams piedāvāt produktus izglītības iestādēm, sociālās aprūpes iestādēm. </a:t>
            </a:r>
          </a:p>
        </p:txBody>
      </p:sp>
      <p:sp>
        <p:nvSpPr>
          <p:cNvPr id="5" name="Cloud Callout 4"/>
          <p:cNvSpPr/>
          <p:nvPr/>
        </p:nvSpPr>
        <p:spPr>
          <a:xfrm>
            <a:off x="8966077" y="4252404"/>
            <a:ext cx="2500913" cy="1028863"/>
          </a:xfrm>
          <a:prstGeom prst="cloudCallout">
            <a:avLst>
              <a:gd name="adj1" fmla="val -81460"/>
              <a:gd name="adj2" fmla="val -121338"/>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152137" y="4443669"/>
            <a:ext cx="2201663" cy="646331"/>
          </a:xfrm>
          <a:prstGeom prst="rect">
            <a:avLst/>
          </a:prstGeom>
          <a:noFill/>
        </p:spPr>
        <p:txBody>
          <a:bodyPr wrap="square" rtlCol="0">
            <a:spAutoFit/>
          </a:bodyPr>
          <a:lstStyle/>
          <a:p>
            <a:pPr algn="ctr"/>
            <a:r>
              <a:rPr lang="lv-LV"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Projektā īstenotais risinājums!</a:t>
            </a:r>
            <a:endParaRPr lang="en-GB"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Oval 6"/>
          <p:cNvSpPr/>
          <p:nvPr/>
        </p:nvSpPr>
        <p:spPr>
          <a:xfrm>
            <a:off x="725009" y="2875485"/>
            <a:ext cx="10741981" cy="1510086"/>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15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Iestrādes</a:t>
            </a:r>
            <a:endParaRPr lang="en-GB"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838199" y="1825625"/>
            <a:ext cx="10649505" cy="4351338"/>
          </a:xfrm>
        </p:spPr>
        <p:txBody>
          <a:bodyPr/>
          <a:lstStyle/>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Uzsākta laktozes hidrolīzes izpēte dažādu komerciālo fermentu ietekmē, produkta salduma pakāpes izvērtēšana (LLU PTF).</a:t>
            </a:r>
          </a:p>
          <a:p>
            <a:pPr algn="just"/>
            <a:r>
              <a:rPr lang="lv-LV" dirty="0" smtClean="0">
                <a:latin typeface="Arial Unicode MS" panose="020B0604020202020204" pitchFamily="34" charset="-128"/>
                <a:ea typeface="Arial Unicode MS" panose="020B0604020202020204" pitchFamily="34" charset="-128"/>
                <a:cs typeface="Arial Unicode MS" panose="020B0604020202020204" pitchFamily="34" charset="-128"/>
              </a:rPr>
              <a:t>Laktozes hidrolīze a/s «Tukuma piens» ražotajiem skābpiena produktiem. </a:t>
            </a:r>
          </a:p>
          <a:p>
            <a:pPr algn="just"/>
            <a:endParaRPr lang="en-GB" dirty="0"/>
          </a:p>
        </p:txBody>
      </p:sp>
      <p:pic>
        <p:nvPicPr>
          <p:cNvPr id="6" name="Picture 2"/>
          <p:cNvPicPr>
            <a:picLocks noChangeAspect="1" noChangeArrowheads="1"/>
          </p:cNvPicPr>
          <p:nvPr/>
        </p:nvPicPr>
        <p:blipFill>
          <a:blip r:embed="rId2"/>
          <a:srcRect/>
          <a:stretch>
            <a:fillRect/>
          </a:stretch>
        </p:blipFill>
        <p:spPr bwMode="auto">
          <a:xfrm>
            <a:off x="6023499" y="3699523"/>
            <a:ext cx="5037138" cy="246538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726126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lv-LV"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Organisko </a:t>
            </a:r>
            <a:r>
              <a:rPr lang="lv-LV" sz="2400" b="1" dirty="0">
                <a:latin typeface="Arial Unicode MS" panose="020B0604020202020204" pitchFamily="34" charset="-128"/>
                <a:ea typeface="Arial Unicode MS" panose="020B0604020202020204" pitchFamily="34" charset="-128"/>
                <a:cs typeface="Arial Unicode MS" panose="020B0604020202020204" pitchFamily="34" charset="-128"/>
              </a:rPr>
              <a:t>skābju </a:t>
            </a:r>
            <a:r>
              <a:rPr lang="lv-LV"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tehnoloģijas izstrāde </a:t>
            </a:r>
            <a:r>
              <a:rPr lang="lv-LV" sz="2400" b="1" dirty="0">
                <a:latin typeface="Arial Unicode MS" panose="020B0604020202020204" pitchFamily="34" charset="-128"/>
                <a:ea typeface="Arial Unicode MS" panose="020B0604020202020204" pitchFamily="34" charset="-128"/>
                <a:cs typeface="Arial Unicode MS" panose="020B0604020202020204" pitchFamily="34" charset="-128"/>
              </a:rPr>
              <a:t>lopbarības piedevu ieguvei </a:t>
            </a:r>
            <a:r>
              <a:rPr lang="lv-LV"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no biezpiena sūkalām. </a:t>
            </a:r>
            <a:r>
              <a:rPr lang="lv-LV" sz="2400" b="1" dirty="0" smtClean="0">
                <a:solidFill>
                  <a:srgbClr val="FF0066"/>
                </a:solidFill>
                <a:latin typeface="Arial Unicode MS" panose="020B0604020202020204" pitchFamily="34" charset="-128"/>
                <a:ea typeface="Arial Unicode MS" panose="020B0604020202020204" pitchFamily="34" charset="-128"/>
                <a:cs typeface="Arial Unicode MS" panose="020B0604020202020204" pitchFamily="34" charset="-128"/>
              </a:rPr>
              <a:t>Kāpēc?</a:t>
            </a:r>
            <a:endParaRPr lang="en-GB" sz="2400" b="1" dirty="0">
              <a:solidFill>
                <a:srgbClr val="FF0066"/>
              </a:solidFill>
            </a:endParaRPr>
          </a:p>
        </p:txBody>
      </p:sp>
      <p:sp>
        <p:nvSpPr>
          <p:cNvPr id="3" name="Content Placeholder 2"/>
          <p:cNvSpPr>
            <a:spLocks noGrp="1"/>
          </p:cNvSpPr>
          <p:nvPr>
            <p:ph idx="1"/>
          </p:nvPr>
        </p:nvSpPr>
        <p:spPr/>
        <p:txBody>
          <a:bodyPr>
            <a:normAutofit/>
          </a:bodyPr>
          <a:lstStyle/>
          <a:p>
            <a:pPr algn="just"/>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Biezpiena sūkalas – problēma piena pārstrādātājiem;</a:t>
            </a:r>
          </a:p>
          <a:p>
            <a:pPr algn="just"/>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Piedāvātie biezpiena sūkalu risinājumi maz perspektīvi, sūkalu ievērojamā skābuma (</a:t>
            </a:r>
            <a:r>
              <a:rPr lang="lv-LV"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pH</a:t>
            </a:r>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 4.6) un īsā derīguma laika dēļ;</a:t>
            </a:r>
          </a:p>
          <a:p>
            <a:pPr algn="just"/>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Galvenā sūkalu sastāvdaļa laktoze – interesants izpētes objekts produktos ar pievienoto vērtību.</a:t>
            </a:r>
          </a:p>
          <a:p>
            <a:pPr algn="just"/>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Eiropas</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Savienības</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normatīvo</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aktu</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nostādnes</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par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antibiotiku</a:t>
            </a:r>
            <a:r>
              <a:rPr lang="lv-LV"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ierobežošanu </a:t>
            </a:r>
            <a:r>
              <a:rPr lang="lv-LV" sz="2400" dirty="0">
                <a:latin typeface="Arial Unicode MS" panose="020B0604020202020204" pitchFamily="34" charset="-128"/>
                <a:ea typeface="Arial Unicode MS" panose="020B0604020202020204" pitchFamily="34" charset="-128"/>
                <a:cs typeface="Arial Unicode MS" panose="020B0604020202020204" pitchFamily="34" charset="-128"/>
              </a:rPr>
              <a:t>profilaktiskiem mērķiem govju ganāmpulkos liek meklēt jaunus risinājumus, tostarp biezpiena sūkalu </a:t>
            </a:r>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pārstrāde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lauksaimniecībai</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nozīmīgos</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produktos</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Vesels</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ganāmpulks</a:t>
            </a:r>
            <a:r>
              <a:rPr lang="lv-LV"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nodrošina</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kvalitatīvu</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lauksaimniecības</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produktu</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ražošanu</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a:latin typeface="Arial Unicode MS" panose="020B0604020202020204" pitchFamily="34" charset="-128"/>
                <a:ea typeface="Arial Unicode MS" panose="020B0604020202020204" pitchFamily="34" charset="-128"/>
                <a:cs typeface="Arial Unicode MS" panose="020B0604020202020204" pitchFamily="34" charset="-128"/>
              </a:rPr>
              <a:t>kas</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sekmē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saimniecību</a:t>
            </a:r>
            <a:r>
              <a:rPr lang="en-GB"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ekonomisku</a:t>
            </a: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275472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756</Words>
  <Application>Microsoft Office PowerPoint</Application>
  <PresentationFormat>Custom</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Projekts Nr.18-00-A01612-000012   Jauni risinājumi piena produktu un to pārstrādes blakusproduktu ražošanā</vt:lpstr>
      <vt:lpstr>Partneri</vt:lpstr>
      <vt:lpstr>Mērķis</vt:lpstr>
      <vt:lpstr>Galvenās aktivitātes</vt:lpstr>
      <vt:lpstr>Laktozes hidrolīzes pētījumi piena produktu salduma palielināšanai. Kāpēc?</vt:lpstr>
      <vt:lpstr>Laktozes hidrolīzes pētījumi piena produktu salduma palielināšanai. Kāpēc?</vt:lpstr>
      <vt:lpstr>Risinājumi un ieguvumi piena produktu salduma palielināšanai</vt:lpstr>
      <vt:lpstr>Iestrādes</vt:lpstr>
      <vt:lpstr>Organisko skābju tehnoloģijas izstrāde lopbarības piedevu ieguvei no biezpiena sūkalām. Kāpēc?</vt:lpstr>
      <vt:lpstr>Ieguvumi organisko skābju tehnoloģijas izstrādei lopbarības piedevu ieguvei no biezpiena sūkalām</vt:lpstr>
      <vt:lpstr>Iestrādes</vt:lpstr>
      <vt:lpstr>Ieguvums primārajam ražotājam</vt:lpstr>
      <vt:lpstr>Paldies par uzmanību!</vt:lpstr>
      <vt:lpstr>Kārlis Zauers, Jaunpils LIS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Jauni risinājumi piena produktu un to pārstrādes blakusproduktu ražošanā</dc:title>
  <dc:creator>Lietotajs</dc:creator>
  <cp:lastModifiedBy>Aiva Saulīte</cp:lastModifiedBy>
  <cp:revision>28</cp:revision>
  <dcterms:created xsi:type="dcterms:W3CDTF">2018-10-30T12:54:38Z</dcterms:created>
  <dcterms:modified xsi:type="dcterms:W3CDTF">2018-10-31T07:18:45Z</dcterms:modified>
</cp:coreProperties>
</file>