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62" r:id="rId3"/>
    <p:sldId id="263" r:id="rId4"/>
    <p:sldId id="264" r:id="rId5"/>
    <p:sldId id="265" r:id="rId6"/>
    <p:sldId id="266" r:id="rId7"/>
    <p:sldId id="267" r:id="rId8"/>
    <p:sldId id="268" r:id="rId9"/>
    <p:sldId id="272" r:id="rId10"/>
    <p:sldId id="269" r:id="rId11"/>
    <p:sldId id="270" r:id="rId12"/>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0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0170AA2B-6535-4C21-B2BD-54BD99ADA0B9}"/>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xmlns="" id="{E09AC97F-56C7-4F93-AEEC-FE73F6BA49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xmlns="" id="{666FB6FF-10B4-4161-AC58-6CA668431BC7}"/>
              </a:ext>
            </a:extLst>
          </p:cNvPr>
          <p:cNvSpPr>
            <a:spLocks noGrp="1"/>
          </p:cNvSpPr>
          <p:nvPr>
            <p:ph type="dt" sz="half" idx="10"/>
          </p:nvPr>
        </p:nvSpPr>
        <p:spPr/>
        <p:txBody>
          <a:bodyPr/>
          <a:lstStyle/>
          <a:p>
            <a:fld id="{77A8A9F8-73E4-4995-A725-18B2EC1B4ECD}" type="datetimeFigureOut">
              <a:rPr lang="lv-LV" smtClean="0"/>
              <a:t>31.10.2018.</a:t>
            </a:fld>
            <a:endParaRPr lang="lv-LV"/>
          </a:p>
        </p:txBody>
      </p:sp>
      <p:sp>
        <p:nvSpPr>
          <p:cNvPr id="5" name="Kājenes vietturis 4">
            <a:extLst>
              <a:ext uri="{FF2B5EF4-FFF2-40B4-BE49-F238E27FC236}">
                <a16:creationId xmlns:a16="http://schemas.microsoft.com/office/drawing/2014/main" xmlns="" id="{54BBECA4-063B-4F3C-9A5A-CFE4D735289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3420FD02-A89C-4EFE-9C34-5DF11B39041B}"/>
              </a:ext>
            </a:extLst>
          </p:cNvPr>
          <p:cNvSpPr>
            <a:spLocks noGrp="1"/>
          </p:cNvSpPr>
          <p:nvPr>
            <p:ph type="sldNum" sz="quarter" idx="12"/>
          </p:nvPr>
        </p:nvSpPr>
        <p:spPr/>
        <p:txBody>
          <a:bodyPr/>
          <a:lstStyle/>
          <a:p>
            <a:fld id="{C1723714-153F-46B4-AB0B-2069DD71D2CA}" type="slidenum">
              <a:rPr lang="lv-LV" smtClean="0"/>
              <a:t>‹#›</a:t>
            </a:fld>
            <a:endParaRPr lang="lv-LV"/>
          </a:p>
        </p:txBody>
      </p:sp>
    </p:spTree>
    <p:extLst>
      <p:ext uri="{BB962C8B-B14F-4D97-AF65-F5344CB8AC3E}">
        <p14:creationId xmlns:p14="http://schemas.microsoft.com/office/powerpoint/2010/main" val="305633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59DCE39-8640-46B2-8919-7205A5237B0F}"/>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xmlns="" id="{E2F17748-117C-4948-AFBB-1D5EC15A1E62}"/>
              </a:ext>
            </a:extLst>
          </p:cNvPr>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4F19C2E5-0BEC-4F6E-B798-8D2F0836555B}"/>
              </a:ext>
            </a:extLst>
          </p:cNvPr>
          <p:cNvSpPr>
            <a:spLocks noGrp="1"/>
          </p:cNvSpPr>
          <p:nvPr>
            <p:ph type="dt" sz="half" idx="10"/>
          </p:nvPr>
        </p:nvSpPr>
        <p:spPr/>
        <p:txBody>
          <a:bodyPr/>
          <a:lstStyle/>
          <a:p>
            <a:fld id="{77A8A9F8-73E4-4995-A725-18B2EC1B4ECD}" type="datetimeFigureOut">
              <a:rPr lang="lv-LV" smtClean="0"/>
              <a:t>31.10.2018.</a:t>
            </a:fld>
            <a:endParaRPr lang="lv-LV"/>
          </a:p>
        </p:txBody>
      </p:sp>
      <p:sp>
        <p:nvSpPr>
          <p:cNvPr id="5" name="Kājenes vietturis 4">
            <a:extLst>
              <a:ext uri="{FF2B5EF4-FFF2-40B4-BE49-F238E27FC236}">
                <a16:creationId xmlns:a16="http://schemas.microsoft.com/office/drawing/2014/main" xmlns="" id="{E5BECB82-5914-412B-A7E7-16CA1C5504EC}"/>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0E0A93FB-5E01-4B15-B22F-08B4355D5C4E}"/>
              </a:ext>
            </a:extLst>
          </p:cNvPr>
          <p:cNvSpPr>
            <a:spLocks noGrp="1"/>
          </p:cNvSpPr>
          <p:nvPr>
            <p:ph type="sldNum" sz="quarter" idx="12"/>
          </p:nvPr>
        </p:nvSpPr>
        <p:spPr/>
        <p:txBody>
          <a:bodyPr/>
          <a:lstStyle/>
          <a:p>
            <a:fld id="{C1723714-153F-46B4-AB0B-2069DD71D2CA}" type="slidenum">
              <a:rPr lang="lv-LV" smtClean="0"/>
              <a:t>‹#›</a:t>
            </a:fld>
            <a:endParaRPr lang="lv-LV"/>
          </a:p>
        </p:txBody>
      </p:sp>
    </p:spTree>
    <p:extLst>
      <p:ext uri="{BB962C8B-B14F-4D97-AF65-F5344CB8AC3E}">
        <p14:creationId xmlns:p14="http://schemas.microsoft.com/office/powerpoint/2010/main" val="146370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xmlns="" id="{39BD1CDB-5688-44C7-8F0D-DFACD5476C02}"/>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xmlns="" id="{C4566F52-68D4-4EC8-95FD-80D976771F7D}"/>
              </a:ext>
            </a:extLst>
          </p:cNvPr>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72E992E1-287F-4278-8DA3-93FCE10FE7E3}"/>
              </a:ext>
            </a:extLst>
          </p:cNvPr>
          <p:cNvSpPr>
            <a:spLocks noGrp="1"/>
          </p:cNvSpPr>
          <p:nvPr>
            <p:ph type="dt" sz="half" idx="10"/>
          </p:nvPr>
        </p:nvSpPr>
        <p:spPr/>
        <p:txBody>
          <a:bodyPr/>
          <a:lstStyle/>
          <a:p>
            <a:fld id="{77A8A9F8-73E4-4995-A725-18B2EC1B4ECD}" type="datetimeFigureOut">
              <a:rPr lang="lv-LV" smtClean="0"/>
              <a:t>31.10.2018.</a:t>
            </a:fld>
            <a:endParaRPr lang="lv-LV"/>
          </a:p>
        </p:txBody>
      </p:sp>
      <p:sp>
        <p:nvSpPr>
          <p:cNvPr id="5" name="Kājenes vietturis 4">
            <a:extLst>
              <a:ext uri="{FF2B5EF4-FFF2-40B4-BE49-F238E27FC236}">
                <a16:creationId xmlns:a16="http://schemas.microsoft.com/office/drawing/2014/main" xmlns="" id="{787624A0-E7DD-4B75-9E04-26E92A0FB3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811476CE-06DF-479C-AA69-E80176E03B22}"/>
              </a:ext>
            </a:extLst>
          </p:cNvPr>
          <p:cNvSpPr>
            <a:spLocks noGrp="1"/>
          </p:cNvSpPr>
          <p:nvPr>
            <p:ph type="sldNum" sz="quarter" idx="12"/>
          </p:nvPr>
        </p:nvSpPr>
        <p:spPr/>
        <p:txBody>
          <a:bodyPr/>
          <a:lstStyle/>
          <a:p>
            <a:fld id="{C1723714-153F-46B4-AB0B-2069DD71D2CA}" type="slidenum">
              <a:rPr lang="lv-LV" smtClean="0"/>
              <a:t>‹#›</a:t>
            </a:fld>
            <a:endParaRPr lang="lv-LV"/>
          </a:p>
        </p:txBody>
      </p:sp>
    </p:spTree>
    <p:extLst>
      <p:ext uri="{BB962C8B-B14F-4D97-AF65-F5344CB8AC3E}">
        <p14:creationId xmlns:p14="http://schemas.microsoft.com/office/powerpoint/2010/main" val="314573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AA99124F-6B4F-4841-94E0-89AAEE9C30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xmlns="" id="{D7219429-AFD8-452F-8039-536FB69F27DA}"/>
              </a:ext>
            </a:extLst>
          </p:cNvPr>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5C053CD1-065D-45C8-A485-026F33B4323D}"/>
              </a:ext>
            </a:extLst>
          </p:cNvPr>
          <p:cNvSpPr>
            <a:spLocks noGrp="1"/>
          </p:cNvSpPr>
          <p:nvPr>
            <p:ph type="dt" sz="half" idx="10"/>
          </p:nvPr>
        </p:nvSpPr>
        <p:spPr/>
        <p:txBody>
          <a:bodyPr/>
          <a:lstStyle/>
          <a:p>
            <a:fld id="{77A8A9F8-73E4-4995-A725-18B2EC1B4ECD}" type="datetimeFigureOut">
              <a:rPr lang="lv-LV" smtClean="0"/>
              <a:t>31.10.2018.</a:t>
            </a:fld>
            <a:endParaRPr lang="lv-LV"/>
          </a:p>
        </p:txBody>
      </p:sp>
      <p:sp>
        <p:nvSpPr>
          <p:cNvPr id="5" name="Kājenes vietturis 4">
            <a:extLst>
              <a:ext uri="{FF2B5EF4-FFF2-40B4-BE49-F238E27FC236}">
                <a16:creationId xmlns:a16="http://schemas.microsoft.com/office/drawing/2014/main" xmlns="" id="{64AA620A-31C9-434C-A130-144694019AE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804707B2-815C-4B29-8595-F2516544D675}"/>
              </a:ext>
            </a:extLst>
          </p:cNvPr>
          <p:cNvSpPr>
            <a:spLocks noGrp="1"/>
          </p:cNvSpPr>
          <p:nvPr>
            <p:ph type="sldNum" sz="quarter" idx="12"/>
          </p:nvPr>
        </p:nvSpPr>
        <p:spPr/>
        <p:txBody>
          <a:bodyPr/>
          <a:lstStyle/>
          <a:p>
            <a:fld id="{C1723714-153F-46B4-AB0B-2069DD71D2CA}" type="slidenum">
              <a:rPr lang="lv-LV" smtClean="0"/>
              <a:t>‹#›</a:t>
            </a:fld>
            <a:endParaRPr lang="lv-LV"/>
          </a:p>
        </p:txBody>
      </p:sp>
    </p:spTree>
    <p:extLst>
      <p:ext uri="{BB962C8B-B14F-4D97-AF65-F5344CB8AC3E}">
        <p14:creationId xmlns:p14="http://schemas.microsoft.com/office/powerpoint/2010/main" val="372330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5701EAF9-F8D2-4D1A-BAE8-6DFEBC8B49AE}"/>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xmlns="" id="{2BE56739-EAEC-48BA-9D89-D0C80E6F3B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a:extLst>
              <a:ext uri="{FF2B5EF4-FFF2-40B4-BE49-F238E27FC236}">
                <a16:creationId xmlns:a16="http://schemas.microsoft.com/office/drawing/2014/main" xmlns="" id="{A579F97F-E662-42F2-BA93-5B4491E7ECB9}"/>
              </a:ext>
            </a:extLst>
          </p:cNvPr>
          <p:cNvSpPr>
            <a:spLocks noGrp="1"/>
          </p:cNvSpPr>
          <p:nvPr>
            <p:ph type="dt" sz="half" idx="10"/>
          </p:nvPr>
        </p:nvSpPr>
        <p:spPr/>
        <p:txBody>
          <a:bodyPr/>
          <a:lstStyle/>
          <a:p>
            <a:fld id="{77A8A9F8-73E4-4995-A725-18B2EC1B4ECD}" type="datetimeFigureOut">
              <a:rPr lang="lv-LV" smtClean="0"/>
              <a:t>31.10.2018.</a:t>
            </a:fld>
            <a:endParaRPr lang="lv-LV"/>
          </a:p>
        </p:txBody>
      </p:sp>
      <p:sp>
        <p:nvSpPr>
          <p:cNvPr id="5" name="Kājenes vietturis 4">
            <a:extLst>
              <a:ext uri="{FF2B5EF4-FFF2-40B4-BE49-F238E27FC236}">
                <a16:creationId xmlns:a16="http://schemas.microsoft.com/office/drawing/2014/main" xmlns="" id="{69A5ECB7-2DC1-4C0C-A86D-D81AC4998C0D}"/>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AB71E660-8158-45C7-9A19-F6A3CC85BA72}"/>
              </a:ext>
            </a:extLst>
          </p:cNvPr>
          <p:cNvSpPr>
            <a:spLocks noGrp="1"/>
          </p:cNvSpPr>
          <p:nvPr>
            <p:ph type="sldNum" sz="quarter" idx="12"/>
          </p:nvPr>
        </p:nvSpPr>
        <p:spPr/>
        <p:txBody>
          <a:bodyPr/>
          <a:lstStyle/>
          <a:p>
            <a:fld id="{C1723714-153F-46B4-AB0B-2069DD71D2CA}" type="slidenum">
              <a:rPr lang="lv-LV" smtClean="0"/>
              <a:t>‹#›</a:t>
            </a:fld>
            <a:endParaRPr lang="lv-LV"/>
          </a:p>
        </p:txBody>
      </p:sp>
    </p:spTree>
    <p:extLst>
      <p:ext uri="{BB962C8B-B14F-4D97-AF65-F5344CB8AC3E}">
        <p14:creationId xmlns:p14="http://schemas.microsoft.com/office/powerpoint/2010/main" val="124891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3FE7D641-8499-4B06-8131-58CC8F7A6C91}"/>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xmlns="" id="{51C0FD45-73E6-42BF-A743-DF4C189B94BF}"/>
              </a:ext>
            </a:extLst>
          </p:cNvPr>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xmlns="" id="{C8063692-BD2A-47AB-B562-44E19DAEA9CD}"/>
              </a:ext>
            </a:extLst>
          </p:cNvPr>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xmlns="" id="{F3B1D5C5-272B-418B-BD1D-798987733A86}"/>
              </a:ext>
            </a:extLst>
          </p:cNvPr>
          <p:cNvSpPr>
            <a:spLocks noGrp="1"/>
          </p:cNvSpPr>
          <p:nvPr>
            <p:ph type="dt" sz="half" idx="10"/>
          </p:nvPr>
        </p:nvSpPr>
        <p:spPr/>
        <p:txBody>
          <a:bodyPr/>
          <a:lstStyle/>
          <a:p>
            <a:fld id="{77A8A9F8-73E4-4995-A725-18B2EC1B4ECD}" type="datetimeFigureOut">
              <a:rPr lang="lv-LV" smtClean="0"/>
              <a:t>31.10.2018.</a:t>
            </a:fld>
            <a:endParaRPr lang="lv-LV"/>
          </a:p>
        </p:txBody>
      </p:sp>
      <p:sp>
        <p:nvSpPr>
          <p:cNvPr id="6" name="Kājenes vietturis 5">
            <a:extLst>
              <a:ext uri="{FF2B5EF4-FFF2-40B4-BE49-F238E27FC236}">
                <a16:creationId xmlns:a16="http://schemas.microsoft.com/office/drawing/2014/main" xmlns="" id="{292801F6-645B-487E-B495-0761A9EAE67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90B0B5A2-F62F-4F61-9CB3-36281AE65A61}"/>
              </a:ext>
            </a:extLst>
          </p:cNvPr>
          <p:cNvSpPr>
            <a:spLocks noGrp="1"/>
          </p:cNvSpPr>
          <p:nvPr>
            <p:ph type="sldNum" sz="quarter" idx="12"/>
          </p:nvPr>
        </p:nvSpPr>
        <p:spPr/>
        <p:txBody>
          <a:bodyPr/>
          <a:lstStyle/>
          <a:p>
            <a:fld id="{C1723714-153F-46B4-AB0B-2069DD71D2CA}" type="slidenum">
              <a:rPr lang="lv-LV" smtClean="0"/>
              <a:t>‹#›</a:t>
            </a:fld>
            <a:endParaRPr lang="lv-LV"/>
          </a:p>
        </p:txBody>
      </p:sp>
    </p:spTree>
    <p:extLst>
      <p:ext uri="{BB962C8B-B14F-4D97-AF65-F5344CB8AC3E}">
        <p14:creationId xmlns:p14="http://schemas.microsoft.com/office/powerpoint/2010/main" val="9854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16D928D5-E69D-4FB8-9F9F-DE607DD755B2}"/>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xmlns="" id="{6767CC71-1297-4B6E-81B3-488820573E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a:extLst>
              <a:ext uri="{FF2B5EF4-FFF2-40B4-BE49-F238E27FC236}">
                <a16:creationId xmlns:a16="http://schemas.microsoft.com/office/drawing/2014/main" xmlns="" id="{5FCE115E-AA66-45CB-91D8-0DD9C4BCCC37}"/>
              </a:ext>
            </a:extLst>
          </p:cNvPr>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xmlns="" id="{E78C9216-DB40-4D0C-9F05-E4FD90747A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a:extLst>
              <a:ext uri="{FF2B5EF4-FFF2-40B4-BE49-F238E27FC236}">
                <a16:creationId xmlns:a16="http://schemas.microsoft.com/office/drawing/2014/main" xmlns="" id="{B6568EFB-47DE-4912-9633-66126C4056C7}"/>
              </a:ext>
            </a:extLst>
          </p:cNvPr>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xmlns="" id="{423E8C21-0EFE-46DA-8222-CB3941F942CC}"/>
              </a:ext>
            </a:extLst>
          </p:cNvPr>
          <p:cNvSpPr>
            <a:spLocks noGrp="1"/>
          </p:cNvSpPr>
          <p:nvPr>
            <p:ph type="dt" sz="half" idx="10"/>
          </p:nvPr>
        </p:nvSpPr>
        <p:spPr/>
        <p:txBody>
          <a:bodyPr/>
          <a:lstStyle/>
          <a:p>
            <a:fld id="{77A8A9F8-73E4-4995-A725-18B2EC1B4ECD}" type="datetimeFigureOut">
              <a:rPr lang="lv-LV" smtClean="0"/>
              <a:t>31.10.2018.</a:t>
            </a:fld>
            <a:endParaRPr lang="lv-LV"/>
          </a:p>
        </p:txBody>
      </p:sp>
      <p:sp>
        <p:nvSpPr>
          <p:cNvPr id="8" name="Kājenes vietturis 7">
            <a:extLst>
              <a:ext uri="{FF2B5EF4-FFF2-40B4-BE49-F238E27FC236}">
                <a16:creationId xmlns:a16="http://schemas.microsoft.com/office/drawing/2014/main" xmlns="" id="{253B8048-281F-4AD1-84A5-74C046B1C6D2}"/>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xmlns="" id="{D0D56140-C914-46F7-9420-969AF58BF7E3}"/>
              </a:ext>
            </a:extLst>
          </p:cNvPr>
          <p:cNvSpPr>
            <a:spLocks noGrp="1"/>
          </p:cNvSpPr>
          <p:nvPr>
            <p:ph type="sldNum" sz="quarter" idx="12"/>
          </p:nvPr>
        </p:nvSpPr>
        <p:spPr/>
        <p:txBody>
          <a:bodyPr/>
          <a:lstStyle/>
          <a:p>
            <a:fld id="{C1723714-153F-46B4-AB0B-2069DD71D2CA}" type="slidenum">
              <a:rPr lang="lv-LV" smtClean="0"/>
              <a:t>‹#›</a:t>
            </a:fld>
            <a:endParaRPr lang="lv-LV"/>
          </a:p>
        </p:txBody>
      </p:sp>
    </p:spTree>
    <p:extLst>
      <p:ext uri="{BB962C8B-B14F-4D97-AF65-F5344CB8AC3E}">
        <p14:creationId xmlns:p14="http://schemas.microsoft.com/office/powerpoint/2010/main" val="351658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505B1ABB-048D-404E-AEFB-077C03969848}"/>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xmlns="" id="{5970CDF6-C378-4BCB-9716-292CC6BA7AB8}"/>
              </a:ext>
            </a:extLst>
          </p:cNvPr>
          <p:cNvSpPr>
            <a:spLocks noGrp="1"/>
          </p:cNvSpPr>
          <p:nvPr>
            <p:ph type="dt" sz="half" idx="10"/>
          </p:nvPr>
        </p:nvSpPr>
        <p:spPr/>
        <p:txBody>
          <a:bodyPr/>
          <a:lstStyle/>
          <a:p>
            <a:fld id="{77A8A9F8-73E4-4995-A725-18B2EC1B4ECD}" type="datetimeFigureOut">
              <a:rPr lang="lv-LV" smtClean="0"/>
              <a:t>31.10.2018.</a:t>
            </a:fld>
            <a:endParaRPr lang="lv-LV"/>
          </a:p>
        </p:txBody>
      </p:sp>
      <p:sp>
        <p:nvSpPr>
          <p:cNvPr id="4" name="Kājenes vietturis 3">
            <a:extLst>
              <a:ext uri="{FF2B5EF4-FFF2-40B4-BE49-F238E27FC236}">
                <a16:creationId xmlns:a16="http://schemas.microsoft.com/office/drawing/2014/main" xmlns="" id="{C1FE4B20-8AAA-4374-AF34-14E11C3C5CE0}"/>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xmlns="" id="{7BAED4C5-57CA-4B8D-B39E-DB83C3ED8EDE}"/>
              </a:ext>
            </a:extLst>
          </p:cNvPr>
          <p:cNvSpPr>
            <a:spLocks noGrp="1"/>
          </p:cNvSpPr>
          <p:nvPr>
            <p:ph type="sldNum" sz="quarter" idx="12"/>
          </p:nvPr>
        </p:nvSpPr>
        <p:spPr/>
        <p:txBody>
          <a:bodyPr/>
          <a:lstStyle/>
          <a:p>
            <a:fld id="{C1723714-153F-46B4-AB0B-2069DD71D2CA}" type="slidenum">
              <a:rPr lang="lv-LV" smtClean="0"/>
              <a:t>‹#›</a:t>
            </a:fld>
            <a:endParaRPr lang="lv-LV"/>
          </a:p>
        </p:txBody>
      </p:sp>
    </p:spTree>
    <p:extLst>
      <p:ext uri="{BB962C8B-B14F-4D97-AF65-F5344CB8AC3E}">
        <p14:creationId xmlns:p14="http://schemas.microsoft.com/office/powerpoint/2010/main" val="1720625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xmlns="" id="{9641A915-2529-4B69-8C69-05B589F07232}"/>
              </a:ext>
            </a:extLst>
          </p:cNvPr>
          <p:cNvSpPr>
            <a:spLocks noGrp="1"/>
          </p:cNvSpPr>
          <p:nvPr>
            <p:ph type="dt" sz="half" idx="10"/>
          </p:nvPr>
        </p:nvSpPr>
        <p:spPr/>
        <p:txBody>
          <a:bodyPr/>
          <a:lstStyle/>
          <a:p>
            <a:fld id="{77A8A9F8-73E4-4995-A725-18B2EC1B4ECD}" type="datetimeFigureOut">
              <a:rPr lang="lv-LV" smtClean="0"/>
              <a:t>31.10.2018.</a:t>
            </a:fld>
            <a:endParaRPr lang="lv-LV"/>
          </a:p>
        </p:txBody>
      </p:sp>
      <p:sp>
        <p:nvSpPr>
          <p:cNvPr id="3" name="Kājenes vietturis 2">
            <a:extLst>
              <a:ext uri="{FF2B5EF4-FFF2-40B4-BE49-F238E27FC236}">
                <a16:creationId xmlns:a16="http://schemas.microsoft.com/office/drawing/2014/main" xmlns="" id="{2191B0F0-8D55-4712-8F1B-3EA2390D88D8}"/>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xmlns="" id="{F90D6FE8-FAD7-4874-8980-13CEB38A5B52}"/>
              </a:ext>
            </a:extLst>
          </p:cNvPr>
          <p:cNvSpPr>
            <a:spLocks noGrp="1"/>
          </p:cNvSpPr>
          <p:nvPr>
            <p:ph type="sldNum" sz="quarter" idx="12"/>
          </p:nvPr>
        </p:nvSpPr>
        <p:spPr/>
        <p:txBody>
          <a:bodyPr/>
          <a:lstStyle/>
          <a:p>
            <a:fld id="{C1723714-153F-46B4-AB0B-2069DD71D2CA}" type="slidenum">
              <a:rPr lang="lv-LV" smtClean="0"/>
              <a:t>‹#›</a:t>
            </a:fld>
            <a:endParaRPr lang="lv-LV"/>
          </a:p>
        </p:txBody>
      </p:sp>
    </p:spTree>
    <p:extLst>
      <p:ext uri="{BB962C8B-B14F-4D97-AF65-F5344CB8AC3E}">
        <p14:creationId xmlns:p14="http://schemas.microsoft.com/office/powerpoint/2010/main" val="179638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63EE881B-B3BE-4E24-A19A-F795EA30F3B6}"/>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xmlns="" id="{028D037F-A1F0-4DFC-B6FD-7CE87D427C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xmlns="" id="{29B89F6B-6148-4463-A93A-1BD7FA1EA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a:extLst>
              <a:ext uri="{FF2B5EF4-FFF2-40B4-BE49-F238E27FC236}">
                <a16:creationId xmlns:a16="http://schemas.microsoft.com/office/drawing/2014/main" xmlns="" id="{40C6F2A9-872E-47CF-A9BB-2B339019920D}"/>
              </a:ext>
            </a:extLst>
          </p:cNvPr>
          <p:cNvSpPr>
            <a:spLocks noGrp="1"/>
          </p:cNvSpPr>
          <p:nvPr>
            <p:ph type="dt" sz="half" idx="10"/>
          </p:nvPr>
        </p:nvSpPr>
        <p:spPr/>
        <p:txBody>
          <a:bodyPr/>
          <a:lstStyle/>
          <a:p>
            <a:fld id="{77A8A9F8-73E4-4995-A725-18B2EC1B4ECD}" type="datetimeFigureOut">
              <a:rPr lang="lv-LV" smtClean="0"/>
              <a:t>31.10.2018.</a:t>
            </a:fld>
            <a:endParaRPr lang="lv-LV"/>
          </a:p>
        </p:txBody>
      </p:sp>
      <p:sp>
        <p:nvSpPr>
          <p:cNvPr id="6" name="Kājenes vietturis 5">
            <a:extLst>
              <a:ext uri="{FF2B5EF4-FFF2-40B4-BE49-F238E27FC236}">
                <a16:creationId xmlns:a16="http://schemas.microsoft.com/office/drawing/2014/main" xmlns="" id="{0F1414F5-3855-498D-B84E-2AD35613164E}"/>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2A77F1FD-B93B-407A-B2F2-40E14C3B4969}"/>
              </a:ext>
            </a:extLst>
          </p:cNvPr>
          <p:cNvSpPr>
            <a:spLocks noGrp="1"/>
          </p:cNvSpPr>
          <p:nvPr>
            <p:ph type="sldNum" sz="quarter" idx="12"/>
          </p:nvPr>
        </p:nvSpPr>
        <p:spPr/>
        <p:txBody>
          <a:bodyPr/>
          <a:lstStyle/>
          <a:p>
            <a:fld id="{C1723714-153F-46B4-AB0B-2069DD71D2CA}" type="slidenum">
              <a:rPr lang="lv-LV" smtClean="0"/>
              <a:t>‹#›</a:t>
            </a:fld>
            <a:endParaRPr lang="lv-LV"/>
          </a:p>
        </p:txBody>
      </p:sp>
    </p:spTree>
    <p:extLst>
      <p:ext uri="{BB962C8B-B14F-4D97-AF65-F5344CB8AC3E}">
        <p14:creationId xmlns:p14="http://schemas.microsoft.com/office/powerpoint/2010/main" val="89007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7E39F22D-B932-4234-BDD4-D3F0CCBA1895}"/>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xmlns="" id="{B8394029-4467-4FCD-9EF6-4C3146B396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xmlns="" id="{6EA37EE3-B58B-4710-BDEA-0DC69028B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a:extLst>
              <a:ext uri="{FF2B5EF4-FFF2-40B4-BE49-F238E27FC236}">
                <a16:creationId xmlns:a16="http://schemas.microsoft.com/office/drawing/2014/main" xmlns="" id="{8426F4BE-ECCE-488F-957D-7EF99E6356CB}"/>
              </a:ext>
            </a:extLst>
          </p:cNvPr>
          <p:cNvSpPr>
            <a:spLocks noGrp="1"/>
          </p:cNvSpPr>
          <p:nvPr>
            <p:ph type="dt" sz="half" idx="10"/>
          </p:nvPr>
        </p:nvSpPr>
        <p:spPr/>
        <p:txBody>
          <a:bodyPr/>
          <a:lstStyle/>
          <a:p>
            <a:fld id="{77A8A9F8-73E4-4995-A725-18B2EC1B4ECD}" type="datetimeFigureOut">
              <a:rPr lang="lv-LV" smtClean="0"/>
              <a:t>31.10.2018.</a:t>
            </a:fld>
            <a:endParaRPr lang="lv-LV"/>
          </a:p>
        </p:txBody>
      </p:sp>
      <p:sp>
        <p:nvSpPr>
          <p:cNvPr id="6" name="Kājenes vietturis 5">
            <a:extLst>
              <a:ext uri="{FF2B5EF4-FFF2-40B4-BE49-F238E27FC236}">
                <a16:creationId xmlns:a16="http://schemas.microsoft.com/office/drawing/2014/main" xmlns="" id="{D72A29BC-B405-4FFC-9C7C-DACD8870EFD3}"/>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1847383B-B99F-44A7-BFAD-A780589D9DB0}"/>
              </a:ext>
            </a:extLst>
          </p:cNvPr>
          <p:cNvSpPr>
            <a:spLocks noGrp="1"/>
          </p:cNvSpPr>
          <p:nvPr>
            <p:ph type="sldNum" sz="quarter" idx="12"/>
          </p:nvPr>
        </p:nvSpPr>
        <p:spPr/>
        <p:txBody>
          <a:bodyPr/>
          <a:lstStyle/>
          <a:p>
            <a:fld id="{C1723714-153F-46B4-AB0B-2069DD71D2CA}" type="slidenum">
              <a:rPr lang="lv-LV" smtClean="0"/>
              <a:t>‹#›</a:t>
            </a:fld>
            <a:endParaRPr lang="lv-LV"/>
          </a:p>
        </p:txBody>
      </p:sp>
    </p:spTree>
    <p:extLst>
      <p:ext uri="{BB962C8B-B14F-4D97-AF65-F5344CB8AC3E}">
        <p14:creationId xmlns:p14="http://schemas.microsoft.com/office/powerpoint/2010/main" val="283656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xmlns="" id="{040EC668-8FAF-432B-B311-651415BA2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xmlns="" id="{5FB13FD3-32AC-4B8D-A03D-66A13D388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8B7859A3-487F-468E-AC17-001AC7C7C7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8A9F8-73E4-4995-A725-18B2EC1B4ECD}" type="datetimeFigureOut">
              <a:rPr lang="lv-LV" smtClean="0"/>
              <a:t>31.10.2018.</a:t>
            </a:fld>
            <a:endParaRPr lang="lv-LV"/>
          </a:p>
        </p:txBody>
      </p:sp>
      <p:sp>
        <p:nvSpPr>
          <p:cNvPr id="5" name="Kājenes vietturis 4">
            <a:extLst>
              <a:ext uri="{FF2B5EF4-FFF2-40B4-BE49-F238E27FC236}">
                <a16:creationId xmlns:a16="http://schemas.microsoft.com/office/drawing/2014/main" xmlns="" id="{7367A20F-5C9B-47F8-9C63-F8142EE157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xmlns="" id="{5B99B5A7-1D66-4E3F-8B44-63C86E8CD1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23714-153F-46B4-AB0B-2069DD71D2CA}" type="slidenum">
              <a:rPr lang="lv-LV" smtClean="0"/>
              <a:t>‹#›</a:t>
            </a:fld>
            <a:endParaRPr lang="lv-LV"/>
          </a:p>
        </p:txBody>
      </p:sp>
    </p:spTree>
    <p:extLst>
      <p:ext uri="{BB962C8B-B14F-4D97-AF65-F5344CB8AC3E}">
        <p14:creationId xmlns:p14="http://schemas.microsoft.com/office/powerpoint/2010/main" val="4094012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053209EA-B4E7-46E1-8CE9-1EDB074A4FBD}"/>
              </a:ext>
            </a:extLst>
          </p:cNvPr>
          <p:cNvSpPr>
            <a:spLocks noGrp="1"/>
          </p:cNvSpPr>
          <p:nvPr>
            <p:ph type="ctrTitle"/>
          </p:nvPr>
        </p:nvSpPr>
        <p:spPr>
          <a:xfrm>
            <a:off x="1524000" y="1122363"/>
            <a:ext cx="9144000" cy="1219200"/>
          </a:xfrm>
        </p:spPr>
        <p:txBody>
          <a:bodyPr>
            <a:normAutofit/>
          </a:bodyPr>
          <a:lstStyle/>
          <a:p>
            <a:r>
              <a:rPr lang="lv-LV" dirty="0"/>
              <a:t>Par SOJAS projektu</a:t>
            </a:r>
          </a:p>
        </p:txBody>
      </p:sp>
      <p:sp>
        <p:nvSpPr>
          <p:cNvPr id="3" name="Apakšvirsraksts 2">
            <a:extLst>
              <a:ext uri="{FF2B5EF4-FFF2-40B4-BE49-F238E27FC236}">
                <a16:creationId xmlns:a16="http://schemas.microsoft.com/office/drawing/2014/main" xmlns="" id="{BDEAA74E-D11C-4D2C-B073-3C5EC5CE1C2B}"/>
              </a:ext>
            </a:extLst>
          </p:cNvPr>
          <p:cNvSpPr>
            <a:spLocks noGrp="1"/>
          </p:cNvSpPr>
          <p:nvPr>
            <p:ph type="subTitle" idx="1"/>
          </p:nvPr>
        </p:nvSpPr>
        <p:spPr>
          <a:xfrm>
            <a:off x="1523999" y="2597425"/>
            <a:ext cx="9687339" cy="3458817"/>
          </a:xfrm>
        </p:spPr>
        <p:txBody>
          <a:bodyPr>
            <a:normAutofit fontScale="92500" lnSpcReduction="10000"/>
          </a:bodyPr>
          <a:lstStyle/>
          <a:p>
            <a:r>
              <a:rPr lang="lv-LV" sz="2200" dirty="0">
                <a:latin typeface="Arial" panose="020B0604020202020204" pitchFamily="34" charset="0"/>
                <a:ea typeface="Calibri"/>
                <a:cs typeface="Arial" panose="020B0604020202020204" pitchFamily="34" charset="0"/>
              </a:rPr>
              <a:t>LAP 2014-2020 pasākuma 16 “Sadarbība”  </a:t>
            </a:r>
            <a:br>
              <a:rPr lang="lv-LV" sz="2200" dirty="0">
                <a:latin typeface="Arial" panose="020B0604020202020204" pitchFamily="34" charset="0"/>
                <a:ea typeface="Calibri"/>
                <a:cs typeface="Arial" panose="020B0604020202020204" pitchFamily="34" charset="0"/>
              </a:rPr>
            </a:br>
            <a:r>
              <a:rPr lang="lv-LV" sz="2200" dirty="0">
                <a:latin typeface="Arial" panose="020B0604020202020204" pitchFamily="34" charset="0"/>
                <a:ea typeface="Calibri"/>
                <a:cs typeface="Arial" panose="020B0604020202020204" pitchFamily="34" charset="0"/>
              </a:rPr>
              <a:t>16.1. </a:t>
            </a:r>
            <a:r>
              <a:rPr lang="lv-LV" sz="2200" dirty="0" err="1">
                <a:latin typeface="Arial" panose="020B0604020202020204" pitchFamily="34" charset="0"/>
                <a:ea typeface="Calibri"/>
                <a:cs typeface="Arial" panose="020B0604020202020204" pitchFamily="34" charset="0"/>
              </a:rPr>
              <a:t>apakšpasākuma</a:t>
            </a:r>
            <a:r>
              <a:rPr lang="lv-LV" sz="2200" dirty="0">
                <a:latin typeface="Arial" panose="020B0604020202020204" pitchFamily="34" charset="0"/>
                <a:ea typeface="Calibri"/>
                <a:cs typeface="Arial" panose="020B0604020202020204" pitchFamily="34" charset="0"/>
              </a:rPr>
              <a:t>  projekts: </a:t>
            </a:r>
          </a:p>
          <a:p>
            <a:r>
              <a:rPr lang="lv-LV" sz="3000" b="1" dirty="0"/>
              <a:t>„Jaunas tehnoloģijas un ekonomiski pamatoti risinājumi vietējās lopbarības ražošanai cūkkopībai: ģenētiski nemodificētas sojas un jaunu lopbarības miežu šķirņu audzēšana Latvijā”</a:t>
            </a:r>
            <a:r>
              <a:rPr lang="lv-LV" sz="3000" dirty="0"/>
              <a:t> </a:t>
            </a:r>
          </a:p>
          <a:p>
            <a:r>
              <a:rPr lang="lv-LV" dirty="0"/>
              <a:t>Nr. 18-00-A01612-000015</a:t>
            </a:r>
          </a:p>
          <a:p>
            <a:r>
              <a:rPr lang="lv-LV" dirty="0"/>
              <a:t>Projektu realizē </a:t>
            </a:r>
            <a:r>
              <a:rPr lang="lv-LV" dirty="0" err="1"/>
              <a:t>Agroresursu</a:t>
            </a:r>
            <a:r>
              <a:rPr lang="lv-LV" dirty="0"/>
              <a:t> un ekonomikas institūts un </a:t>
            </a:r>
          </a:p>
          <a:p>
            <a:r>
              <a:rPr lang="lv-LV" dirty="0"/>
              <a:t>Eiropas Inovāciju partnerības lauksaimniecības ražīgumam un ilgtspējai darba grupa </a:t>
            </a:r>
          </a:p>
          <a:p>
            <a:r>
              <a:rPr lang="lv-LV" sz="2200" dirty="0"/>
              <a:t>Projekta norises laiks: 2018. gada 1. februāris – 2021. gada 31. jūlijs</a:t>
            </a:r>
          </a:p>
          <a:p>
            <a:endParaRPr lang="lv-LV" dirty="0"/>
          </a:p>
        </p:txBody>
      </p:sp>
      <p:pic>
        <p:nvPicPr>
          <p:cNvPr id="4" name="Attēls 3">
            <a:extLst>
              <a:ext uri="{FF2B5EF4-FFF2-40B4-BE49-F238E27FC236}">
                <a16:creationId xmlns:a16="http://schemas.microsoft.com/office/drawing/2014/main" xmlns="" id="{36753CFD-A9C6-44B6-91AE-F01B9EC82D34}"/>
              </a:ext>
            </a:extLst>
          </p:cNvPr>
          <p:cNvPicPr>
            <a:picLocks noChangeAspect="1"/>
          </p:cNvPicPr>
          <p:nvPr/>
        </p:nvPicPr>
        <p:blipFill>
          <a:blip r:embed="rId2"/>
          <a:stretch>
            <a:fillRect/>
          </a:stretch>
        </p:blipFill>
        <p:spPr>
          <a:xfrm>
            <a:off x="1100033" y="182633"/>
            <a:ext cx="2862263" cy="1085850"/>
          </a:xfrm>
          <a:prstGeom prst="rect">
            <a:avLst/>
          </a:prstGeom>
        </p:spPr>
      </p:pic>
      <p:pic>
        <p:nvPicPr>
          <p:cNvPr id="5" name="Satura vietturis 5">
            <a:extLst>
              <a:ext uri="{FF2B5EF4-FFF2-40B4-BE49-F238E27FC236}">
                <a16:creationId xmlns:a16="http://schemas.microsoft.com/office/drawing/2014/main" xmlns="" id="{281E94DC-E982-4D95-A408-8ACF1EBB8145}"/>
              </a:ext>
            </a:extLst>
          </p:cNvPr>
          <p:cNvPicPr>
            <a:picLocks noGrp="1" noChangeAspect="1"/>
          </p:cNvPicPr>
          <p:nvPr/>
        </p:nvPicPr>
        <p:blipFill>
          <a:blip r:embed="rId3"/>
          <a:stretch>
            <a:fillRect/>
          </a:stretch>
        </p:blipFill>
        <p:spPr>
          <a:xfrm>
            <a:off x="9130954" y="262145"/>
            <a:ext cx="2862263" cy="1219200"/>
          </a:xfrm>
          <a:prstGeom prst="rect">
            <a:avLst/>
          </a:prstGeom>
        </p:spPr>
      </p:pic>
    </p:spTree>
    <p:extLst>
      <p:ext uri="{BB962C8B-B14F-4D97-AF65-F5344CB8AC3E}">
        <p14:creationId xmlns:p14="http://schemas.microsoft.com/office/powerpoint/2010/main" val="3920583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85" y="0"/>
            <a:ext cx="10515600" cy="1325563"/>
          </a:xfrm>
        </p:spPr>
        <p:txBody>
          <a:bodyPr/>
          <a:lstStyle/>
          <a:p>
            <a:r>
              <a:rPr lang="lv-LV" dirty="0"/>
              <a:t>Sergejs Virts, “</a:t>
            </a:r>
            <a:r>
              <a:rPr lang="lv-LV" dirty="0" err="1"/>
              <a:t>Rubuļi</a:t>
            </a:r>
            <a:r>
              <a:rPr lang="lv-LV" dirty="0"/>
              <a:t>” Saldus novads</a:t>
            </a:r>
          </a:p>
        </p:txBody>
      </p:sp>
      <p:sp>
        <p:nvSpPr>
          <p:cNvPr id="3" name="Content Placeholder 2"/>
          <p:cNvSpPr>
            <a:spLocks noGrp="1"/>
          </p:cNvSpPr>
          <p:nvPr>
            <p:ph idx="1"/>
          </p:nvPr>
        </p:nvSpPr>
        <p:spPr>
          <a:xfrm>
            <a:off x="507236" y="1063625"/>
            <a:ext cx="11049000" cy="4351338"/>
          </a:xfrm>
        </p:spPr>
        <p:txBody>
          <a:bodyPr>
            <a:normAutofit/>
          </a:bodyPr>
          <a:lstStyle/>
          <a:p>
            <a:pPr marL="0" indent="0">
              <a:buNone/>
            </a:pPr>
            <a:r>
              <a:rPr lang="lv-LV" sz="2600" dirty="0"/>
              <a:t>«Esam augkopības un cūkkopības saimniecība, mums ir svarīgi audzēt to, kas ir vajadzīgs mūsu cūkām. </a:t>
            </a:r>
            <a:br>
              <a:rPr lang="lv-LV" sz="2600" dirty="0"/>
            </a:br>
            <a:r>
              <a:rPr lang="lv-LV" sz="2600" dirty="0"/>
              <a:t>Soju audzēju jau ceturto gadu un labi redzu, cik daudz nezināmā: kā soju pareizi audzēt Latvijā, kā sēt, kā apkarot nezāles, kā pārstrādāt, kā izbarot cūkām</a:t>
            </a:r>
            <a:r>
              <a:rPr lang="lv-LV" sz="2600" dirty="0" smtClean="0"/>
              <a:t>.</a:t>
            </a:r>
            <a:r>
              <a:rPr lang="lv-LV" sz="2600" dirty="0"/>
              <a:t/>
            </a:r>
            <a:br>
              <a:rPr lang="lv-LV" sz="2600" dirty="0"/>
            </a:br>
            <a:r>
              <a:rPr lang="lv-LV" sz="2600" dirty="0"/>
              <a:t>Citi  arī sāka  interesēties par  to, ko daru,  un ir vajadzīgas  ar skaitļiem pamatotas atbildes uz visiem jautājumiem. Tāpēc arī  esmu iniciators idejai par  zinātnieku un citu interesentu  apvienošanu kopīgam pētījumam.»</a:t>
            </a:r>
          </a:p>
          <a:p>
            <a:pPr marL="0" indent="0">
              <a:buNone/>
            </a:pPr>
            <a:r>
              <a:rPr lang="lv-LV" sz="2600" dirty="0"/>
              <a:t>«...Projekta laikā es uzklausīšu ekspertus, analizēšu un  pieņemšu lēmumu: sojai  nākotnē būt vai nebūt «</a:t>
            </a:r>
            <a:r>
              <a:rPr lang="lv-LV" sz="2600" dirty="0" err="1"/>
              <a:t>Rubuļos</a:t>
            </a:r>
            <a:r>
              <a:rPr lang="lv-LV" sz="2600" dirty="0"/>
              <a:t>».</a:t>
            </a:r>
          </a:p>
          <a:p>
            <a:endParaRPr lang="lv-LV"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2831" y="4183706"/>
            <a:ext cx="5369169" cy="267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2130" y="4745515"/>
            <a:ext cx="3310701" cy="211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88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691" y="0"/>
            <a:ext cx="10515600" cy="1325563"/>
          </a:xfrm>
        </p:spPr>
        <p:txBody>
          <a:bodyPr/>
          <a:lstStyle/>
          <a:p>
            <a:r>
              <a:rPr lang="lv-LV" dirty="0"/>
              <a:t>Kārlis Ruks, ZS “</a:t>
            </a:r>
            <a:r>
              <a:rPr lang="lv-LV" dirty="0" err="1"/>
              <a:t>Jaunkalējiņi</a:t>
            </a:r>
            <a:r>
              <a:rPr lang="lv-LV" dirty="0"/>
              <a:t>” Smiltenes novads</a:t>
            </a:r>
          </a:p>
        </p:txBody>
      </p:sp>
      <p:sp>
        <p:nvSpPr>
          <p:cNvPr id="3" name="Content Placeholder 2"/>
          <p:cNvSpPr>
            <a:spLocks noGrp="1"/>
          </p:cNvSpPr>
          <p:nvPr>
            <p:ph idx="1"/>
          </p:nvPr>
        </p:nvSpPr>
        <p:spPr>
          <a:xfrm>
            <a:off x="445477" y="1312985"/>
            <a:ext cx="11230708" cy="4863978"/>
          </a:xfrm>
        </p:spPr>
        <p:txBody>
          <a:bodyPr/>
          <a:lstStyle/>
          <a:p>
            <a:pPr marL="0" indent="0">
              <a:buNone/>
            </a:pPr>
            <a:r>
              <a:rPr lang="lv-LV" dirty="0"/>
              <a:t>« Projektā piekritu piedalīties tāpēc, ka man ir svarīgi, ar ko mēs barojam cūkas mūsu saimniecībā. Tā kā barības maisījumus gatavojam paši no mūsu saimniecībā izaudzētiem graudiem, tad vienīgais “vājais posms” bija proteīna piedeva, kurai izmantojām importētus sojas spraukumus. Tiem nevaram pierādīt ne izcelsmi, ne arī ražošanas veidu. </a:t>
            </a:r>
          </a:p>
          <a:p>
            <a:pPr marL="0" indent="0">
              <a:buNone/>
            </a:pPr>
            <a:r>
              <a:rPr lang="lv-LV" dirty="0"/>
              <a:t>Tagad, izaudzējot soju savos laukos, es varu skaidri apzināties ka visas cūku barībā izmantotās sastāvdaļas ir “tīras”. Varu teikt ka 100% zinu, ar ko barojam savas cūkas un ka tās saņem veselīgu un pilnvērtīgu barību.»</a:t>
            </a:r>
          </a:p>
          <a:p>
            <a:endParaRPr lang="lv-LV"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000" y="4642338"/>
            <a:ext cx="2953723" cy="221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5723" y="4576487"/>
            <a:ext cx="3036277" cy="22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47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Sojas lauku diena 2018\Soja 1 emb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569" y="294306"/>
            <a:ext cx="1728193" cy="571373"/>
          </a:xfrm>
          <a:prstGeom prst="rect">
            <a:avLst/>
          </a:prstGeom>
          <a:noFill/>
          <a:extLst>
            <a:ext uri="{909E8E84-426E-40DD-AFC4-6F175D3DCCD1}">
              <a14:hiddenFill xmlns:a14="http://schemas.microsoft.com/office/drawing/2010/main">
                <a:solidFill>
                  <a:srgbClr val="FFFFFF"/>
                </a:solidFill>
              </a14:hiddenFill>
            </a:ext>
          </a:extLst>
        </p:spPr>
      </p:pic>
      <p:sp>
        <p:nvSpPr>
          <p:cNvPr id="5" name="Virsraksts 4"/>
          <p:cNvSpPr>
            <a:spLocks noGrp="1"/>
          </p:cNvSpPr>
          <p:nvPr>
            <p:ph type="ctrTitle"/>
          </p:nvPr>
        </p:nvSpPr>
        <p:spPr>
          <a:xfrm>
            <a:off x="767408" y="294306"/>
            <a:ext cx="9144000" cy="648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07000"/>
              </a:lnSpc>
              <a:spcAft>
                <a:spcPts val="800"/>
              </a:spcAft>
            </a:pPr>
            <a:r>
              <a:rPr lang="lv-LV" sz="2800" b="1" dirty="0">
                <a:solidFill>
                  <a:schemeClr val="tx1"/>
                </a:solidFill>
                <a:latin typeface="Arial" panose="020B0604020202020204" pitchFamily="34" charset="0"/>
                <a:ea typeface="Calibri"/>
                <a:cs typeface="Arial" panose="020B0604020202020204" pitchFamily="34" charset="0"/>
              </a:rPr>
              <a:t/>
            </a:r>
            <a:br>
              <a:rPr lang="lv-LV" sz="2800" b="1" dirty="0">
                <a:solidFill>
                  <a:schemeClr val="tx1"/>
                </a:solidFill>
                <a:latin typeface="Arial" panose="020B0604020202020204" pitchFamily="34" charset="0"/>
                <a:ea typeface="Calibri"/>
                <a:cs typeface="Arial" panose="020B0604020202020204" pitchFamily="34" charset="0"/>
              </a:rPr>
            </a:br>
            <a:r>
              <a:rPr lang="lv-LV" sz="1600" b="1" dirty="0">
                <a:solidFill>
                  <a:schemeClr val="tx1"/>
                </a:solidFill>
                <a:latin typeface="Arial" panose="020B0604020202020204" pitchFamily="34" charset="0"/>
                <a:ea typeface="Calibri"/>
                <a:cs typeface="Arial" panose="020B0604020202020204" pitchFamily="34" charset="0"/>
              </a:rPr>
              <a:t>„Jaunas tehnoloģijas un ekonomiski pamatoti risinājumi </a:t>
            </a:r>
            <a:br>
              <a:rPr lang="lv-LV" sz="1600" b="1" dirty="0">
                <a:solidFill>
                  <a:schemeClr val="tx1"/>
                </a:solidFill>
                <a:latin typeface="Arial" panose="020B0604020202020204" pitchFamily="34" charset="0"/>
                <a:ea typeface="Calibri"/>
                <a:cs typeface="Arial" panose="020B0604020202020204" pitchFamily="34" charset="0"/>
              </a:rPr>
            </a:br>
            <a:r>
              <a:rPr lang="lv-LV" sz="1600" b="1" dirty="0">
                <a:solidFill>
                  <a:schemeClr val="tx1"/>
                </a:solidFill>
                <a:latin typeface="Arial" panose="020B0604020202020204" pitchFamily="34" charset="0"/>
                <a:ea typeface="Calibri"/>
                <a:cs typeface="Arial" panose="020B0604020202020204" pitchFamily="34" charset="0"/>
              </a:rPr>
              <a:t>vietējās lopbarības ražošanai cūkkopībai: </a:t>
            </a:r>
            <a:br>
              <a:rPr lang="lv-LV" sz="1600" b="1" dirty="0">
                <a:solidFill>
                  <a:schemeClr val="tx1"/>
                </a:solidFill>
                <a:latin typeface="Arial" panose="020B0604020202020204" pitchFamily="34" charset="0"/>
                <a:ea typeface="Calibri"/>
                <a:cs typeface="Arial" panose="020B0604020202020204" pitchFamily="34" charset="0"/>
              </a:rPr>
            </a:br>
            <a:r>
              <a:rPr lang="lv-LV" sz="1600" b="1" dirty="0">
                <a:solidFill>
                  <a:srgbClr val="008000"/>
                </a:solidFill>
                <a:latin typeface="Arial" panose="020B0604020202020204" pitchFamily="34" charset="0"/>
                <a:ea typeface="Calibri"/>
                <a:cs typeface="Arial" panose="020B0604020202020204" pitchFamily="34" charset="0"/>
              </a:rPr>
              <a:t>ģenētiski nemodificētas sojas un jaunu lopbarības miežu šķirņu audzēšana Latvijā</a:t>
            </a:r>
            <a:r>
              <a:rPr lang="lv-LV" sz="1600" b="1" dirty="0">
                <a:solidFill>
                  <a:schemeClr val="tx1"/>
                </a:solidFill>
                <a:latin typeface="Arial" panose="020B0604020202020204" pitchFamily="34" charset="0"/>
                <a:ea typeface="Calibri"/>
                <a:cs typeface="Arial" panose="020B0604020202020204" pitchFamily="34" charset="0"/>
              </a:rPr>
              <a:t>” </a:t>
            </a:r>
            <a:endParaRPr lang="lv-LV" sz="1800" dirty="0">
              <a:solidFill>
                <a:schemeClr val="tx1"/>
              </a:solidFill>
              <a:latin typeface="Arial" panose="020B0604020202020204" pitchFamily="34" charset="0"/>
              <a:ea typeface="Calibri"/>
              <a:cs typeface="Arial" panose="020B0604020202020204" pitchFamily="34" charset="0"/>
            </a:endParaRPr>
          </a:p>
        </p:txBody>
      </p:sp>
      <p:pic>
        <p:nvPicPr>
          <p:cNvPr id="6" name="Attēls 5" descr="C:\Users\PC\Desktop\PROJEKTI\35 16.1 Soja Sadarbība\Publicitāte\LV_ID_logo_krāsainais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096" y="6322541"/>
            <a:ext cx="1008112" cy="255495"/>
          </a:xfrm>
          <a:prstGeom prst="rect">
            <a:avLst/>
          </a:prstGeom>
          <a:noFill/>
          <a:ln>
            <a:noFill/>
          </a:ln>
        </p:spPr>
      </p:pic>
      <p:pic>
        <p:nvPicPr>
          <p:cNvPr id="7" name="Attēls 6" descr="C:\Users\PC\Desktop\PROJEKTI\35 16.1 Soja Sadarbība\Publicitāte\ELFLA_logo_krāsaina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6196" y="6322541"/>
            <a:ext cx="1570245" cy="227074"/>
          </a:xfrm>
          <a:prstGeom prst="rect">
            <a:avLst/>
          </a:prstGeom>
          <a:noFill/>
          <a:ln>
            <a:noFill/>
          </a:ln>
        </p:spPr>
      </p:pic>
      <p:sp>
        <p:nvSpPr>
          <p:cNvPr id="8" name="Taisnstūris 7"/>
          <p:cNvSpPr/>
          <p:nvPr/>
        </p:nvSpPr>
        <p:spPr>
          <a:xfrm>
            <a:off x="6222268" y="6597353"/>
            <a:ext cx="4499992" cy="117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lv-LV" sz="1200" b="1" dirty="0">
                <a:solidFill>
                  <a:prstClr val="black"/>
                </a:solidFill>
                <a:latin typeface="Arial"/>
                <a:ea typeface="Calibri"/>
                <a:cs typeface="Times New Roman"/>
              </a:rPr>
              <a:t>Atbalsta </a:t>
            </a:r>
            <a:r>
              <a:rPr lang="lv-LV" sz="1000" b="1" dirty="0">
                <a:solidFill>
                  <a:prstClr val="black"/>
                </a:solidFill>
                <a:latin typeface="Arial"/>
                <a:ea typeface="Calibri"/>
                <a:cs typeface="Times New Roman"/>
              </a:rPr>
              <a:t>Zemkopības</a:t>
            </a:r>
            <a:r>
              <a:rPr lang="lv-LV" sz="1200" b="1" dirty="0">
                <a:solidFill>
                  <a:prstClr val="black"/>
                </a:solidFill>
                <a:latin typeface="Arial"/>
                <a:ea typeface="Calibri"/>
                <a:cs typeface="Times New Roman"/>
              </a:rPr>
              <a:t> ministrija un Lauku atbalsta dienests</a:t>
            </a:r>
            <a:endParaRPr lang="lv-LV" sz="1200" dirty="0">
              <a:solidFill>
                <a:prstClr val="black"/>
              </a:solidFill>
              <a:ea typeface="Calibri"/>
              <a:cs typeface="Times New Roman"/>
            </a:endParaRPr>
          </a:p>
        </p:txBody>
      </p:sp>
      <p:pic>
        <p:nvPicPr>
          <p:cNvPr id="9" name="Picture 2" descr="C:\Users\PC\Pictures\2018 augusts 14 Soja Laulema u.c\20180814_12003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5861" y="436916"/>
            <a:ext cx="3174008" cy="2432844"/>
          </a:xfrm>
          <a:prstGeom prst="rect">
            <a:avLst/>
          </a:prstGeom>
          <a:ln>
            <a:noFill/>
          </a:ln>
          <a:effectLst>
            <a:outerShdw blurRad="292100" dist="139700" dir="2700000" algn="tl" rotWithShape="0">
              <a:srgbClr val="333333">
                <a:alpha val="65000"/>
              </a:srgbClr>
            </a:outerShdw>
            <a:softEdge rad="1092200"/>
          </a:effectLst>
          <a:extLst>
            <a:ext uri="{909E8E84-426E-40DD-AFC4-6F175D3DCCD1}">
              <a14:hiddenFill xmlns:a14="http://schemas.microsoft.com/office/drawing/2010/main">
                <a:solidFill>
                  <a:srgbClr val="FFFFFF"/>
                </a:solidFill>
              </a14:hiddenFill>
            </a:ext>
          </a:extLst>
        </p:spPr>
      </p:pic>
      <p:sp>
        <p:nvSpPr>
          <p:cNvPr id="2" name="Taisnstūris 1"/>
          <p:cNvSpPr/>
          <p:nvPr/>
        </p:nvSpPr>
        <p:spPr>
          <a:xfrm>
            <a:off x="1770298" y="1502552"/>
            <a:ext cx="8568952" cy="4431983"/>
          </a:xfrm>
          <a:prstGeom prst="rect">
            <a:avLst/>
          </a:prstGeom>
        </p:spPr>
        <p:txBody>
          <a:bodyPr wrap="square">
            <a:spAutoFit/>
          </a:bodyPr>
          <a:lstStyle/>
          <a:p>
            <a:r>
              <a:rPr lang="lv-LV" sz="2800" b="1" u="sng" dirty="0"/>
              <a:t>Projekta mērķis:</a:t>
            </a:r>
          </a:p>
          <a:p>
            <a:r>
              <a:rPr lang="lv-LV" sz="2400" b="1" dirty="0"/>
              <a:t>Iesaistot plašu starpnozaru ekspertu loku, rast jaunus </a:t>
            </a:r>
          </a:p>
          <a:p>
            <a:r>
              <a:rPr lang="lv-LV" sz="2400" b="1" dirty="0"/>
              <a:t>eksperimentālā pieredzē un ekonomikā analīzē balstītus risinājumus, lai </a:t>
            </a:r>
          </a:p>
          <a:p>
            <a:pPr marL="342900" indent="-342900">
              <a:spcAft>
                <a:spcPts val="600"/>
              </a:spcAft>
              <a:buFont typeface="Arial" panose="020B0604020202020204" pitchFamily="34" charset="0"/>
              <a:buChar char="•"/>
            </a:pPr>
            <a:r>
              <a:rPr lang="lv-LV" sz="2400" b="1" dirty="0"/>
              <a:t>sekmētu uzņēmumu spēju efektīvāk </a:t>
            </a:r>
            <a:r>
              <a:rPr lang="lv-LV" sz="2400" b="1" dirty="0">
                <a:solidFill>
                  <a:srgbClr val="008000"/>
                </a:solidFill>
              </a:rPr>
              <a:t>audzēt vietējās lopbarības izejvielas</a:t>
            </a:r>
            <a:r>
              <a:rPr lang="lv-LV" sz="2400" b="1" dirty="0"/>
              <a:t>,</a:t>
            </a:r>
          </a:p>
          <a:p>
            <a:pPr marL="342900" indent="-342900">
              <a:spcAft>
                <a:spcPts val="600"/>
              </a:spcAft>
              <a:buFont typeface="Arial" panose="020B0604020202020204" pitchFamily="34" charset="0"/>
              <a:buChar char="•"/>
            </a:pPr>
            <a:r>
              <a:rPr lang="lv-LV" sz="2400" b="1" dirty="0">
                <a:solidFill>
                  <a:srgbClr val="008000"/>
                </a:solidFill>
              </a:rPr>
              <a:t>paplašinātu Latvijas augkopības tirgus daļu</a:t>
            </a:r>
            <a:r>
              <a:rPr lang="lv-LV" sz="2400" b="1" dirty="0"/>
              <a:t>, aizstājot importētās/sintētiskās lopbarības izejvielas ar vietējās izcelsmes produktiem, </a:t>
            </a:r>
          </a:p>
          <a:p>
            <a:pPr marL="342900" indent="-342900">
              <a:spcAft>
                <a:spcPts val="600"/>
              </a:spcAft>
              <a:buFont typeface="Arial" panose="020B0604020202020204" pitchFamily="34" charset="0"/>
              <a:buChar char="•"/>
            </a:pPr>
            <a:r>
              <a:rPr lang="lv-LV" sz="2400" b="1" dirty="0"/>
              <a:t>rastu efektīvākus lopbarības ražošanas risinājumus </a:t>
            </a:r>
            <a:r>
              <a:rPr lang="lv-LV" sz="2400" b="1" dirty="0">
                <a:solidFill>
                  <a:srgbClr val="008000"/>
                </a:solidFill>
              </a:rPr>
              <a:t>cūkkopības nozares konkurētspējai. </a:t>
            </a:r>
          </a:p>
        </p:txBody>
      </p:sp>
      <p:cxnSp>
        <p:nvCxnSpPr>
          <p:cNvPr id="4" name="Taisns savienotājs 3"/>
          <p:cNvCxnSpPr/>
          <p:nvPr/>
        </p:nvCxnSpPr>
        <p:spPr>
          <a:xfrm>
            <a:off x="1524000" y="1340768"/>
            <a:ext cx="919826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858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Sojas lauku diena 2018\Soja 1 emb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569" y="294306"/>
            <a:ext cx="1728193" cy="571373"/>
          </a:xfrm>
          <a:prstGeom prst="rect">
            <a:avLst/>
          </a:prstGeom>
          <a:noFill/>
          <a:extLst>
            <a:ext uri="{909E8E84-426E-40DD-AFC4-6F175D3DCCD1}">
              <a14:hiddenFill xmlns:a14="http://schemas.microsoft.com/office/drawing/2010/main">
                <a:solidFill>
                  <a:srgbClr val="FFFFFF"/>
                </a:solidFill>
              </a14:hiddenFill>
            </a:ext>
          </a:extLst>
        </p:spPr>
      </p:pic>
      <p:sp>
        <p:nvSpPr>
          <p:cNvPr id="5" name="Virsraksts 4"/>
          <p:cNvSpPr>
            <a:spLocks noGrp="1"/>
          </p:cNvSpPr>
          <p:nvPr>
            <p:ph type="ctrTitle"/>
          </p:nvPr>
        </p:nvSpPr>
        <p:spPr>
          <a:xfrm>
            <a:off x="767408" y="294306"/>
            <a:ext cx="9144000" cy="648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07000"/>
              </a:lnSpc>
              <a:spcAft>
                <a:spcPts val="800"/>
              </a:spcAft>
            </a:pPr>
            <a:r>
              <a:rPr lang="lv-LV" sz="2800" b="1" dirty="0">
                <a:solidFill>
                  <a:schemeClr val="tx1"/>
                </a:solidFill>
                <a:latin typeface="Arial" panose="020B0604020202020204" pitchFamily="34" charset="0"/>
                <a:ea typeface="Calibri"/>
                <a:cs typeface="Arial" panose="020B0604020202020204" pitchFamily="34" charset="0"/>
              </a:rPr>
              <a:t/>
            </a:r>
            <a:br>
              <a:rPr lang="lv-LV" sz="2800" b="1" dirty="0">
                <a:solidFill>
                  <a:schemeClr val="tx1"/>
                </a:solidFill>
                <a:latin typeface="Arial" panose="020B0604020202020204" pitchFamily="34" charset="0"/>
                <a:ea typeface="Calibri"/>
                <a:cs typeface="Arial" panose="020B0604020202020204" pitchFamily="34" charset="0"/>
              </a:rPr>
            </a:br>
            <a:r>
              <a:rPr lang="lv-LV" sz="1600" b="1" dirty="0">
                <a:solidFill>
                  <a:schemeClr val="tx1"/>
                </a:solidFill>
                <a:latin typeface="Arial" panose="020B0604020202020204" pitchFamily="34" charset="0"/>
                <a:ea typeface="Calibri"/>
                <a:cs typeface="Arial" panose="020B0604020202020204" pitchFamily="34" charset="0"/>
              </a:rPr>
              <a:t>„Jaunas tehnoloģijas un ekonomiski pamatoti risinājumi </a:t>
            </a:r>
            <a:br>
              <a:rPr lang="lv-LV" sz="1600" b="1" dirty="0">
                <a:solidFill>
                  <a:schemeClr val="tx1"/>
                </a:solidFill>
                <a:latin typeface="Arial" panose="020B0604020202020204" pitchFamily="34" charset="0"/>
                <a:ea typeface="Calibri"/>
                <a:cs typeface="Arial" panose="020B0604020202020204" pitchFamily="34" charset="0"/>
              </a:rPr>
            </a:br>
            <a:r>
              <a:rPr lang="lv-LV" sz="1600" b="1" dirty="0">
                <a:solidFill>
                  <a:schemeClr val="tx1"/>
                </a:solidFill>
                <a:latin typeface="Arial" panose="020B0604020202020204" pitchFamily="34" charset="0"/>
                <a:ea typeface="Calibri"/>
                <a:cs typeface="Arial" panose="020B0604020202020204" pitchFamily="34" charset="0"/>
              </a:rPr>
              <a:t>vietējās lopbarības ražošanai cūkkopībai: </a:t>
            </a:r>
            <a:br>
              <a:rPr lang="lv-LV" sz="1600" b="1" dirty="0">
                <a:solidFill>
                  <a:schemeClr val="tx1"/>
                </a:solidFill>
                <a:latin typeface="Arial" panose="020B0604020202020204" pitchFamily="34" charset="0"/>
                <a:ea typeface="Calibri"/>
                <a:cs typeface="Arial" panose="020B0604020202020204" pitchFamily="34" charset="0"/>
              </a:rPr>
            </a:br>
            <a:r>
              <a:rPr lang="lv-LV" sz="1600" b="1" dirty="0">
                <a:solidFill>
                  <a:srgbClr val="008000"/>
                </a:solidFill>
                <a:latin typeface="Arial" panose="020B0604020202020204" pitchFamily="34" charset="0"/>
                <a:ea typeface="Calibri"/>
                <a:cs typeface="Arial" panose="020B0604020202020204" pitchFamily="34" charset="0"/>
              </a:rPr>
              <a:t>ģenētiski nemodificētas sojas un jaunu lopbarības miežu šķirņu audzēšana Latvijā</a:t>
            </a:r>
            <a:r>
              <a:rPr lang="lv-LV" sz="1600" b="1" dirty="0">
                <a:solidFill>
                  <a:schemeClr val="tx1"/>
                </a:solidFill>
                <a:latin typeface="Arial" panose="020B0604020202020204" pitchFamily="34" charset="0"/>
                <a:ea typeface="Calibri"/>
                <a:cs typeface="Arial" panose="020B0604020202020204" pitchFamily="34" charset="0"/>
              </a:rPr>
              <a:t>” </a:t>
            </a:r>
            <a:endParaRPr lang="lv-LV" sz="1800" dirty="0">
              <a:solidFill>
                <a:schemeClr val="tx1"/>
              </a:solidFill>
              <a:latin typeface="Arial" panose="020B0604020202020204" pitchFamily="34" charset="0"/>
              <a:ea typeface="Calibri"/>
              <a:cs typeface="Arial" panose="020B0604020202020204" pitchFamily="34" charset="0"/>
            </a:endParaRPr>
          </a:p>
        </p:txBody>
      </p:sp>
      <p:pic>
        <p:nvPicPr>
          <p:cNvPr id="6" name="Attēls 5" descr="C:\Users\PC\Desktop\PROJEKTI\35 16.1 Soja Sadarbība\Publicitāte\LV_ID_logo_krāsainais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5720" y="6322541"/>
            <a:ext cx="1008112" cy="255495"/>
          </a:xfrm>
          <a:prstGeom prst="rect">
            <a:avLst/>
          </a:prstGeom>
          <a:noFill/>
          <a:ln>
            <a:noFill/>
          </a:ln>
        </p:spPr>
      </p:pic>
      <p:pic>
        <p:nvPicPr>
          <p:cNvPr id="7" name="Attēls 6" descr="C:\Users\PC\Desktop\PROJEKTI\35 16.1 Soja Sadarbība\Publicitāte\ELFLA_logo_krāsaina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4313" y="6322540"/>
            <a:ext cx="1570245" cy="227074"/>
          </a:xfrm>
          <a:prstGeom prst="rect">
            <a:avLst/>
          </a:prstGeom>
          <a:noFill/>
          <a:ln>
            <a:noFill/>
          </a:ln>
        </p:spPr>
      </p:pic>
      <p:sp>
        <p:nvSpPr>
          <p:cNvPr id="2" name="Taisnstūris 1"/>
          <p:cNvSpPr/>
          <p:nvPr/>
        </p:nvSpPr>
        <p:spPr>
          <a:xfrm>
            <a:off x="1524001" y="1376367"/>
            <a:ext cx="9116257" cy="1908215"/>
          </a:xfrm>
          <a:prstGeom prst="rect">
            <a:avLst/>
          </a:prstGeom>
        </p:spPr>
        <p:txBody>
          <a:bodyPr wrap="square">
            <a:spAutoFit/>
          </a:bodyPr>
          <a:lstStyle/>
          <a:p>
            <a:r>
              <a:rPr lang="lv-LV" sz="2400" b="1" dirty="0">
                <a:solidFill>
                  <a:prstClr val="black"/>
                </a:solidFill>
              </a:rPr>
              <a:t>Eiropas Inovatīvās Partnerības (EIP) darba grupa - </a:t>
            </a:r>
          </a:p>
          <a:p>
            <a:r>
              <a:rPr lang="lv-LV" sz="2400" b="1" dirty="0">
                <a:solidFill>
                  <a:prstClr val="black"/>
                </a:solidFill>
              </a:rPr>
              <a:t> 			14 sadarbības partneri  =  nozaru eksperti:</a:t>
            </a:r>
          </a:p>
          <a:p>
            <a:r>
              <a:rPr lang="lv-LV" sz="2200" dirty="0">
                <a:solidFill>
                  <a:prstClr val="black"/>
                </a:solidFill>
              </a:rPr>
              <a:t>			</a:t>
            </a:r>
          </a:p>
          <a:p>
            <a:endParaRPr lang="lv-LV" sz="2400" dirty="0">
              <a:solidFill>
                <a:prstClr val="black"/>
              </a:solidFill>
            </a:endParaRPr>
          </a:p>
          <a:p>
            <a:endParaRPr lang="lv-LV" sz="2400" b="1" u="sng" dirty="0">
              <a:solidFill>
                <a:prstClr val="black"/>
              </a:solidFill>
            </a:endParaRPr>
          </a:p>
        </p:txBody>
      </p:sp>
      <p:cxnSp>
        <p:nvCxnSpPr>
          <p:cNvPr id="4" name="Taisns savienotājs 3"/>
          <p:cNvCxnSpPr/>
          <p:nvPr/>
        </p:nvCxnSpPr>
        <p:spPr>
          <a:xfrm>
            <a:off x="1524000" y="1340768"/>
            <a:ext cx="919826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Virsraksts 4"/>
          <p:cNvSpPr txBox="1">
            <a:spLocks/>
          </p:cNvSpPr>
          <p:nvPr/>
        </p:nvSpPr>
        <p:spPr>
          <a:xfrm>
            <a:off x="1687136" y="2162553"/>
            <a:ext cx="4228058" cy="3031841"/>
          </a:xfrm>
          <a:prstGeom prst="rect">
            <a:avLst/>
          </a:prstGeom>
          <a:solidFill>
            <a:srgbClr val="E0FFC1"/>
          </a:solidFill>
          <a:ln w="25400" cap="flat" cmpd="sng" algn="ctr">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Bef>
                <a:spcPts val="0"/>
              </a:spcBef>
            </a:pPr>
            <a:r>
              <a:rPr lang="lv-LV" sz="2200" b="1" i="1" u="sng" dirty="0">
                <a:solidFill>
                  <a:prstClr val="black"/>
                </a:solidFill>
              </a:rPr>
              <a:t>Augkopības eksperti </a:t>
            </a:r>
            <a:r>
              <a:rPr lang="lv-LV" sz="2200" b="1" i="1" dirty="0">
                <a:solidFill>
                  <a:prstClr val="black"/>
                </a:solidFill>
              </a:rPr>
              <a:t>: </a:t>
            </a:r>
            <a:r>
              <a:rPr lang="lv-LV" sz="2200" dirty="0">
                <a:solidFill>
                  <a:prstClr val="black"/>
                </a:solidFill>
              </a:rPr>
              <a:t>	</a:t>
            </a:r>
          </a:p>
          <a:p>
            <a:pPr marL="342900" indent="-342900" algn="l">
              <a:spcBef>
                <a:spcPts val="0"/>
              </a:spcBef>
              <a:buFont typeface="Arial" panose="020B0604020202020204" pitchFamily="34" charset="0"/>
              <a:buChar char="•"/>
            </a:pPr>
            <a:r>
              <a:rPr lang="lv-LV" sz="2000" dirty="0">
                <a:solidFill>
                  <a:prstClr val="black"/>
                </a:solidFill>
              </a:rPr>
              <a:t>z/s </a:t>
            </a:r>
            <a:r>
              <a:rPr lang="lv-LV" sz="2000" b="1" dirty="0" err="1">
                <a:solidFill>
                  <a:prstClr val="black"/>
                </a:solidFill>
              </a:rPr>
              <a:t>Rubuļi</a:t>
            </a:r>
            <a:r>
              <a:rPr lang="lv-LV" sz="2000" dirty="0">
                <a:solidFill>
                  <a:prstClr val="black"/>
                </a:solidFill>
              </a:rPr>
              <a:t>, Saldus novads </a:t>
            </a:r>
          </a:p>
          <a:p>
            <a:pPr marL="342900" indent="-342900" algn="l">
              <a:spcBef>
                <a:spcPts val="0"/>
              </a:spcBef>
              <a:buFont typeface="Arial" panose="020B0604020202020204" pitchFamily="34" charset="0"/>
              <a:buChar char="•"/>
            </a:pPr>
            <a:r>
              <a:rPr lang="lv-LV" sz="2000" b="1" dirty="0">
                <a:solidFill>
                  <a:prstClr val="black"/>
                </a:solidFill>
              </a:rPr>
              <a:t>z/s </a:t>
            </a:r>
            <a:r>
              <a:rPr lang="lv-LV" sz="2000" b="1" dirty="0" err="1">
                <a:solidFill>
                  <a:prstClr val="black"/>
                </a:solidFill>
              </a:rPr>
              <a:t>Jaunkalējiņi</a:t>
            </a:r>
            <a:r>
              <a:rPr lang="lv-LV" sz="2000" b="1" dirty="0">
                <a:solidFill>
                  <a:prstClr val="black"/>
                </a:solidFill>
              </a:rPr>
              <a:t> </a:t>
            </a:r>
            <a:r>
              <a:rPr lang="lv-LV" sz="2000" dirty="0">
                <a:solidFill>
                  <a:prstClr val="black"/>
                </a:solidFill>
              </a:rPr>
              <a:t>,Smiltenes nov.</a:t>
            </a:r>
          </a:p>
          <a:p>
            <a:pPr marL="342900" indent="-342900" algn="l">
              <a:spcBef>
                <a:spcPts val="0"/>
              </a:spcBef>
              <a:buFont typeface="Arial" panose="020B0604020202020204" pitchFamily="34" charset="0"/>
              <a:buChar char="•"/>
            </a:pPr>
            <a:r>
              <a:rPr lang="lv-LV" sz="2000" dirty="0">
                <a:solidFill>
                  <a:prstClr val="black"/>
                </a:solidFill>
              </a:rPr>
              <a:t>z/s </a:t>
            </a:r>
            <a:r>
              <a:rPr lang="lv-LV" sz="2000" b="1" dirty="0">
                <a:solidFill>
                  <a:prstClr val="black"/>
                </a:solidFill>
              </a:rPr>
              <a:t>Bebri</a:t>
            </a:r>
            <a:r>
              <a:rPr lang="lv-LV" sz="2000" dirty="0">
                <a:solidFill>
                  <a:prstClr val="black"/>
                </a:solidFill>
              </a:rPr>
              <a:t>, Saldus novads</a:t>
            </a:r>
          </a:p>
          <a:p>
            <a:pPr marL="342900" indent="-342900" algn="l">
              <a:spcBef>
                <a:spcPts val="0"/>
              </a:spcBef>
              <a:buFont typeface="Arial" panose="020B0604020202020204" pitchFamily="34" charset="0"/>
              <a:buChar char="•"/>
            </a:pPr>
            <a:r>
              <a:rPr lang="lv-LV" sz="2000" dirty="0">
                <a:solidFill>
                  <a:prstClr val="black"/>
                </a:solidFill>
              </a:rPr>
              <a:t>SIA </a:t>
            </a:r>
            <a:r>
              <a:rPr lang="lv-LV" sz="2000" b="1" dirty="0">
                <a:solidFill>
                  <a:prstClr val="black"/>
                </a:solidFill>
              </a:rPr>
              <a:t>BIOGUS</a:t>
            </a:r>
            <a:r>
              <a:rPr lang="lv-LV" sz="2000" dirty="0">
                <a:solidFill>
                  <a:prstClr val="black"/>
                </a:solidFill>
              </a:rPr>
              <a:t>, Madonas novads</a:t>
            </a:r>
          </a:p>
          <a:p>
            <a:pPr marL="342900" indent="-342900" algn="l">
              <a:spcBef>
                <a:spcPts val="0"/>
              </a:spcBef>
              <a:buFont typeface="Arial" panose="020B0604020202020204" pitchFamily="34" charset="0"/>
              <a:buChar char="•"/>
            </a:pPr>
            <a:r>
              <a:rPr lang="lv-LV" sz="2000" dirty="0">
                <a:solidFill>
                  <a:prstClr val="black"/>
                </a:solidFill>
              </a:rPr>
              <a:t>SIA  </a:t>
            </a:r>
            <a:r>
              <a:rPr lang="lv-LV" sz="2000" b="1" dirty="0">
                <a:solidFill>
                  <a:prstClr val="black"/>
                </a:solidFill>
              </a:rPr>
              <a:t>Latgales LZC</a:t>
            </a:r>
            <a:r>
              <a:rPr lang="lv-LV" sz="2000" dirty="0">
                <a:solidFill>
                  <a:prstClr val="black"/>
                </a:solidFill>
              </a:rPr>
              <a:t>, Viļānu novads</a:t>
            </a:r>
          </a:p>
          <a:p>
            <a:pPr marL="342900" indent="-342900" algn="l">
              <a:spcBef>
                <a:spcPts val="0"/>
              </a:spcBef>
              <a:buFont typeface="Arial" panose="020B0604020202020204" pitchFamily="34" charset="0"/>
              <a:buChar char="•"/>
            </a:pPr>
            <a:r>
              <a:rPr lang="lv-LV" sz="2000" dirty="0">
                <a:solidFill>
                  <a:prstClr val="black"/>
                </a:solidFill>
              </a:rPr>
              <a:t>SIA </a:t>
            </a:r>
            <a:r>
              <a:rPr lang="lv-LV" sz="2000" b="1" dirty="0">
                <a:solidFill>
                  <a:prstClr val="black"/>
                </a:solidFill>
              </a:rPr>
              <a:t>AKP</a:t>
            </a:r>
            <a:r>
              <a:rPr lang="lv-LV" sz="2000" dirty="0">
                <a:solidFill>
                  <a:prstClr val="black"/>
                </a:solidFill>
              </a:rPr>
              <a:t> </a:t>
            </a:r>
            <a:r>
              <a:rPr lang="lv-LV" sz="1800" i="1" dirty="0">
                <a:solidFill>
                  <a:prstClr val="black"/>
                </a:solidFill>
              </a:rPr>
              <a:t>(</a:t>
            </a:r>
            <a:r>
              <a:rPr lang="lv-LV" sz="1800" i="1" dirty="0" err="1">
                <a:solidFill>
                  <a:prstClr val="black"/>
                </a:solidFill>
              </a:rPr>
              <a:t>agr</a:t>
            </a:r>
            <a:r>
              <a:rPr lang="lv-LV" sz="1800" i="1" dirty="0">
                <a:solidFill>
                  <a:prstClr val="black"/>
                </a:solidFill>
              </a:rPr>
              <a:t>. Aigars </a:t>
            </a:r>
            <a:r>
              <a:rPr lang="lv-LV" sz="1800" i="1" dirty="0" err="1">
                <a:solidFill>
                  <a:prstClr val="black"/>
                </a:solidFill>
              </a:rPr>
              <a:t>Šutka</a:t>
            </a:r>
            <a:r>
              <a:rPr lang="lv-LV" sz="1800" i="1" dirty="0">
                <a:solidFill>
                  <a:prstClr val="black"/>
                </a:solidFill>
              </a:rPr>
              <a:t>)</a:t>
            </a:r>
          </a:p>
          <a:p>
            <a:pPr marL="342900" indent="-342900" algn="l">
              <a:spcBef>
                <a:spcPts val="0"/>
              </a:spcBef>
              <a:buFont typeface="Arial" panose="020B0604020202020204" pitchFamily="34" charset="0"/>
              <a:buChar char="•"/>
            </a:pPr>
            <a:r>
              <a:rPr lang="lv-LV" sz="2000" b="1" dirty="0" err="1">
                <a:solidFill>
                  <a:prstClr val="black"/>
                </a:solidFill>
              </a:rPr>
              <a:t>Agroresursu</a:t>
            </a:r>
            <a:r>
              <a:rPr lang="lv-LV" sz="2000" b="1" dirty="0">
                <a:solidFill>
                  <a:prstClr val="black"/>
                </a:solidFill>
              </a:rPr>
              <a:t> </a:t>
            </a:r>
            <a:r>
              <a:rPr lang="lv-LV" sz="1800" b="1" dirty="0">
                <a:solidFill>
                  <a:prstClr val="black"/>
                </a:solidFill>
              </a:rPr>
              <a:t>un ekonomikas </a:t>
            </a:r>
            <a:r>
              <a:rPr lang="lv-LV" sz="1800" b="1" dirty="0" err="1">
                <a:solidFill>
                  <a:prstClr val="black"/>
                </a:solidFill>
              </a:rPr>
              <a:t>inst</a:t>
            </a:r>
            <a:r>
              <a:rPr lang="lv-LV" sz="2000" b="1" dirty="0">
                <a:solidFill>
                  <a:prstClr val="black"/>
                </a:solidFill>
              </a:rPr>
              <a:t>.</a:t>
            </a:r>
            <a:endParaRPr lang="lv-LV" sz="2200" b="1" dirty="0">
              <a:solidFill>
                <a:prstClr val="black"/>
              </a:solidFill>
            </a:endParaRPr>
          </a:p>
        </p:txBody>
      </p:sp>
      <p:sp>
        <p:nvSpPr>
          <p:cNvPr id="11" name="Virsraksts 4"/>
          <p:cNvSpPr txBox="1">
            <a:spLocks/>
          </p:cNvSpPr>
          <p:nvPr/>
        </p:nvSpPr>
        <p:spPr>
          <a:xfrm>
            <a:off x="5979297" y="2318542"/>
            <a:ext cx="4660961" cy="2435692"/>
          </a:xfrm>
          <a:prstGeom prst="rect">
            <a:avLst/>
          </a:prstGeom>
          <a:solidFill>
            <a:srgbClr val="EAFFD5"/>
          </a:solidFill>
          <a:ln w="25400" cap="flat" cmpd="sng" algn="ctr">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Bef>
                <a:spcPts val="0"/>
              </a:spcBef>
            </a:pPr>
            <a:r>
              <a:rPr lang="lv-LV" sz="2200" b="1" i="1" u="sng" dirty="0">
                <a:solidFill>
                  <a:schemeClr val="tx1"/>
                </a:solidFill>
              </a:rPr>
              <a:t>Lopkopības </a:t>
            </a:r>
            <a:r>
              <a:rPr lang="lv-LV" sz="2200" b="1" i="1" u="sng" dirty="0">
                <a:solidFill>
                  <a:prstClr val="black"/>
                </a:solidFill>
              </a:rPr>
              <a:t>eksperti </a:t>
            </a:r>
            <a:r>
              <a:rPr lang="lv-LV" sz="2200" b="1" i="1" dirty="0">
                <a:solidFill>
                  <a:prstClr val="black"/>
                </a:solidFill>
              </a:rPr>
              <a:t>: </a:t>
            </a:r>
            <a:r>
              <a:rPr lang="lv-LV" sz="2200" dirty="0">
                <a:solidFill>
                  <a:prstClr val="black"/>
                </a:solidFill>
              </a:rPr>
              <a:t>	</a:t>
            </a:r>
          </a:p>
          <a:p>
            <a:pPr marL="342900" indent="-342900" algn="l">
              <a:spcBef>
                <a:spcPts val="0"/>
              </a:spcBef>
              <a:buFont typeface="Arial" panose="020B0604020202020204" pitchFamily="34" charset="0"/>
              <a:buChar char="•"/>
            </a:pPr>
            <a:r>
              <a:rPr lang="lv-LV" sz="2000" dirty="0">
                <a:solidFill>
                  <a:prstClr val="black"/>
                </a:solidFill>
              </a:rPr>
              <a:t>z/s </a:t>
            </a:r>
            <a:r>
              <a:rPr lang="lv-LV" sz="2000" b="1" dirty="0" err="1">
                <a:solidFill>
                  <a:prstClr val="black"/>
                </a:solidFill>
              </a:rPr>
              <a:t>Rubuļi</a:t>
            </a:r>
            <a:r>
              <a:rPr lang="lv-LV" sz="2000" dirty="0">
                <a:solidFill>
                  <a:prstClr val="black"/>
                </a:solidFill>
              </a:rPr>
              <a:t>, Saldus novads </a:t>
            </a:r>
          </a:p>
          <a:p>
            <a:pPr marL="342900" indent="-342900" algn="l">
              <a:spcBef>
                <a:spcPts val="0"/>
              </a:spcBef>
              <a:buFont typeface="Arial" panose="020B0604020202020204" pitchFamily="34" charset="0"/>
              <a:buChar char="•"/>
            </a:pPr>
            <a:r>
              <a:rPr lang="lv-LV" sz="2000" dirty="0">
                <a:solidFill>
                  <a:prstClr val="black"/>
                </a:solidFill>
              </a:rPr>
              <a:t>z/s </a:t>
            </a:r>
            <a:r>
              <a:rPr lang="lv-LV" sz="2000" b="1" dirty="0" err="1">
                <a:solidFill>
                  <a:prstClr val="black"/>
                </a:solidFill>
              </a:rPr>
              <a:t>Stepnieki</a:t>
            </a:r>
            <a:r>
              <a:rPr lang="lv-LV" sz="2000" b="1" dirty="0">
                <a:solidFill>
                  <a:prstClr val="black"/>
                </a:solidFill>
              </a:rPr>
              <a:t> II</a:t>
            </a:r>
            <a:r>
              <a:rPr lang="lv-LV" sz="2000" dirty="0">
                <a:solidFill>
                  <a:prstClr val="black"/>
                </a:solidFill>
              </a:rPr>
              <a:t>, Ventspils novads</a:t>
            </a:r>
          </a:p>
          <a:p>
            <a:pPr marL="342900" indent="-342900" algn="l">
              <a:spcBef>
                <a:spcPts val="0"/>
              </a:spcBef>
              <a:buFont typeface="Arial" panose="020B0604020202020204" pitchFamily="34" charset="0"/>
              <a:buChar char="•"/>
            </a:pPr>
            <a:r>
              <a:rPr lang="lv-LV" sz="2000" dirty="0">
                <a:solidFill>
                  <a:prstClr val="black"/>
                </a:solidFill>
              </a:rPr>
              <a:t>SIA </a:t>
            </a:r>
            <a:r>
              <a:rPr lang="lv-LV" sz="2000" b="1" dirty="0">
                <a:solidFill>
                  <a:prstClr val="black"/>
                </a:solidFill>
              </a:rPr>
              <a:t>Kviešu Putni </a:t>
            </a:r>
            <a:r>
              <a:rPr lang="lv-LV" sz="1800" i="1" dirty="0">
                <a:solidFill>
                  <a:prstClr val="black"/>
                </a:solidFill>
              </a:rPr>
              <a:t>(Dzintars </a:t>
            </a:r>
            <a:r>
              <a:rPr lang="lv-LV" sz="1800" i="1" dirty="0" err="1">
                <a:solidFill>
                  <a:prstClr val="black"/>
                </a:solidFill>
              </a:rPr>
              <a:t>Veide</a:t>
            </a:r>
            <a:r>
              <a:rPr lang="lv-LV" sz="2000" dirty="0">
                <a:solidFill>
                  <a:prstClr val="black"/>
                </a:solidFill>
              </a:rPr>
              <a:t>)</a:t>
            </a:r>
          </a:p>
          <a:p>
            <a:pPr marL="342900" indent="-342900" algn="l">
              <a:spcBef>
                <a:spcPts val="0"/>
              </a:spcBef>
              <a:buFont typeface="Arial" panose="020B0604020202020204" pitchFamily="34" charset="0"/>
              <a:buChar char="•"/>
            </a:pPr>
            <a:r>
              <a:rPr lang="lv-LV" sz="2000" dirty="0">
                <a:solidFill>
                  <a:prstClr val="black"/>
                </a:solidFill>
              </a:rPr>
              <a:t>SIA </a:t>
            </a:r>
            <a:r>
              <a:rPr lang="lv-LV" sz="2000" b="1" dirty="0">
                <a:solidFill>
                  <a:prstClr val="black"/>
                </a:solidFill>
              </a:rPr>
              <a:t>LRS Mūsa</a:t>
            </a:r>
          </a:p>
          <a:p>
            <a:pPr marL="342900" indent="-342900" algn="l">
              <a:spcBef>
                <a:spcPts val="0"/>
              </a:spcBef>
              <a:buFont typeface="Arial" panose="020B0604020202020204" pitchFamily="34" charset="0"/>
              <a:buChar char="•"/>
            </a:pPr>
            <a:r>
              <a:rPr lang="lv-LV" sz="2000" b="1" dirty="0">
                <a:solidFill>
                  <a:prstClr val="black"/>
                </a:solidFill>
              </a:rPr>
              <a:t>Latvijas Lauksaimniecības </a:t>
            </a:r>
            <a:r>
              <a:rPr lang="lv-LV" sz="2000" b="1" dirty="0" err="1">
                <a:solidFill>
                  <a:prstClr val="black"/>
                </a:solidFill>
              </a:rPr>
              <a:t>universit</a:t>
            </a:r>
            <a:r>
              <a:rPr lang="lv-LV" sz="2000" b="1" dirty="0">
                <a:solidFill>
                  <a:prstClr val="black"/>
                </a:solidFill>
              </a:rPr>
              <a:t>.</a:t>
            </a:r>
          </a:p>
          <a:p>
            <a:pPr marL="342900" indent="-342900" algn="l">
              <a:spcBef>
                <a:spcPts val="0"/>
              </a:spcBef>
              <a:buFont typeface="Arial" panose="020B0604020202020204" pitchFamily="34" charset="0"/>
              <a:buChar char="•"/>
            </a:pPr>
            <a:r>
              <a:rPr lang="lv-LV" sz="2000" b="1" dirty="0" err="1">
                <a:solidFill>
                  <a:prstClr val="black"/>
                </a:solidFill>
              </a:rPr>
              <a:t>Agroresursu</a:t>
            </a:r>
            <a:r>
              <a:rPr lang="lv-LV" sz="2000" b="1" dirty="0">
                <a:solidFill>
                  <a:prstClr val="black"/>
                </a:solidFill>
              </a:rPr>
              <a:t> un ekonomikas </a:t>
            </a:r>
            <a:r>
              <a:rPr lang="lv-LV" sz="2000" b="1" dirty="0" err="1">
                <a:solidFill>
                  <a:prstClr val="black"/>
                </a:solidFill>
              </a:rPr>
              <a:t>inst</a:t>
            </a:r>
            <a:r>
              <a:rPr lang="lv-LV" sz="2000" b="1" dirty="0">
                <a:solidFill>
                  <a:prstClr val="black"/>
                </a:solidFill>
              </a:rPr>
              <a:t>.</a:t>
            </a:r>
          </a:p>
        </p:txBody>
      </p:sp>
      <p:sp>
        <p:nvSpPr>
          <p:cNvPr id="13" name="Virsraksts 4"/>
          <p:cNvSpPr txBox="1">
            <a:spLocks/>
          </p:cNvSpPr>
          <p:nvPr/>
        </p:nvSpPr>
        <p:spPr>
          <a:xfrm>
            <a:off x="1703512" y="5377341"/>
            <a:ext cx="6264696" cy="1090940"/>
          </a:xfrm>
          <a:prstGeom prst="rect">
            <a:avLst/>
          </a:prstGeom>
          <a:solidFill>
            <a:srgbClr val="CCFF99"/>
          </a:solidFill>
          <a:ln w="25400" cap="flat" cmpd="sng" algn="ctr">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Bef>
                <a:spcPts val="0"/>
              </a:spcBef>
            </a:pPr>
            <a:r>
              <a:rPr lang="lv-LV" sz="2200" b="1" i="1" u="sng" dirty="0">
                <a:solidFill>
                  <a:prstClr val="black"/>
                </a:solidFill>
              </a:rPr>
              <a:t>Nozaru politikas eksperti: </a:t>
            </a:r>
            <a:r>
              <a:rPr lang="lv-LV" sz="2200" b="1" i="1" dirty="0">
                <a:solidFill>
                  <a:prstClr val="black"/>
                </a:solidFill>
              </a:rPr>
              <a:t> </a:t>
            </a:r>
            <a:r>
              <a:rPr lang="lv-LV" sz="2200" dirty="0">
                <a:solidFill>
                  <a:prstClr val="black"/>
                </a:solidFill>
              </a:rPr>
              <a:t>	</a:t>
            </a:r>
          </a:p>
          <a:p>
            <a:pPr marL="342900" indent="-342900" algn="l">
              <a:spcBef>
                <a:spcPts val="0"/>
              </a:spcBef>
              <a:buFont typeface="Arial" panose="020B0604020202020204" pitchFamily="34" charset="0"/>
              <a:buChar char="•"/>
            </a:pPr>
            <a:r>
              <a:rPr lang="lv-LV" sz="2000" b="1" dirty="0">
                <a:solidFill>
                  <a:prstClr val="black"/>
                </a:solidFill>
              </a:rPr>
              <a:t>Zemnieku Saeima </a:t>
            </a:r>
            <a:r>
              <a:rPr lang="lv-LV" sz="1800" i="1" dirty="0">
                <a:solidFill>
                  <a:prstClr val="black"/>
                </a:solidFill>
              </a:rPr>
              <a:t>(Iveta </a:t>
            </a:r>
            <a:r>
              <a:rPr lang="lv-LV" sz="1800" i="1" dirty="0" err="1">
                <a:solidFill>
                  <a:prstClr val="black"/>
                </a:solidFill>
              </a:rPr>
              <a:t>Grudovska</a:t>
            </a:r>
            <a:r>
              <a:rPr lang="lv-LV" sz="2000" dirty="0">
                <a:solidFill>
                  <a:prstClr val="black"/>
                </a:solidFill>
              </a:rPr>
              <a:t>)</a:t>
            </a:r>
          </a:p>
          <a:p>
            <a:pPr marL="342900" indent="-342900" algn="l">
              <a:spcBef>
                <a:spcPts val="0"/>
              </a:spcBef>
              <a:buFont typeface="Arial" panose="020B0604020202020204" pitchFamily="34" charset="0"/>
              <a:buChar char="•"/>
            </a:pPr>
            <a:r>
              <a:rPr lang="lv-LV" sz="2000" b="1" dirty="0">
                <a:solidFill>
                  <a:prstClr val="black"/>
                </a:solidFill>
              </a:rPr>
              <a:t>Latvijas Cūkaudzētāju asociācija </a:t>
            </a:r>
            <a:r>
              <a:rPr lang="lv-LV" sz="1800" i="1" dirty="0">
                <a:solidFill>
                  <a:prstClr val="black"/>
                </a:solidFill>
              </a:rPr>
              <a:t>(Dzintra </a:t>
            </a:r>
            <a:r>
              <a:rPr lang="lv-LV" sz="1800" i="1" dirty="0" err="1">
                <a:solidFill>
                  <a:prstClr val="black"/>
                </a:solidFill>
              </a:rPr>
              <a:t>Lejniece</a:t>
            </a:r>
            <a:r>
              <a:rPr lang="lv-LV" sz="2000" i="1" dirty="0">
                <a:solidFill>
                  <a:prstClr val="black"/>
                </a:solidFill>
              </a:rPr>
              <a:t>)</a:t>
            </a:r>
          </a:p>
        </p:txBody>
      </p:sp>
      <p:sp>
        <p:nvSpPr>
          <p:cNvPr id="12" name="Virsraksts 4"/>
          <p:cNvSpPr txBox="1">
            <a:spLocks/>
          </p:cNvSpPr>
          <p:nvPr/>
        </p:nvSpPr>
        <p:spPr>
          <a:xfrm>
            <a:off x="5756121" y="4899923"/>
            <a:ext cx="4660961" cy="954837"/>
          </a:xfrm>
          <a:prstGeom prst="rect">
            <a:avLst/>
          </a:prstGeom>
          <a:solidFill>
            <a:schemeClr val="accent3">
              <a:lumMod val="20000"/>
              <a:lumOff val="80000"/>
            </a:schemeClr>
          </a:solidFill>
          <a:ln w="25400" cap="flat" cmpd="sng" algn="ctr">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Bef>
                <a:spcPts val="0"/>
              </a:spcBef>
            </a:pPr>
            <a:r>
              <a:rPr lang="lv-LV" sz="2200" b="1" i="1" u="sng" dirty="0">
                <a:solidFill>
                  <a:prstClr val="black"/>
                </a:solidFill>
              </a:rPr>
              <a:t>Ekonomikas eksperti: </a:t>
            </a:r>
            <a:r>
              <a:rPr lang="lv-LV" sz="2200" b="1" i="1" dirty="0">
                <a:solidFill>
                  <a:prstClr val="black"/>
                </a:solidFill>
              </a:rPr>
              <a:t> </a:t>
            </a:r>
            <a:r>
              <a:rPr lang="lv-LV" sz="2200" dirty="0">
                <a:solidFill>
                  <a:prstClr val="black"/>
                </a:solidFill>
              </a:rPr>
              <a:t>	</a:t>
            </a:r>
          </a:p>
          <a:p>
            <a:pPr marL="342900" indent="-342900" algn="l">
              <a:spcBef>
                <a:spcPts val="0"/>
              </a:spcBef>
              <a:buFont typeface="Arial" panose="020B0604020202020204" pitchFamily="34" charset="0"/>
              <a:buChar char="•"/>
            </a:pPr>
            <a:r>
              <a:rPr lang="lv-LV" sz="2000" dirty="0">
                <a:solidFill>
                  <a:prstClr val="black"/>
                </a:solidFill>
              </a:rPr>
              <a:t>SIA  </a:t>
            </a:r>
            <a:r>
              <a:rPr lang="lv-LV" sz="2000" b="1" dirty="0">
                <a:solidFill>
                  <a:prstClr val="black"/>
                </a:solidFill>
              </a:rPr>
              <a:t>EDO </a:t>
            </a:r>
            <a:r>
              <a:rPr lang="lv-LV" sz="2000" b="1" dirty="0" err="1">
                <a:solidFill>
                  <a:prstClr val="black"/>
                </a:solidFill>
              </a:rPr>
              <a:t>Consult</a:t>
            </a:r>
            <a:r>
              <a:rPr lang="lv-LV" sz="2000" b="1" dirty="0">
                <a:solidFill>
                  <a:prstClr val="black"/>
                </a:solidFill>
              </a:rPr>
              <a:t> </a:t>
            </a:r>
            <a:r>
              <a:rPr lang="lv-LV" sz="1800" i="1" dirty="0">
                <a:solidFill>
                  <a:prstClr val="black"/>
                </a:solidFill>
              </a:rPr>
              <a:t>( Andris Miglavs &amp; </a:t>
            </a:r>
            <a:r>
              <a:rPr lang="lv-LV" sz="1800" i="1" dirty="0" err="1">
                <a:solidFill>
                  <a:prstClr val="black"/>
                </a:solidFill>
              </a:rPr>
              <a:t>Co</a:t>
            </a:r>
            <a:r>
              <a:rPr lang="lv-LV" sz="1800" i="1" dirty="0">
                <a:solidFill>
                  <a:prstClr val="black"/>
                </a:solidFill>
              </a:rPr>
              <a:t>)</a:t>
            </a:r>
            <a:endParaRPr lang="lv-LV" sz="2000" i="1" dirty="0">
              <a:solidFill>
                <a:prstClr val="black"/>
              </a:solidFill>
            </a:endParaRPr>
          </a:p>
        </p:txBody>
      </p:sp>
    </p:spTree>
    <p:extLst>
      <p:ext uri="{BB962C8B-B14F-4D97-AF65-F5344CB8AC3E}">
        <p14:creationId xmlns:p14="http://schemas.microsoft.com/office/powerpoint/2010/main" val="44001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Sojas lauku diena 2018\Soja 1 emb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569" y="294306"/>
            <a:ext cx="1728193" cy="571373"/>
          </a:xfrm>
          <a:prstGeom prst="rect">
            <a:avLst/>
          </a:prstGeom>
          <a:noFill/>
          <a:extLst>
            <a:ext uri="{909E8E84-426E-40DD-AFC4-6F175D3DCCD1}">
              <a14:hiddenFill xmlns:a14="http://schemas.microsoft.com/office/drawing/2010/main">
                <a:solidFill>
                  <a:srgbClr val="FFFFFF"/>
                </a:solidFill>
              </a14:hiddenFill>
            </a:ext>
          </a:extLst>
        </p:spPr>
      </p:pic>
      <p:sp>
        <p:nvSpPr>
          <p:cNvPr id="5" name="Virsraksts 4"/>
          <p:cNvSpPr>
            <a:spLocks noGrp="1"/>
          </p:cNvSpPr>
          <p:nvPr>
            <p:ph type="ctrTitle"/>
          </p:nvPr>
        </p:nvSpPr>
        <p:spPr>
          <a:xfrm>
            <a:off x="767408" y="294306"/>
            <a:ext cx="9144000" cy="648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07000"/>
              </a:lnSpc>
              <a:spcAft>
                <a:spcPts val="800"/>
              </a:spcAft>
            </a:pPr>
            <a:r>
              <a:rPr lang="lv-LV" sz="2800" b="1" dirty="0">
                <a:solidFill>
                  <a:schemeClr val="tx1"/>
                </a:solidFill>
                <a:latin typeface="Arial" panose="020B0604020202020204" pitchFamily="34" charset="0"/>
                <a:ea typeface="Calibri"/>
                <a:cs typeface="Arial" panose="020B0604020202020204" pitchFamily="34" charset="0"/>
              </a:rPr>
              <a:t/>
            </a:r>
            <a:br>
              <a:rPr lang="lv-LV" sz="2800" b="1" dirty="0">
                <a:solidFill>
                  <a:schemeClr val="tx1"/>
                </a:solidFill>
                <a:latin typeface="Arial" panose="020B0604020202020204" pitchFamily="34" charset="0"/>
                <a:ea typeface="Calibri"/>
                <a:cs typeface="Arial" panose="020B0604020202020204" pitchFamily="34" charset="0"/>
              </a:rPr>
            </a:br>
            <a:r>
              <a:rPr lang="lv-LV" sz="1600" b="1" dirty="0">
                <a:solidFill>
                  <a:schemeClr val="tx1"/>
                </a:solidFill>
                <a:latin typeface="Arial" panose="020B0604020202020204" pitchFamily="34" charset="0"/>
                <a:ea typeface="Calibri"/>
                <a:cs typeface="Arial" panose="020B0604020202020204" pitchFamily="34" charset="0"/>
              </a:rPr>
              <a:t>„Jaunas tehnoloģijas un ekonomiski pamatoti risinājumi </a:t>
            </a:r>
            <a:br>
              <a:rPr lang="lv-LV" sz="1600" b="1" dirty="0">
                <a:solidFill>
                  <a:schemeClr val="tx1"/>
                </a:solidFill>
                <a:latin typeface="Arial" panose="020B0604020202020204" pitchFamily="34" charset="0"/>
                <a:ea typeface="Calibri"/>
                <a:cs typeface="Arial" panose="020B0604020202020204" pitchFamily="34" charset="0"/>
              </a:rPr>
            </a:br>
            <a:r>
              <a:rPr lang="lv-LV" sz="1600" b="1" dirty="0">
                <a:solidFill>
                  <a:schemeClr val="tx1"/>
                </a:solidFill>
                <a:latin typeface="Arial" panose="020B0604020202020204" pitchFamily="34" charset="0"/>
                <a:ea typeface="Calibri"/>
                <a:cs typeface="Arial" panose="020B0604020202020204" pitchFamily="34" charset="0"/>
              </a:rPr>
              <a:t>vietējās lopbarības ražošanai cūkkopībai: </a:t>
            </a:r>
            <a:br>
              <a:rPr lang="lv-LV" sz="1600" b="1" dirty="0">
                <a:solidFill>
                  <a:schemeClr val="tx1"/>
                </a:solidFill>
                <a:latin typeface="Arial" panose="020B0604020202020204" pitchFamily="34" charset="0"/>
                <a:ea typeface="Calibri"/>
                <a:cs typeface="Arial" panose="020B0604020202020204" pitchFamily="34" charset="0"/>
              </a:rPr>
            </a:br>
            <a:r>
              <a:rPr lang="lv-LV" sz="1600" b="1" dirty="0">
                <a:solidFill>
                  <a:srgbClr val="008000"/>
                </a:solidFill>
                <a:latin typeface="Arial" panose="020B0604020202020204" pitchFamily="34" charset="0"/>
                <a:ea typeface="Calibri"/>
                <a:cs typeface="Arial" panose="020B0604020202020204" pitchFamily="34" charset="0"/>
              </a:rPr>
              <a:t>ģenētiski nemodificētas sojas un jaunu lopbarības miežu šķirņu audzēšana Latvijā</a:t>
            </a:r>
            <a:r>
              <a:rPr lang="lv-LV" sz="1600" b="1" dirty="0">
                <a:solidFill>
                  <a:schemeClr val="tx1"/>
                </a:solidFill>
                <a:latin typeface="Arial" panose="020B0604020202020204" pitchFamily="34" charset="0"/>
                <a:ea typeface="Calibri"/>
                <a:cs typeface="Arial" panose="020B0604020202020204" pitchFamily="34" charset="0"/>
              </a:rPr>
              <a:t>” </a:t>
            </a:r>
            <a:endParaRPr lang="lv-LV" sz="1800" dirty="0">
              <a:solidFill>
                <a:schemeClr val="tx1"/>
              </a:solidFill>
              <a:latin typeface="Arial" panose="020B0604020202020204" pitchFamily="34" charset="0"/>
              <a:ea typeface="Calibri"/>
              <a:cs typeface="Arial" panose="020B0604020202020204" pitchFamily="34" charset="0"/>
            </a:endParaRPr>
          </a:p>
        </p:txBody>
      </p:sp>
      <p:pic>
        <p:nvPicPr>
          <p:cNvPr id="6" name="Attēls 5" descr="C:\Users\PC\Desktop\PROJEKTI\35 16.1 Soja Sadarbība\Publicitāte\LV_ID_logo_krāsainais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7997" y="6549615"/>
            <a:ext cx="1008112" cy="255495"/>
          </a:xfrm>
          <a:prstGeom prst="rect">
            <a:avLst/>
          </a:prstGeom>
          <a:noFill/>
          <a:ln>
            <a:noFill/>
          </a:ln>
        </p:spPr>
      </p:pic>
      <p:pic>
        <p:nvPicPr>
          <p:cNvPr id="7" name="Attēls 6" descr="C:\Users\PC\Desktop\PROJEKTI\35 16.1 Soja Sadarbība\Publicitāte\ELFLA_logo_krāsaina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4323" y="6578035"/>
            <a:ext cx="1570245" cy="227074"/>
          </a:xfrm>
          <a:prstGeom prst="rect">
            <a:avLst/>
          </a:prstGeom>
          <a:noFill/>
          <a:ln>
            <a:noFill/>
          </a:ln>
        </p:spPr>
      </p:pic>
      <p:cxnSp>
        <p:nvCxnSpPr>
          <p:cNvPr id="4" name="Taisns savienotājs 3"/>
          <p:cNvCxnSpPr/>
          <p:nvPr/>
        </p:nvCxnSpPr>
        <p:spPr>
          <a:xfrm>
            <a:off x="1524000" y="1340768"/>
            <a:ext cx="919826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Virsraksts 4"/>
          <p:cNvSpPr txBox="1">
            <a:spLocks/>
          </p:cNvSpPr>
          <p:nvPr/>
        </p:nvSpPr>
        <p:spPr>
          <a:xfrm>
            <a:off x="1524001" y="1364416"/>
            <a:ext cx="8787421" cy="1091840"/>
          </a:xfrm>
          <a:prstGeom prst="rect">
            <a:avLst/>
          </a:prstGeom>
          <a:solidFill>
            <a:schemeClr val="bg1"/>
          </a:solidFill>
          <a:ln w="25400" cap="flat" cmpd="sng" algn="ctr">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Bef>
                <a:spcPts val="0"/>
              </a:spcBef>
            </a:pPr>
            <a:r>
              <a:rPr lang="lv-LV" sz="2200" b="1" i="1" u="sng" dirty="0">
                <a:solidFill>
                  <a:prstClr val="black"/>
                </a:solidFill>
              </a:rPr>
              <a:t>1. </a:t>
            </a:r>
            <a:r>
              <a:rPr lang="lv-LV" sz="2200" b="1" i="1" u="sng" dirty="0" err="1">
                <a:solidFill>
                  <a:prstClr val="black"/>
                </a:solidFill>
              </a:rPr>
              <a:t>akt</a:t>
            </a:r>
            <a:r>
              <a:rPr lang="lv-LV" sz="2200" b="1" i="1" u="sng" dirty="0">
                <a:solidFill>
                  <a:prstClr val="black"/>
                </a:solidFill>
              </a:rPr>
              <a:t>. Augkopība </a:t>
            </a:r>
            <a:r>
              <a:rPr lang="lv-LV" sz="2200" b="1" i="1" dirty="0">
                <a:solidFill>
                  <a:prstClr val="black"/>
                </a:solidFill>
              </a:rPr>
              <a:t>: </a:t>
            </a:r>
            <a:r>
              <a:rPr lang="lv-LV" sz="2200" dirty="0">
                <a:solidFill>
                  <a:prstClr val="black"/>
                </a:solidFill>
              </a:rPr>
              <a:t>	</a:t>
            </a:r>
          </a:p>
          <a:p>
            <a:pPr marL="342900" indent="-342900" algn="l">
              <a:spcBef>
                <a:spcPts val="0"/>
              </a:spcBef>
              <a:buFont typeface="Arial" panose="020B0604020202020204" pitchFamily="34" charset="0"/>
              <a:buChar char="•"/>
            </a:pPr>
            <a:r>
              <a:rPr lang="lv-LV" sz="2000" dirty="0">
                <a:solidFill>
                  <a:prstClr val="black"/>
                </a:solidFill>
              </a:rPr>
              <a:t>Lauka un ražošanas izmēģinājumi  - sojas un lopbarības miežu audzēšanas tehnoloģiju novērtēšanai  dažādos LV reģionos </a:t>
            </a:r>
            <a:r>
              <a:rPr lang="lv-LV" sz="1800" i="1" dirty="0">
                <a:solidFill>
                  <a:prstClr val="black"/>
                </a:solidFill>
              </a:rPr>
              <a:t>(vad. </a:t>
            </a:r>
            <a:r>
              <a:rPr lang="lv-LV" sz="1800" i="1" dirty="0" err="1">
                <a:solidFill>
                  <a:prstClr val="black"/>
                </a:solidFill>
              </a:rPr>
              <a:t>Dr.agr.Sanita</a:t>
            </a:r>
            <a:r>
              <a:rPr lang="lv-LV" sz="1800" i="1" dirty="0">
                <a:solidFill>
                  <a:prstClr val="black"/>
                </a:solidFill>
              </a:rPr>
              <a:t> Zute)</a:t>
            </a:r>
          </a:p>
        </p:txBody>
      </p:sp>
      <p:sp>
        <p:nvSpPr>
          <p:cNvPr id="11" name="Virsraksts 4"/>
          <p:cNvSpPr txBox="1">
            <a:spLocks/>
          </p:cNvSpPr>
          <p:nvPr/>
        </p:nvSpPr>
        <p:spPr>
          <a:xfrm>
            <a:off x="1951216" y="2456256"/>
            <a:ext cx="8771044" cy="975754"/>
          </a:xfrm>
          <a:prstGeom prst="rect">
            <a:avLst/>
          </a:prstGeom>
          <a:solidFill>
            <a:schemeClr val="bg1"/>
          </a:solidFill>
          <a:ln w="25400" cap="flat" cmpd="sng" algn="ctr">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Bef>
                <a:spcPts val="0"/>
              </a:spcBef>
            </a:pPr>
            <a:r>
              <a:rPr lang="lv-LV" sz="2200" b="1" i="1" u="sng" dirty="0">
                <a:solidFill>
                  <a:srgbClr val="008000"/>
                </a:solidFill>
              </a:rPr>
              <a:t>2.akt.  Izejvielu  un lopbarības kvalitāte  </a:t>
            </a:r>
            <a:r>
              <a:rPr lang="lv-LV" sz="2200" b="1" i="1" dirty="0">
                <a:solidFill>
                  <a:srgbClr val="008000"/>
                </a:solidFill>
              </a:rPr>
              <a:t>: </a:t>
            </a:r>
            <a:r>
              <a:rPr lang="lv-LV" sz="2200" dirty="0">
                <a:solidFill>
                  <a:srgbClr val="008000"/>
                </a:solidFill>
              </a:rPr>
              <a:t>	</a:t>
            </a:r>
          </a:p>
          <a:p>
            <a:pPr marL="342900" indent="-342900" algn="l">
              <a:spcBef>
                <a:spcPts val="0"/>
              </a:spcBef>
              <a:buFont typeface="Arial" panose="020B0604020202020204" pitchFamily="34" charset="0"/>
              <a:buChar char="•"/>
            </a:pPr>
            <a:r>
              <a:rPr lang="lv-LV" sz="2000" dirty="0">
                <a:solidFill>
                  <a:srgbClr val="008000"/>
                </a:solidFill>
              </a:rPr>
              <a:t>Augkopības produkcijas un no tās iegūtās lopbarības kvalitāte, lopbarības ražošana </a:t>
            </a:r>
            <a:r>
              <a:rPr lang="lv-LV" sz="1800" i="1" dirty="0">
                <a:solidFill>
                  <a:srgbClr val="008000"/>
                </a:solidFill>
              </a:rPr>
              <a:t>(vad. </a:t>
            </a:r>
            <a:r>
              <a:rPr lang="lv-LV" sz="1800" i="1" dirty="0" err="1">
                <a:solidFill>
                  <a:srgbClr val="008000"/>
                </a:solidFill>
              </a:rPr>
              <a:t>Dr.sc.ing.Vita</a:t>
            </a:r>
            <a:r>
              <a:rPr lang="lv-LV" sz="1800" i="1" dirty="0">
                <a:solidFill>
                  <a:srgbClr val="008000"/>
                </a:solidFill>
              </a:rPr>
              <a:t> </a:t>
            </a:r>
            <a:r>
              <a:rPr lang="lv-LV" sz="1800" i="1" dirty="0" err="1">
                <a:solidFill>
                  <a:srgbClr val="008000"/>
                </a:solidFill>
              </a:rPr>
              <a:t>Šterna</a:t>
            </a:r>
            <a:r>
              <a:rPr lang="lv-LV" sz="1800" i="1" dirty="0">
                <a:solidFill>
                  <a:srgbClr val="008000"/>
                </a:solidFill>
              </a:rPr>
              <a:t>)</a:t>
            </a:r>
          </a:p>
        </p:txBody>
      </p:sp>
      <p:sp>
        <p:nvSpPr>
          <p:cNvPr id="13" name="Virsraksts 4"/>
          <p:cNvSpPr txBox="1">
            <a:spLocks/>
          </p:cNvSpPr>
          <p:nvPr/>
        </p:nvSpPr>
        <p:spPr>
          <a:xfrm>
            <a:off x="1524001" y="3432010"/>
            <a:ext cx="8771045" cy="1090940"/>
          </a:xfrm>
          <a:prstGeom prst="rect">
            <a:avLst/>
          </a:prstGeom>
          <a:solidFill>
            <a:schemeClr val="bg1"/>
          </a:solidFill>
          <a:ln w="25400" cap="flat" cmpd="sng" algn="ctr">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Bef>
                <a:spcPts val="0"/>
              </a:spcBef>
            </a:pPr>
            <a:r>
              <a:rPr lang="lv-LV" sz="2200" b="1" i="1" u="sng" dirty="0">
                <a:solidFill>
                  <a:srgbClr val="0070C0"/>
                </a:solidFill>
              </a:rPr>
              <a:t>3.akt. Barības konversija cūkkopībā: </a:t>
            </a:r>
            <a:r>
              <a:rPr lang="lv-LV" sz="2200" b="1" i="1" dirty="0">
                <a:solidFill>
                  <a:srgbClr val="0070C0"/>
                </a:solidFill>
              </a:rPr>
              <a:t> </a:t>
            </a:r>
            <a:r>
              <a:rPr lang="lv-LV" sz="2200" dirty="0">
                <a:solidFill>
                  <a:srgbClr val="0070C0"/>
                </a:solidFill>
              </a:rPr>
              <a:t>	</a:t>
            </a:r>
          </a:p>
          <a:p>
            <a:pPr marL="342900" indent="-342900" algn="l">
              <a:spcBef>
                <a:spcPts val="0"/>
              </a:spcBef>
              <a:buFont typeface="Arial" panose="020B0604020202020204" pitchFamily="34" charset="0"/>
              <a:buChar char="•"/>
            </a:pPr>
            <a:r>
              <a:rPr lang="lv-LV" sz="2000" dirty="0">
                <a:solidFill>
                  <a:srgbClr val="0070C0"/>
                </a:solidFill>
              </a:rPr>
              <a:t>Pētījumi ar nobarojamām cūkām un </a:t>
            </a:r>
            <a:r>
              <a:rPr lang="lv-LV" sz="2000" dirty="0" err="1">
                <a:solidFill>
                  <a:srgbClr val="0070C0"/>
                </a:solidFill>
              </a:rPr>
              <a:t>zīdītājsivēnmātēm</a:t>
            </a:r>
            <a:r>
              <a:rPr lang="lv-LV" sz="2000" dirty="0">
                <a:solidFill>
                  <a:srgbClr val="0070C0"/>
                </a:solidFill>
              </a:rPr>
              <a:t>, vietējās lopbarības piemērotība </a:t>
            </a:r>
            <a:r>
              <a:rPr lang="lv-LV" sz="1800" i="1" dirty="0">
                <a:solidFill>
                  <a:srgbClr val="0070C0"/>
                </a:solidFill>
              </a:rPr>
              <a:t>(vad. Dr.agr. Lilija Degole , LLU)</a:t>
            </a:r>
          </a:p>
        </p:txBody>
      </p:sp>
      <p:sp>
        <p:nvSpPr>
          <p:cNvPr id="12" name="Virsraksts 4"/>
          <p:cNvSpPr txBox="1">
            <a:spLocks/>
          </p:cNvSpPr>
          <p:nvPr/>
        </p:nvSpPr>
        <p:spPr>
          <a:xfrm>
            <a:off x="1990153" y="4522951"/>
            <a:ext cx="8754648" cy="954837"/>
          </a:xfrm>
          <a:prstGeom prst="rect">
            <a:avLst/>
          </a:prstGeom>
          <a:solidFill>
            <a:schemeClr val="bg1"/>
          </a:solidFill>
          <a:ln w="25400" cap="flat" cmpd="sng" algn="ctr">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Bef>
                <a:spcPts val="0"/>
              </a:spcBef>
            </a:pPr>
            <a:r>
              <a:rPr lang="lv-LV" sz="2200" b="1" i="1" u="sng" dirty="0">
                <a:solidFill>
                  <a:srgbClr val="C00000"/>
                </a:solidFill>
              </a:rPr>
              <a:t>4.akt. Ekonomika: </a:t>
            </a:r>
            <a:r>
              <a:rPr lang="lv-LV" sz="2200" b="1" i="1" dirty="0">
                <a:solidFill>
                  <a:srgbClr val="C00000"/>
                </a:solidFill>
              </a:rPr>
              <a:t> </a:t>
            </a:r>
            <a:r>
              <a:rPr lang="lv-LV" sz="2200" dirty="0">
                <a:solidFill>
                  <a:srgbClr val="C00000"/>
                </a:solidFill>
              </a:rPr>
              <a:t>	</a:t>
            </a:r>
          </a:p>
          <a:p>
            <a:pPr marL="342900" indent="-342900" algn="l">
              <a:spcBef>
                <a:spcPts val="0"/>
              </a:spcBef>
              <a:buFont typeface="Arial" panose="020B0604020202020204" pitchFamily="34" charset="0"/>
              <a:buChar char="•"/>
            </a:pPr>
            <a:r>
              <a:rPr lang="lv-LV" sz="2000" dirty="0">
                <a:solidFill>
                  <a:srgbClr val="C00000"/>
                </a:solidFill>
              </a:rPr>
              <a:t>Lopbarības tirgus analīze, ražošanā pielietoto tehnoloģiju un iegūtās produkcijas konkurētspēja </a:t>
            </a:r>
            <a:r>
              <a:rPr lang="lv-LV" sz="1800" i="1" dirty="0">
                <a:solidFill>
                  <a:srgbClr val="C00000"/>
                </a:solidFill>
              </a:rPr>
              <a:t>(vad. Dr.oec. Andris Miglavs)  </a:t>
            </a:r>
          </a:p>
        </p:txBody>
      </p:sp>
      <p:sp>
        <p:nvSpPr>
          <p:cNvPr id="14" name="Virsraksts 4"/>
          <p:cNvSpPr txBox="1">
            <a:spLocks/>
          </p:cNvSpPr>
          <p:nvPr/>
        </p:nvSpPr>
        <p:spPr>
          <a:xfrm>
            <a:off x="1510109" y="5460323"/>
            <a:ext cx="9157891" cy="975754"/>
          </a:xfrm>
          <a:prstGeom prst="rect">
            <a:avLst/>
          </a:prstGeom>
          <a:solidFill>
            <a:schemeClr val="bg1"/>
          </a:solidFill>
          <a:ln w="25400" cap="flat" cmpd="sng" algn="ctr">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Bef>
                <a:spcPts val="0"/>
              </a:spcBef>
            </a:pPr>
            <a:r>
              <a:rPr lang="lv-LV" sz="2200" b="1" i="1" u="sng" dirty="0">
                <a:solidFill>
                  <a:srgbClr val="7030A0"/>
                </a:solidFill>
              </a:rPr>
              <a:t>5.akt. Projekta publicitāte</a:t>
            </a:r>
            <a:r>
              <a:rPr lang="lv-LV" sz="2200" b="1" i="1" dirty="0">
                <a:solidFill>
                  <a:srgbClr val="7030A0"/>
                </a:solidFill>
              </a:rPr>
              <a:t>: </a:t>
            </a:r>
            <a:r>
              <a:rPr lang="lv-LV" sz="2200" dirty="0">
                <a:solidFill>
                  <a:srgbClr val="7030A0"/>
                </a:solidFill>
              </a:rPr>
              <a:t>	</a:t>
            </a:r>
          </a:p>
          <a:p>
            <a:pPr marL="342900" indent="-342900" algn="l">
              <a:spcBef>
                <a:spcPts val="0"/>
              </a:spcBef>
              <a:buFont typeface="Arial" panose="020B0604020202020204" pitchFamily="34" charset="0"/>
              <a:buChar char="•"/>
            </a:pPr>
            <a:r>
              <a:rPr lang="lv-LV" sz="2000" dirty="0">
                <a:solidFill>
                  <a:srgbClr val="7030A0"/>
                </a:solidFill>
              </a:rPr>
              <a:t>Iegūto atziņu un zināšanu  publiskošana</a:t>
            </a:r>
            <a:r>
              <a:rPr lang="lv-LV" sz="2200" dirty="0">
                <a:solidFill>
                  <a:srgbClr val="7030A0"/>
                </a:solidFill>
              </a:rPr>
              <a:t> </a:t>
            </a:r>
            <a:r>
              <a:rPr lang="lv-LV" sz="1800" i="1" dirty="0">
                <a:solidFill>
                  <a:srgbClr val="7030A0"/>
                </a:solidFill>
              </a:rPr>
              <a:t>(lauku dienas, semināri, konference 2021. gada pavasarī</a:t>
            </a:r>
            <a:r>
              <a:rPr lang="lv-LV" sz="2200" dirty="0">
                <a:solidFill>
                  <a:srgbClr val="7030A0"/>
                </a:solidFill>
              </a:rPr>
              <a:t>,  </a:t>
            </a:r>
            <a:r>
              <a:rPr lang="lv-LV" sz="1800" i="1" dirty="0">
                <a:solidFill>
                  <a:srgbClr val="7030A0"/>
                </a:solidFill>
              </a:rPr>
              <a:t>vad. Iveta </a:t>
            </a:r>
            <a:r>
              <a:rPr lang="lv-LV" sz="1800" i="1" dirty="0" err="1">
                <a:solidFill>
                  <a:srgbClr val="7030A0"/>
                </a:solidFill>
              </a:rPr>
              <a:t>Grudovska</a:t>
            </a:r>
            <a:r>
              <a:rPr lang="lv-LV" sz="1800" i="1" dirty="0">
                <a:solidFill>
                  <a:srgbClr val="7030A0"/>
                </a:solidFill>
              </a:rPr>
              <a:t>, Dzintra </a:t>
            </a:r>
            <a:r>
              <a:rPr lang="lv-LV" sz="1800" i="1" dirty="0" err="1">
                <a:solidFill>
                  <a:srgbClr val="7030A0"/>
                </a:solidFill>
              </a:rPr>
              <a:t>Lejniece</a:t>
            </a:r>
            <a:r>
              <a:rPr lang="lv-LV" sz="1800" i="1" dirty="0">
                <a:solidFill>
                  <a:srgbClr val="7030A0"/>
                </a:solidFill>
              </a:rPr>
              <a:t>)</a:t>
            </a:r>
          </a:p>
        </p:txBody>
      </p:sp>
    </p:spTree>
    <p:extLst>
      <p:ext uri="{BB962C8B-B14F-4D97-AF65-F5344CB8AC3E}">
        <p14:creationId xmlns:p14="http://schemas.microsoft.com/office/powerpoint/2010/main" val="300972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Sojas lauku diena 2018\Soja 1 emb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569" y="294306"/>
            <a:ext cx="1728193" cy="571373"/>
          </a:xfrm>
          <a:prstGeom prst="rect">
            <a:avLst/>
          </a:prstGeom>
          <a:noFill/>
          <a:extLst>
            <a:ext uri="{909E8E84-426E-40DD-AFC4-6F175D3DCCD1}">
              <a14:hiddenFill xmlns:a14="http://schemas.microsoft.com/office/drawing/2010/main">
                <a:solidFill>
                  <a:srgbClr val="FFFFFF"/>
                </a:solidFill>
              </a14:hiddenFill>
            </a:ext>
          </a:extLst>
        </p:spPr>
      </p:pic>
      <p:sp>
        <p:nvSpPr>
          <p:cNvPr id="5" name="Virsraksts 4"/>
          <p:cNvSpPr>
            <a:spLocks noGrp="1"/>
          </p:cNvSpPr>
          <p:nvPr>
            <p:ph type="ctrTitle"/>
          </p:nvPr>
        </p:nvSpPr>
        <p:spPr>
          <a:xfrm>
            <a:off x="767408" y="294306"/>
            <a:ext cx="9144000" cy="648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07000"/>
              </a:lnSpc>
              <a:spcAft>
                <a:spcPts val="800"/>
              </a:spcAft>
            </a:pPr>
            <a:r>
              <a:rPr lang="lv-LV" sz="2800" b="1" dirty="0">
                <a:solidFill>
                  <a:schemeClr val="tx1"/>
                </a:solidFill>
                <a:latin typeface="Arial" panose="020B0604020202020204" pitchFamily="34" charset="0"/>
                <a:ea typeface="Calibri"/>
                <a:cs typeface="Arial" panose="020B0604020202020204" pitchFamily="34" charset="0"/>
              </a:rPr>
              <a:t/>
            </a:r>
            <a:br>
              <a:rPr lang="lv-LV" sz="2800" b="1" dirty="0">
                <a:solidFill>
                  <a:schemeClr val="tx1"/>
                </a:solidFill>
                <a:latin typeface="Arial" panose="020B0604020202020204" pitchFamily="34" charset="0"/>
                <a:ea typeface="Calibri"/>
                <a:cs typeface="Arial" panose="020B0604020202020204" pitchFamily="34" charset="0"/>
              </a:rPr>
            </a:br>
            <a:r>
              <a:rPr lang="lv-LV" sz="1600" b="1" dirty="0">
                <a:solidFill>
                  <a:schemeClr val="tx1"/>
                </a:solidFill>
                <a:latin typeface="Arial" panose="020B0604020202020204" pitchFamily="34" charset="0"/>
                <a:ea typeface="Calibri"/>
                <a:cs typeface="Arial" panose="020B0604020202020204" pitchFamily="34" charset="0"/>
              </a:rPr>
              <a:t>„Jaunas tehnoloģijas un ekonomiski pamatoti risinājumi </a:t>
            </a:r>
            <a:br>
              <a:rPr lang="lv-LV" sz="1600" b="1" dirty="0">
                <a:solidFill>
                  <a:schemeClr val="tx1"/>
                </a:solidFill>
                <a:latin typeface="Arial" panose="020B0604020202020204" pitchFamily="34" charset="0"/>
                <a:ea typeface="Calibri"/>
                <a:cs typeface="Arial" panose="020B0604020202020204" pitchFamily="34" charset="0"/>
              </a:rPr>
            </a:br>
            <a:r>
              <a:rPr lang="lv-LV" sz="1600" b="1" dirty="0">
                <a:solidFill>
                  <a:schemeClr val="tx1"/>
                </a:solidFill>
                <a:latin typeface="Arial" panose="020B0604020202020204" pitchFamily="34" charset="0"/>
                <a:ea typeface="Calibri"/>
                <a:cs typeface="Arial" panose="020B0604020202020204" pitchFamily="34" charset="0"/>
              </a:rPr>
              <a:t>vietējās lopbarības ražošanai cūkkopībai: </a:t>
            </a:r>
            <a:br>
              <a:rPr lang="lv-LV" sz="1600" b="1" dirty="0">
                <a:solidFill>
                  <a:schemeClr val="tx1"/>
                </a:solidFill>
                <a:latin typeface="Arial" panose="020B0604020202020204" pitchFamily="34" charset="0"/>
                <a:ea typeface="Calibri"/>
                <a:cs typeface="Arial" panose="020B0604020202020204" pitchFamily="34" charset="0"/>
              </a:rPr>
            </a:br>
            <a:r>
              <a:rPr lang="lv-LV" sz="1600" b="1" dirty="0">
                <a:solidFill>
                  <a:srgbClr val="008000"/>
                </a:solidFill>
                <a:latin typeface="Arial" panose="020B0604020202020204" pitchFamily="34" charset="0"/>
                <a:ea typeface="Calibri"/>
                <a:cs typeface="Arial" panose="020B0604020202020204" pitchFamily="34" charset="0"/>
              </a:rPr>
              <a:t>ģenētiski nemodificētas sojas un jaunu lopbarības miežu šķirņu audzēšana Latvijā</a:t>
            </a:r>
            <a:r>
              <a:rPr lang="lv-LV" sz="1600" b="1" dirty="0">
                <a:solidFill>
                  <a:schemeClr val="tx1"/>
                </a:solidFill>
                <a:latin typeface="Arial" panose="020B0604020202020204" pitchFamily="34" charset="0"/>
                <a:ea typeface="Calibri"/>
                <a:cs typeface="Arial" panose="020B0604020202020204" pitchFamily="34" charset="0"/>
              </a:rPr>
              <a:t>” </a:t>
            </a:r>
            <a:endParaRPr lang="lv-LV" sz="1800" dirty="0">
              <a:solidFill>
                <a:schemeClr val="tx1"/>
              </a:solidFill>
              <a:latin typeface="Arial" panose="020B0604020202020204" pitchFamily="34" charset="0"/>
              <a:ea typeface="Calibri"/>
              <a:cs typeface="Arial" panose="020B0604020202020204" pitchFamily="34" charset="0"/>
            </a:endParaRPr>
          </a:p>
        </p:txBody>
      </p:sp>
      <p:pic>
        <p:nvPicPr>
          <p:cNvPr id="6" name="Attēls 5" descr="C:\Users\PC\Desktop\PROJEKTI\35 16.1 Soja Sadarbība\Publicitāte\LV_ID_logo_krāsainais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7997" y="6549615"/>
            <a:ext cx="1008112" cy="255495"/>
          </a:xfrm>
          <a:prstGeom prst="rect">
            <a:avLst/>
          </a:prstGeom>
          <a:noFill/>
          <a:ln>
            <a:noFill/>
          </a:ln>
        </p:spPr>
      </p:pic>
      <p:pic>
        <p:nvPicPr>
          <p:cNvPr id="7" name="Attēls 6" descr="C:\Users\PC\Desktop\PROJEKTI\35 16.1 Soja Sadarbība\Publicitāte\ELFLA_logo_krāsaina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4323" y="6578035"/>
            <a:ext cx="1570245" cy="227074"/>
          </a:xfrm>
          <a:prstGeom prst="rect">
            <a:avLst/>
          </a:prstGeom>
          <a:noFill/>
          <a:ln>
            <a:noFill/>
          </a:ln>
        </p:spPr>
      </p:pic>
      <p:cxnSp>
        <p:nvCxnSpPr>
          <p:cNvPr id="4" name="Taisns savienotājs 3"/>
          <p:cNvCxnSpPr/>
          <p:nvPr/>
        </p:nvCxnSpPr>
        <p:spPr>
          <a:xfrm>
            <a:off x="1524000" y="1340768"/>
            <a:ext cx="919826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Virsraksts 4"/>
          <p:cNvSpPr txBox="1">
            <a:spLocks/>
          </p:cNvSpPr>
          <p:nvPr/>
        </p:nvSpPr>
        <p:spPr>
          <a:xfrm>
            <a:off x="1524000" y="1340768"/>
            <a:ext cx="9144000" cy="4176464"/>
          </a:xfrm>
          <a:prstGeom prst="rect">
            <a:avLst/>
          </a:prstGeom>
          <a:solidFill>
            <a:schemeClr val="bg1"/>
          </a:solidFill>
          <a:ln w="25400" cap="flat" cmpd="sng" algn="ctr">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Bef>
                <a:spcPts val="0"/>
              </a:spcBef>
              <a:spcAft>
                <a:spcPts val="600"/>
              </a:spcAft>
            </a:pPr>
            <a:r>
              <a:rPr lang="lv-LV" sz="2800" b="1" i="1" u="sng" dirty="0">
                <a:solidFill>
                  <a:srgbClr val="C00000"/>
                </a:solidFill>
              </a:rPr>
              <a:t>Kas būs projekta rezultāts</a:t>
            </a:r>
            <a:r>
              <a:rPr lang="lv-LV" sz="2800" b="1" i="1" dirty="0">
                <a:solidFill>
                  <a:srgbClr val="C00000"/>
                </a:solidFill>
              </a:rPr>
              <a:t>: </a:t>
            </a:r>
            <a:r>
              <a:rPr lang="lv-LV" sz="2400" dirty="0">
                <a:solidFill>
                  <a:prstClr val="black"/>
                </a:solidFill>
              </a:rPr>
              <a:t>	</a:t>
            </a:r>
          </a:p>
          <a:p>
            <a:pPr marL="342900" indent="-342900" algn="l">
              <a:spcBef>
                <a:spcPts val="0"/>
              </a:spcBef>
              <a:spcAft>
                <a:spcPts val="600"/>
              </a:spcAft>
              <a:buFont typeface="Arial" panose="020B0604020202020204" pitchFamily="34" charset="0"/>
              <a:buChar char="•"/>
            </a:pPr>
            <a:r>
              <a:rPr lang="lv-LV" sz="2400" dirty="0">
                <a:solidFill>
                  <a:prstClr val="black"/>
                </a:solidFill>
              </a:rPr>
              <a:t>Aprobētas un ekonomiski izvērtētas </a:t>
            </a:r>
            <a:r>
              <a:rPr lang="lv-LV" sz="2400" b="1" dirty="0">
                <a:solidFill>
                  <a:prstClr val="black"/>
                </a:solidFill>
              </a:rPr>
              <a:t>sojas audzēšanas tehnoloģijas</a:t>
            </a:r>
            <a:r>
              <a:rPr lang="lv-LV" sz="2400" dirty="0">
                <a:solidFill>
                  <a:prstClr val="black"/>
                </a:solidFill>
              </a:rPr>
              <a:t>: šķirnes un agrotehnika konvencionālai un bioloģiskai saimniekošanai;</a:t>
            </a:r>
          </a:p>
          <a:p>
            <a:pPr marL="342900" indent="-342900" algn="l">
              <a:spcBef>
                <a:spcPts val="0"/>
              </a:spcBef>
              <a:spcAft>
                <a:spcPts val="600"/>
              </a:spcAft>
              <a:buFont typeface="Arial" panose="020B0604020202020204" pitchFamily="34" charset="0"/>
              <a:buChar char="•"/>
            </a:pPr>
            <a:r>
              <a:rPr lang="lv-LV" sz="2400" dirty="0">
                <a:solidFill>
                  <a:prstClr val="black"/>
                </a:solidFill>
              </a:rPr>
              <a:t>Jaunas </a:t>
            </a:r>
            <a:r>
              <a:rPr lang="lv-LV" sz="2400" b="1" dirty="0">
                <a:solidFill>
                  <a:prstClr val="black"/>
                </a:solidFill>
              </a:rPr>
              <a:t>vietējās miežu </a:t>
            </a:r>
            <a:r>
              <a:rPr lang="lv-LV" sz="2400" dirty="0">
                <a:solidFill>
                  <a:prstClr val="black"/>
                </a:solidFill>
              </a:rPr>
              <a:t>, t.sk., </a:t>
            </a:r>
            <a:r>
              <a:rPr lang="lv-LV" sz="2400" dirty="0" err="1">
                <a:solidFill>
                  <a:prstClr val="black"/>
                </a:solidFill>
              </a:rPr>
              <a:t>kailgraudu</a:t>
            </a:r>
            <a:r>
              <a:rPr lang="lv-LV" sz="2400" dirty="0">
                <a:solidFill>
                  <a:prstClr val="black"/>
                </a:solidFill>
              </a:rPr>
              <a:t> šķirnes, to </a:t>
            </a:r>
            <a:r>
              <a:rPr lang="lv-LV" sz="2400" b="1" dirty="0">
                <a:solidFill>
                  <a:prstClr val="black"/>
                </a:solidFill>
              </a:rPr>
              <a:t>audzēšanas tehnoloģiskie risinājumi</a:t>
            </a:r>
            <a:r>
              <a:rPr lang="lv-LV" sz="2400" dirty="0">
                <a:solidFill>
                  <a:prstClr val="black"/>
                </a:solidFill>
              </a:rPr>
              <a:t> mērķtiecīgai  lopbarības graudu ražošanai;</a:t>
            </a:r>
          </a:p>
          <a:p>
            <a:pPr marL="342900" indent="-342900" algn="l">
              <a:spcBef>
                <a:spcPts val="0"/>
              </a:spcBef>
              <a:spcAft>
                <a:spcPts val="600"/>
              </a:spcAft>
              <a:buFont typeface="Arial" panose="020B0604020202020204" pitchFamily="34" charset="0"/>
              <a:buChar char="•"/>
            </a:pPr>
            <a:r>
              <a:rPr lang="lv-LV" sz="2400" dirty="0">
                <a:solidFill>
                  <a:prstClr val="black"/>
                </a:solidFill>
              </a:rPr>
              <a:t>ieteikumi </a:t>
            </a:r>
            <a:r>
              <a:rPr lang="lv-LV" sz="2400" b="1" dirty="0">
                <a:solidFill>
                  <a:prstClr val="black"/>
                </a:solidFill>
              </a:rPr>
              <a:t>vietējās sojas pārstrādei</a:t>
            </a:r>
            <a:r>
              <a:rPr lang="lv-LV" sz="2400" dirty="0">
                <a:solidFill>
                  <a:prstClr val="black"/>
                </a:solidFill>
              </a:rPr>
              <a:t>, izmantojot </a:t>
            </a:r>
            <a:r>
              <a:rPr lang="lv-LV" sz="2400" dirty="0" err="1">
                <a:solidFill>
                  <a:prstClr val="black"/>
                </a:solidFill>
              </a:rPr>
              <a:t>ekstrudēšanu</a:t>
            </a:r>
            <a:r>
              <a:rPr lang="lv-LV" sz="2400" dirty="0">
                <a:solidFill>
                  <a:prstClr val="black"/>
                </a:solidFill>
              </a:rPr>
              <a:t>, iegūtās barības izmantošanas efektivitātes analīze cūkkopībā</a:t>
            </a:r>
          </a:p>
          <a:p>
            <a:pPr marL="342900" indent="-342900" algn="l">
              <a:spcBef>
                <a:spcPts val="0"/>
              </a:spcBef>
              <a:spcAft>
                <a:spcPts val="600"/>
              </a:spcAft>
              <a:buFont typeface="Arial" panose="020B0604020202020204" pitchFamily="34" charset="0"/>
              <a:buChar char="•"/>
            </a:pPr>
            <a:r>
              <a:rPr lang="lv-LV" sz="2400" b="1" dirty="0">
                <a:solidFill>
                  <a:prstClr val="black"/>
                </a:solidFill>
              </a:rPr>
              <a:t>Zināšanu bāze </a:t>
            </a:r>
            <a:r>
              <a:rPr lang="lv-LV" sz="2400" dirty="0">
                <a:solidFill>
                  <a:prstClr val="black"/>
                </a:solidFill>
              </a:rPr>
              <a:t>augkopības sektoram, </a:t>
            </a:r>
            <a:r>
              <a:rPr lang="lv-LV" sz="2400" b="1" dirty="0">
                <a:solidFill>
                  <a:prstClr val="black"/>
                </a:solidFill>
              </a:rPr>
              <a:t>ekonomiski argumenti </a:t>
            </a:r>
            <a:r>
              <a:rPr lang="lv-LV" sz="2400" dirty="0">
                <a:solidFill>
                  <a:prstClr val="black"/>
                </a:solidFill>
              </a:rPr>
              <a:t>lopbarības izejvielu – sojas un miežu audzēšanas stratēģiju izstrādei saimniecībās</a:t>
            </a:r>
          </a:p>
        </p:txBody>
      </p:sp>
      <p:sp>
        <p:nvSpPr>
          <p:cNvPr id="15" name="Virsraksts 4"/>
          <p:cNvSpPr txBox="1">
            <a:spLocks/>
          </p:cNvSpPr>
          <p:nvPr/>
        </p:nvSpPr>
        <p:spPr>
          <a:xfrm>
            <a:off x="1935677" y="2658378"/>
            <a:ext cx="8787421" cy="3074879"/>
          </a:xfrm>
          <a:prstGeom prst="rect">
            <a:avLst/>
          </a:prstGeom>
          <a:solidFill>
            <a:srgbClr val="FFFFB9"/>
          </a:solidFill>
          <a:ln w="25400" cap="flat" cmpd="sng" algn="ctr">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Bef>
                <a:spcPts val="0"/>
              </a:spcBef>
            </a:pPr>
            <a:r>
              <a:rPr lang="lv-LV" sz="2800" b="1" i="1" u="sng" dirty="0">
                <a:solidFill>
                  <a:srgbClr val="C00000"/>
                </a:solidFill>
              </a:rPr>
              <a:t>Kā lauksaimnieks tiks pie šiem rezultātiem</a:t>
            </a:r>
            <a:r>
              <a:rPr lang="lv-LV" sz="2800" b="1" i="1" dirty="0">
                <a:solidFill>
                  <a:srgbClr val="C00000"/>
                </a:solidFill>
              </a:rPr>
              <a:t>: </a:t>
            </a:r>
          </a:p>
          <a:p>
            <a:pPr marL="342900" indent="-342900" algn="l">
              <a:spcBef>
                <a:spcPts val="0"/>
              </a:spcBef>
              <a:spcAft>
                <a:spcPts val="600"/>
              </a:spcAft>
              <a:buFont typeface="Arial" panose="020B0604020202020204" pitchFamily="34" charset="0"/>
              <a:buChar char="•"/>
            </a:pPr>
            <a:r>
              <a:rPr lang="lv-LV" sz="2400" b="1" i="1" dirty="0">
                <a:solidFill>
                  <a:prstClr val="black"/>
                </a:solidFill>
              </a:rPr>
              <a:t> 5 Lauku dienu pasākumi - semināri  un projekta noslēguma konference</a:t>
            </a:r>
          </a:p>
          <a:p>
            <a:pPr marL="342900" indent="-342900" algn="l">
              <a:spcBef>
                <a:spcPts val="0"/>
              </a:spcBef>
              <a:spcAft>
                <a:spcPts val="600"/>
              </a:spcAft>
              <a:buFont typeface="Arial" panose="020B0604020202020204" pitchFamily="34" charset="0"/>
              <a:buChar char="•"/>
            </a:pPr>
            <a:r>
              <a:rPr lang="lv-LV" sz="2400" b="1" i="1" dirty="0">
                <a:solidFill>
                  <a:prstClr val="black"/>
                </a:solidFill>
              </a:rPr>
              <a:t>9 zinātniskās un vismaz 6 populārzinātniskās publikācijas </a:t>
            </a:r>
          </a:p>
          <a:p>
            <a:pPr marL="342900" indent="-342900" algn="l">
              <a:spcBef>
                <a:spcPts val="0"/>
              </a:spcBef>
              <a:spcAft>
                <a:spcPts val="600"/>
              </a:spcAft>
              <a:buFont typeface="Arial" panose="020B0604020202020204" pitchFamily="34" charset="0"/>
              <a:buChar char="•"/>
            </a:pPr>
            <a:r>
              <a:rPr lang="lv-LV" sz="2400" b="1" i="1" dirty="0">
                <a:solidFill>
                  <a:prstClr val="black"/>
                </a:solidFill>
              </a:rPr>
              <a:t>Informācija  Lauku tīkla un projekta partneru mājas lapās</a:t>
            </a:r>
            <a:endParaRPr lang="lv-LV" sz="2400" dirty="0">
              <a:solidFill>
                <a:prstClr val="black"/>
              </a:solidFill>
            </a:endParaRPr>
          </a:p>
          <a:p>
            <a:pPr marL="342900" indent="-342900" algn="l">
              <a:spcBef>
                <a:spcPts val="0"/>
              </a:spcBef>
              <a:buFont typeface="Arial" panose="020B0604020202020204" pitchFamily="34" charset="0"/>
              <a:buChar char="•"/>
            </a:pPr>
            <a:endParaRPr lang="lv-LV" sz="1800" i="1" dirty="0">
              <a:solidFill>
                <a:prstClr val="black"/>
              </a:solidFill>
            </a:endParaRPr>
          </a:p>
        </p:txBody>
      </p:sp>
      <p:pic>
        <p:nvPicPr>
          <p:cNvPr id="16" name="Picture 2" descr="C:\Users\PC\Pictures\2018 augusts 14 Soja Laulema u.c\20180814_12003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5861" y="476672"/>
            <a:ext cx="3174008" cy="2432844"/>
          </a:xfrm>
          <a:prstGeom prst="rect">
            <a:avLst/>
          </a:prstGeom>
          <a:ln>
            <a:noFill/>
          </a:ln>
          <a:effectLst>
            <a:outerShdw blurRad="292100" dist="139700" dir="2700000" algn="tl" rotWithShape="0">
              <a:srgbClr val="333333">
                <a:alpha val="65000"/>
              </a:srgbClr>
            </a:outerShdw>
            <a:softEdge rad="1092200"/>
          </a:effectLst>
          <a:extLst>
            <a:ext uri="{909E8E84-426E-40DD-AFC4-6F175D3DCCD1}">
              <a14:hiddenFill xmlns:a14="http://schemas.microsoft.com/office/drawing/2010/main">
                <a:solidFill>
                  <a:srgbClr val="FFFFFF"/>
                </a:solidFill>
              </a14:hiddenFill>
            </a:ext>
          </a:extLst>
        </p:spPr>
      </p:pic>
      <p:pic>
        <p:nvPicPr>
          <p:cNvPr id="17" name="Picture 2" descr="C:\Users\PC\Pictures\2018 augusts 14 Soja Laulema u.c\20180814_12003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417" y="4581128"/>
            <a:ext cx="3864595" cy="2962172"/>
          </a:xfrm>
          <a:prstGeom prst="rect">
            <a:avLst/>
          </a:prstGeom>
          <a:ln>
            <a:noFill/>
          </a:ln>
          <a:effectLst>
            <a:outerShdw blurRad="292100" dist="139700" dir="2700000" algn="tl" rotWithShape="0">
              <a:srgbClr val="333333">
                <a:alpha val="65000"/>
              </a:srgbClr>
            </a:outerShdw>
            <a:softEdge rad="1092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89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Sojas lauku diena 2018\Soja 1 emb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569" y="294306"/>
            <a:ext cx="1728193" cy="571373"/>
          </a:xfrm>
          <a:prstGeom prst="rect">
            <a:avLst/>
          </a:prstGeom>
          <a:noFill/>
          <a:extLst>
            <a:ext uri="{909E8E84-426E-40DD-AFC4-6F175D3DCCD1}">
              <a14:hiddenFill xmlns:a14="http://schemas.microsoft.com/office/drawing/2010/main">
                <a:solidFill>
                  <a:srgbClr val="FFFFFF"/>
                </a:solidFill>
              </a14:hiddenFill>
            </a:ext>
          </a:extLst>
        </p:spPr>
      </p:pic>
      <p:sp>
        <p:nvSpPr>
          <p:cNvPr id="5" name="Virsraksts 4"/>
          <p:cNvSpPr>
            <a:spLocks noGrp="1"/>
          </p:cNvSpPr>
          <p:nvPr>
            <p:ph type="ctrTitle"/>
          </p:nvPr>
        </p:nvSpPr>
        <p:spPr>
          <a:xfrm>
            <a:off x="767408" y="294306"/>
            <a:ext cx="9144000" cy="648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07000"/>
              </a:lnSpc>
              <a:spcAft>
                <a:spcPts val="800"/>
              </a:spcAft>
            </a:pPr>
            <a:r>
              <a:rPr lang="lv-LV" sz="2800" b="1" dirty="0">
                <a:solidFill>
                  <a:schemeClr val="tx1"/>
                </a:solidFill>
                <a:latin typeface="Arial" panose="020B0604020202020204" pitchFamily="34" charset="0"/>
                <a:ea typeface="Calibri"/>
                <a:cs typeface="Arial" panose="020B0604020202020204" pitchFamily="34" charset="0"/>
              </a:rPr>
              <a:t/>
            </a:r>
            <a:br>
              <a:rPr lang="lv-LV" sz="2800" b="1" dirty="0">
                <a:solidFill>
                  <a:schemeClr val="tx1"/>
                </a:solidFill>
                <a:latin typeface="Arial" panose="020B0604020202020204" pitchFamily="34" charset="0"/>
                <a:ea typeface="Calibri"/>
                <a:cs typeface="Arial" panose="020B0604020202020204" pitchFamily="34" charset="0"/>
              </a:rPr>
            </a:br>
            <a:r>
              <a:rPr lang="lv-LV" sz="1600" b="1" dirty="0">
                <a:solidFill>
                  <a:schemeClr val="tx1"/>
                </a:solidFill>
                <a:latin typeface="Arial" panose="020B0604020202020204" pitchFamily="34" charset="0"/>
                <a:ea typeface="Calibri"/>
                <a:cs typeface="Arial" panose="020B0604020202020204" pitchFamily="34" charset="0"/>
              </a:rPr>
              <a:t>„Jaunas tehnoloģijas un ekonomiski pamatoti risinājumi </a:t>
            </a:r>
            <a:br>
              <a:rPr lang="lv-LV" sz="1600" b="1" dirty="0">
                <a:solidFill>
                  <a:schemeClr val="tx1"/>
                </a:solidFill>
                <a:latin typeface="Arial" panose="020B0604020202020204" pitchFamily="34" charset="0"/>
                <a:ea typeface="Calibri"/>
                <a:cs typeface="Arial" panose="020B0604020202020204" pitchFamily="34" charset="0"/>
              </a:rPr>
            </a:br>
            <a:r>
              <a:rPr lang="lv-LV" sz="1600" b="1" dirty="0">
                <a:solidFill>
                  <a:schemeClr val="tx1"/>
                </a:solidFill>
                <a:latin typeface="Arial" panose="020B0604020202020204" pitchFamily="34" charset="0"/>
                <a:ea typeface="Calibri"/>
                <a:cs typeface="Arial" panose="020B0604020202020204" pitchFamily="34" charset="0"/>
              </a:rPr>
              <a:t>vietējās lopbarības ražošanai cūkkopībai: </a:t>
            </a:r>
            <a:br>
              <a:rPr lang="lv-LV" sz="1600" b="1" dirty="0">
                <a:solidFill>
                  <a:schemeClr val="tx1"/>
                </a:solidFill>
                <a:latin typeface="Arial" panose="020B0604020202020204" pitchFamily="34" charset="0"/>
                <a:ea typeface="Calibri"/>
                <a:cs typeface="Arial" panose="020B0604020202020204" pitchFamily="34" charset="0"/>
              </a:rPr>
            </a:br>
            <a:r>
              <a:rPr lang="lv-LV" sz="1600" b="1" dirty="0">
                <a:solidFill>
                  <a:srgbClr val="008000"/>
                </a:solidFill>
                <a:latin typeface="Arial" panose="020B0604020202020204" pitchFamily="34" charset="0"/>
                <a:ea typeface="Calibri"/>
                <a:cs typeface="Arial" panose="020B0604020202020204" pitchFamily="34" charset="0"/>
              </a:rPr>
              <a:t>ģenētiski nemodificētas sojas un jaunu lopbarības miežu šķirņu audzēšana Latvijā</a:t>
            </a:r>
            <a:r>
              <a:rPr lang="lv-LV" sz="1600" b="1" dirty="0">
                <a:solidFill>
                  <a:schemeClr val="tx1"/>
                </a:solidFill>
                <a:latin typeface="Arial" panose="020B0604020202020204" pitchFamily="34" charset="0"/>
                <a:ea typeface="Calibri"/>
                <a:cs typeface="Arial" panose="020B0604020202020204" pitchFamily="34" charset="0"/>
              </a:rPr>
              <a:t>” </a:t>
            </a:r>
            <a:endParaRPr lang="lv-LV" sz="1800" dirty="0">
              <a:solidFill>
                <a:schemeClr val="tx1"/>
              </a:solidFill>
              <a:latin typeface="Arial" panose="020B0604020202020204" pitchFamily="34" charset="0"/>
              <a:ea typeface="Calibri"/>
              <a:cs typeface="Arial" panose="020B0604020202020204" pitchFamily="34" charset="0"/>
            </a:endParaRPr>
          </a:p>
        </p:txBody>
      </p:sp>
      <p:pic>
        <p:nvPicPr>
          <p:cNvPr id="6" name="Attēls 5" descr="C:\Users\PC\Desktop\PROJEKTI\35 16.1 Soja Sadarbība\Publicitāte\LV_ID_logo_krāsainais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5720" y="6322541"/>
            <a:ext cx="1008112" cy="255495"/>
          </a:xfrm>
          <a:prstGeom prst="rect">
            <a:avLst/>
          </a:prstGeom>
          <a:noFill/>
          <a:ln>
            <a:noFill/>
          </a:ln>
        </p:spPr>
      </p:pic>
      <p:pic>
        <p:nvPicPr>
          <p:cNvPr id="7" name="Attēls 6" descr="C:\Users\PC\Desktop\PROJEKTI\35 16.1 Soja Sadarbība\Publicitāte\ELFLA_logo_krāsaina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4313" y="6322540"/>
            <a:ext cx="1570245" cy="227074"/>
          </a:xfrm>
          <a:prstGeom prst="rect">
            <a:avLst/>
          </a:prstGeom>
          <a:noFill/>
          <a:ln>
            <a:noFill/>
          </a:ln>
        </p:spPr>
      </p:pic>
      <p:pic>
        <p:nvPicPr>
          <p:cNvPr id="9" name="Picture 2" descr="C:\Users\PC\Pictures\2018 augusts 14 Soja Laulema u.c\20180814_12003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2430" y="452450"/>
            <a:ext cx="3174008" cy="2432844"/>
          </a:xfrm>
          <a:prstGeom prst="rect">
            <a:avLst/>
          </a:prstGeom>
          <a:ln>
            <a:noFill/>
          </a:ln>
          <a:effectLst>
            <a:outerShdw blurRad="292100" dist="139700" dir="2700000" algn="tl" rotWithShape="0">
              <a:srgbClr val="333333">
                <a:alpha val="65000"/>
              </a:srgbClr>
            </a:outerShdw>
            <a:softEdge rad="1092200"/>
          </a:effectLst>
          <a:extLst>
            <a:ext uri="{909E8E84-426E-40DD-AFC4-6F175D3DCCD1}">
              <a14:hiddenFill xmlns:a14="http://schemas.microsoft.com/office/drawing/2010/main">
                <a:solidFill>
                  <a:srgbClr val="FFFFFF"/>
                </a:solidFill>
              </a14:hiddenFill>
            </a:ext>
          </a:extLst>
        </p:spPr>
      </p:pic>
      <p:sp>
        <p:nvSpPr>
          <p:cNvPr id="2" name="Taisnstūris 1"/>
          <p:cNvSpPr/>
          <p:nvPr/>
        </p:nvSpPr>
        <p:spPr>
          <a:xfrm>
            <a:off x="1524001" y="1376367"/>
            <a:ext cx="9116257" cy="1538883"/>
          </a:xfrm>
          <a:prstGeom prst="rect">
            <a:avLst/>
          </a:prstGeom>
        </p:spPr>
        <p:txBody>
          <a:bodyPr wrap="square">
            <a:spAutoFit/>
          </a:bodyPr>
          <a:lstStyle/>
          <a:p>
            <a:r>
              <a:rPr lang="lv-LV" sz="2400" b="1" dirty="0">
                <a:solidFill>
                  <a:prstClr val="black"/>
                </a:solidFill>
              </a:rPr>
              <a:t>Ieguldījumi projekta īstenošanā :</a:t>
            </a:r>
          </a:p>
          <a:p>
            <a:r>
              <a:rPr lang="lv-LV" sz="2200" dirty="0">
                <a:solidFill>
                  <a:prstClr val="black"/>
                </a:solidFill>
              </a:rPr>
              <a:t>			</a:t>
            </a:r>
          </a:p>
          <a:p>
            <a:endParaRPr lang="lv-LV" sz="2400" dirty="0">
              <a:solidFill>
                <a:prstClr val="black"/>
              </a:solidFill>
            </a:endParaRPr>
          </a:p>
          <a:p>
            <a:endParaRPr lang="lv-LV" sz="2400" b="1" u="sng" dirty="0">
              <a:solidFill>
                <a:prstClr val="black"/>
              </a:solidFill>
            </a:endParaRPr>
          </a:p>
        </p:txBody>
      </p:sp>
      <p:cxnSp>
        <p:nvCxnSpPr>
          <p:cNvPr id="4" name="Taisns savienotājs 3"/>
          <p:cNvCxnSpPr/>
          <p:nvPr/>
        </p:nvCxnSpPr>
        <p:spPr>
          <a:xfrm>
            <a:off x="1524000" y="1340768"/>
            <a:ext cx="919826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703512" y="1840626"/>
            <a:ext cx="3685270" cy="4913693"/>
          </a:xfrm>
          <a:prstGeom prst="rect">
            <a:avLst/>
          </a:prstGeom>
          <a:noFill/>
          <a:extLst>
            <a:ext uri="{909E8E84-426E-40DD-AFC4-6F175D3DCCD1}">
              <a14:hiddenFill xmlns:a14="http://schemas.microsoft.com/office/drawing/2010/main">
                <a:solidFill>
                  <a:srgbClr val="FFFFFF"/>
                </a:solidFill>
              </a14:hiddenFill>
            </a:ext>
          </a:extLst>
        </p:spPr>
      </p:pic>
      <p:sp>
        <p:nvSpPr>
          <p:cNvPr id="10" name="Virsraksts 4"/>
          <p:cNvSpPr txBox="1">
            <a:spLocks/>
          </p:cNvSpPr>
          <p:nvPr/>
        </p:nvSpPr>
        <p:spPr>
          <a:xfrm>
            <a:off x="1678361" y="2245696"/>
            <a:ext cx="8787421" cy="724280"/>
          </a:xfrm>
          <a:prstGeom prst="rect">
            <a:avLst/>
          </a:prstGeom>
          <a:solidFill>
            <a:srgbClr val="CCFF99"/>
          </a:solidFill>
          <a:ln w="25400" cap="flat" cmpd="sng" algn="ctr">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Bef>
                <a:spcPts val="0"/>
              </a:spcBef>
            </a:pPr>
            <a:r>
              <a:rPr lang="lv-LV" sz="2200" b="1" i="1" u="sng" dirty="0">
                <a:solidFill>
                  <a:prstClr val="black"/>
                </a:solidFill>
              </a:rPr>
              <a:t>Laika resurss: </a:t>
            </a:r>
            <a:r>
              <a:rPr lang="lv-LV" sz="2200" b="1" i="1" dirty="0">
                <a:solidFill>
                  <a:prstClr val="black"/>
                </a:solidFill>
              </a:rPr>
              <a:t>42 mēneši, t.i.</a:t>
            </a:r>
            <a:r>
              <a:rPr lang="lv-LV" sz="2000" b="1" i="1" dirty="0">
                <a:solidFill>
                  <a:prstClr val="black"/>
                </a:solidFill>
              </a:rPr>
              <a:t>2018. gada 1. februāris – 2021. gada 31. jūlijs </a:t>
            </a:r>
          </a:p>
        </p:txBody>
      </p:sp>
      <p:sp>
        <p:nvSpPr>
          <p:cNvPr id="11" name="Virsraksts 4"/>
          <p:cNvSpPr txBox="1">
            <a:spLocks/>
          </p:cNvSpPr>
          <p:nvPr/>
        </p:nvSpPr>
        <p:spPr>
          <a:xfrm>
            <a:off x="1737608" y="3212976"/>
            <a:ext cx="8771045" cy="504494"/>
          </a:xfrm>
          <a:prstGeom prst="rect">
            <a:avLst/>
          </a:prstGeom>
          <a:solidFill>
            <a:srgbClr val="FFFFCC"/>
          </a:solidFill>
          <a:ln w="25400" cap="flat" cmpd="sng" algn="ctr">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Bef>
                <a:spcPts val="0"/>
              </a:spcBef>
            </a:pPr>
            <a:r>
              <a:rPr lang="lv-LV" sz="2200" b="1" i="1" u="sng" dirty="0">
                <a:solidFill>
                  <a:prstClr val="black"/>
                </a:solidFill>
              </a:rPr>
              <a:t>Cilvēkresursi</a:t>
            </a:r>
            <a:r>
              <a:rPr lang="lv-LV" sz="2200" b="1" i="1" dirty="0">
                <a:solidFill>
                  <a:prstClr val="black"/>
                </a:solidFill>
              </a:rPr>
              <a:t>:  ap 30 cilvēki  kopā projektam veltīs 38 670  darba stundas</a:t>
            </a:r>
            <a:endParaRPr lang="lv-LV" sz="2200" dirty="0">
              <a:solidFill>
                <a:prstClr val="black"/>
              </a:solidFill>
            </a:endParaRPr>
          </a:p>
        </p:txBody>
      </p:sp>
      <p:sp>
        <p:nvSpPr>
          <p:cNvPr id="12" name="Virsraksts 4"/>
          <p:cNvSpPr txBox="1">
            <a:spLocks/>
          </p:cNvSpPr>
          <p:nvPr/>
        </p:nvSpPr>
        <p:spPr>
          <a:xfrm>
            <a:off x="5537117" y="4661338"/>
            <a:ext cx="4999318" cy="1143926"/>
          </a:xfrm>
          <a:prstGeom prst="rect">
            <a:avLst/>
          </a:prstGeom>
          <a:solidFill>
            <a:srgbClr val="CCFF99"/>
          </a:solidFill>
          <a:ln w="25400" cap="flat" cmpd="sng" algn="ctr">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Bef>
                <a:spcPts val="0"/>
              </a:spcBef>
            </a:pPr>
            <a:r>
              <a:rPr lang="lv-LV" sz="2200" b="1" i="1" u="sng" dirty="0">
                <a:solidFill>
                  <a:prstClr val="black"/>
                </a:solidFill>
              </a:rPr>
              <a:t>Kopējie finanšu resursi: </a:t>
            </a:r>
          </a:p>
          <a:p>
            <a:pPr algn="l">
              <a:spcBef>
                <a:spcPts val="0"/>
              </a:spcBef>
            </a:pPr>
            <a:r>
              <a:rPr lang="lv-LV" sz="2200" b="1" i="1" u="sng" dirty="0">
                <a:solidFill>
                  <a:prstClr val="black"/>
                </a:solidFill>
              </a:rPr>
              <a:t> ES fonda finansējums - 449</a:t>
            </a:r>
            <a:r>
              <a:rPr lang="lv-LV" sz="2200" b="1" i="1" dirty="0">
                <a:solidFill>
                  <a:prstClr val="black"/>
                </a:solidFill>
              </a:rPr>
              <a:t> 996 EUR</a:t>
            </a:r>
          </a:p>
          <a:p>
            <a:pPr algn="l">
              <a:spcBef>
                <a:spcPts val="0"/>
              </a:spcBef>
            </a:pPr>
            <a:r>
              <a:rPr lang="lv-LV" sz="2200" b="1" i="1" dirty="0">
                <a:solidFill>
                  <a:prstClr val="black"/>
                </a:solidFill>
              </a:rPr>
              <a:t>Partneru finansējums – 50 000 EUR</a:t>
            </a:r>
            <a:endParaRPr lang="lv-LV" sz="2200" dirty="0">
              <a:solidFill>
                <a:prstClr val="black"/>
              </a:solidFill>
            </a:endParaRPr>
          </a:p>
        </p:txBody>
      </p:sp>
      <p:sp>
        <p:nvSpPr>
          <p:cNvPr id="19" name="Virsraksts 4"/>
          <p:cNvSpPr txBox="1">
            <a:spLocks/>
          </p:cNvSpPr>
          <p:nvPr/>
        </p:nvSpPr>
        <p:spPr>
          <a:xfrm>
            <a:off x="1735241" y="3869870"/>
            <a:ext cx="8771045" cy="504494"/>
          </a:xfrm>
          <a:prstGeom prst="rect">
            <a:avLst/>
          </a:prstGeom>
          <a:solidFill>
            <a:srgbClr val="FFFFCC"/>
          </a:solidFill>
          <a:ln w="25400" cap="flat" cmpd="sng" algn="ctr">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Bef>
                <a:spcPts val="0"/>
              </a:spcBef>
            </a:pPr>
            <a:r>
              <a:rPr lang="lv-LV" sz="2200" b="1" i="1" u="sng" dirty="0">
                <a:solidFill>
                  <a:prstClr val="black"/>
                </a:solidFill>
              </a:rPr>
              <a:t>Materiāli</a:t>
            </a:r>
            <a:r>
              <a:rPr lang="lv-LV" sz="2200" b="1" i="1" dirty="0">
                <a:solidFill>
                  <a:prstClr val="black"/>
                </a:solidFill>
              </a:rPr>
              <a:t>, iekārtas,  cūkas, … infrastruktūra ….  </a:t>
            </a:r>
            <a:endParaRPr lang="lv-LV" sz="2200" dirty="0">
              <a:solidFill>
                <a:prstClr val="black"/>
              </a:solidFill>
            </a:endParaRPr>
          </a:p>
        </p:txBody>
      </p:sp>
    </p:spTree>
    <p:extLst>
      <p:ext uri="{BB962C8B-B14F-4D97-AF65-F5344CB8AC3E}">
        <p14:creationId xmlns:p14="http://schemas.microsoft.com/office/powerpoint/2010/main" val="39154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Sojas lauku diena 2018\Soja 1 emb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569" y="294306"/>
            <a:ext cx="1728193" cy="571373"/>
          </a:xfrm>
          <a:prstGeom prst="rect">
            <a:avLst/>
          </a:prstGeom>
          <a:noFill/>
          <a:extLst>
            <a:ext uri="{909E8E84-426E-40DD-AFC4-6F175D3DCCD1}">
              <a14:hiddenFill xmlns:a14="http://schemas.microsoft.com/office/drawing/2010/main">
                <a:solidFill>
                  <a:srgbClr val="FFFFFF"/>
                </a:solidFill>
              </a14:hiddenFill>
            </a:ext>
          </a:extLst>
        </p:spPr>
      </p:pic>
      <p:sp>
        <p:nvSpPr>
          <p:cNvPr id="5" name="Virsraksts 4"/>
          <p:cNvSpPr>
            <a:spLocks noGrp="1"/>
          </p:cNvSpPr>
          <p:nvPr>
            <p:ph type="ctrTitle"/>
          </p:nvPr>
        </p:nvSpPr>
        <p:spPr>
          <a:xfrm>
            <a:off x="767408" y="294307"/>
            <a:ext cx="9423514" cy="571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07000"/>
              </a:lnSpc>
              <a:spcAft>
                <a:spcPts val="800"/>
              </a:spcAft>
            </a:pPr>
            <a:r>
              <a:rPr lang="lv-LV" sz="2800" b="1" dirty="0">
                <a:solidFill>
                  <a:schemeClr val="tx1"/>
                </a:solidFill>
                <a:latin typeface="Arial" panose="020B0604020202020204" pitchFamily="34" charset="0"/>
                <a:ea typeface="Calibri"/>
                <a:cs typeface="Arial" panose="020B0604020202020204" pitchFamily="34" charset="0"/>
              </a:rPr>
              <a:t/>
            </a:r>
            <a:br>
              <a:rPr lang="lv-LV" sz="2800" b="1" dirty="0">
                <a:solidFill>
                  <a:schemeClr val="tx1"/>
                </a:solidFill>
                <a:latin typeface="Arial" panose="020B0604020202020204" pitchFamily="34" charset="0"/>
                <a:ea typeface="Calibri"/>
                <a:cs typeface="Arial" panose="020B0604020202020204" pitchFamily="34" charset="0"/>
              </a:rPr>
            </a:br>
            <a:r>
              <a:rPr lang="lv-LV" sz="1600" b="1" dirty="0">
                <a:solidFill>
                  <a:schemeClr val="tx1"/>
                </a:solidFill>
                <a:latin typeface="Arial" panose="020B0604020202020204" pitchFamily="34" charset="0"/>
                <a:ea typeface="Calibri"/>
                <a:cs typeface="Arial" panose="020B0604020202020204" pitchFamily="34" charset="0"/>
              </a:rPr>
              <a:t>„Jaunas tehnoloģijas un ekonomiski pamatoti risinājumi </a:t>
            </a:r>
            <a:br>
              <a:rPr lang="lv-LV" sz="1600" b="1" dirty="0">
                <a:solidFill>
                  <a:schemeClr val="tx1"/>
                </a:solidFill>
                <a:latin typeface="Arial" panose="020B0604020202020204" pitchFamily="34" charset="0"/>
                <a:ea typeface="Calibri"/>
                <a:cs typeface="Arial" panose="020B0604020202020204" pitchFamily="34" charset="0"/>
              </a:rPr>
            </a:br>
            <a:r>
              <a:rPr lang="lv-LV" sz="1600" b="1" dirty="0">
                <a:solidFill>
                  <a:schemeClr val="tx1"/>
                </a:solidFill>
                <a:latin typeface="Arial" panose="020B0604020202020204" pitchFamily="34" charset="0"/>
                <a:ea typeface="Calibri"/>
                <a:cs typeface="Arial" panose="020B0604020202020204" pitchFamily="34" charset="0"/>
              </a:rPr>
              <a:t>vietējās lopbarības ražošanai cūkkopībai: </a:t>
            </a:r>
            <a:br>
              <a:rPr lang="lv-LV" sz="1600" b="1" dirty="0">
                <a:solidFill>
                  <a:schemeClr val="tx1"/>
                </a:solidFill>
                <a:latin typeface="Arial" panose="020B0604020202020204" pitchFamily="34" charset="0"/>
                <a:ea typeface="Calibri"/>
                <a:cs typeface="Arial" panose="020B0604020202020204" pitchFamily="34" charset="0"/>
              </a:rPr>
            </a:br>
            <a:r>
              <a:rPr lang="lv-LV" sz="1600" b="1" dirty="0">
                <a:solidFill>
                  <a:srgbClr val="008000"/>
                </a:solidFill>
                <a:latin typeface="Arial" panose="020B0604020202020204" pitchFamily="34" charset="0"/>
                <a:ea typeface="Calibri"/>
                <a:cs typeface="Arial" panose="020B0604020202020204" pitchFamily="34" charset="0"/>
              </a:rPr>
              <a:t>ģenētiski nemodificētas sojas un jaunu lopbarības miežu šķirņu audzēšana Latvijā</a:t>
            </a:r>
            <a:r>
              <a:rPr lang="lv-LV" sz="1600" b="1" dirty="0">
                <a:solidFill>
                  <a:schemeClr val="tx1"/>
                </a:solidFill>
                <a:latin typeface="Arial" panose="020B0604020202020204" pitchFamily="34" charset="0"/>
                <a:ea typeface="Calibri"/>
                <a:cs typeface="Arial" panose="020B0604020202020204" pitchFamily="34" charset="0"/>
              </a:rPr>
              <a:t>” </a:t>
            </a:r>
            <a:endParaRPr lang="lv-LV" sz="1800" dirty="0">
              <a:solidFill>
                <a:schemeClr val="tx1"/>
              </a:solidFill>
              <a:latin typeface="Arial" panose="020B0604020202020204" pitchFamily="34" charset="0"/>
              <a:ea typeface="Calibri"/>
              <a:cs typeface="Arial" panose="020B0604020202020204" pitchFamily="34" charset="0"/>
            </a:endParaRPr>
          </a:p>
        </p:txBody>
      </p:sp>
      <p:pic>
        <p:nvPicPr>
          <p:cNvPr id="6" name="Attēls 5" descr="C:\Users\PC\Desktop\PROJEKTI\35 16.1 Soja Sadarbība\Publicitāte\LV_ID_logo_krāsainais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096" y="6322541"/>
            <a:ext cx="1008112" cy="255495"/>
          </a:xfrm>
          <a:prstGeom prst="rect">
            <a:avLst/>
          </a:prstGeom>
          <a:noFill/>
          <a:ln>
            <a:noFill/>
          </a:ln>
        </p:spPr>
      </p:pic>
      <p:pic>
        <p:nvPicPr>
          <p:cNvPr id="7" name="Attēls 6" descr="C:\Users\PC\Desktop\PROJEKTI\35 16.1 Soja Sadarbība\Publicitāte\ELFLA_logo_krāsaina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6196" y="6322541"/>
            <a:ext cx="1570245" cy="227074"/>
          </a:xfrm>
          <a:prstGeom prst="rect">
            <a:avLst/>
          </a:prstGeom>
          <a:noFill/>
          <a:ln>
            <a:noFill/>
          </a:ln>
        </p:spPr>
      </p:pic>
      <p:sp>
        <p:nvSpPr>
          <p:cNvPr id="8" name="Taisnstūris 7"/>
          <p:cNvSpPr/>
          <p:nvPr/>
        </p:nvSpPr>
        <p:spPr>
          <a:xfrm>
            <a:off x="6222268" y="6597353"/>
            <a:ext cx="4499992" cy="117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lv-LV" sz="1200" b="1" dirty="0">
                <a:solidFill>
                  <a:prstClr val="black"/>
                </a:solidFill>
                <a:latin typeface="Arial"/>
                <a:ea typeface="Calibri"/>
                <a:cs typeface="Times New Roman"/>
              </a:rPr>
              <a:t>Atbalsta </a:t>
            </a:r>
            <a:r>
              <a:rPr lang="lv-LV" sz="1000" b="1" dirty="0">
                <a:solidFill>
                  <a:prstClr val="black"/>
                </a:solidFill>
                <a:latin typeface="Arial"/>
                <a:ea typeface="Calibri"/>
                <a:cs typeface="Times New Roman"/>
              </a:rPr>
              <a:t>Zemkopības</a:t>
            </a:r>
            <a:r>
              <a:rPr lang="lv-LV" sz="1200" b="1" dirty="0">
                <a:solidFill>
                  <a:prstClr val="black"/>
                </a:solidFill>
                <a:latin typeface="Arial"/>
                <a:ea typeface="Calibri"/>
                <a:cs typeface="Times New Roman"/>
              </a:rPr>
              <a:t> ministrija un Lauku atbalsta dienests</a:t>
            </a:r>
            <a:endParaRPr lang="lv-LV" sz="1200" dirty="0">
              <a:solidFill>
                <a:prstClr val="black"/>
              </a:solidFill>
              <a:ea typeface="Calibri"/>
              <a:cs typeface="Times New Roman"/>
            </a:endParaRPr>
          </a:p>
        </p:txBody>
      </p:sp>
      <p:pic>
        <p:nvPicPr>
          <p:cNvPr id="9" name="Picture 2" descr="C:\Users\PC\Pictures\2018 augusts 14 Soja Laulema u.c\20180814_12003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5861" y="436916"/>
            <a:ext cx="3174008" cy="2432844"/>
          </a:xfrm>
          <a:prstGeom prst="rect">
            <a:avLst/>
          </a:prstGeom>
          <a:ln>
            <a:noFill/>
          </a:ln>
          <a:effectLst>
            <a:outerShdw blurRad="292100" dist="139700" dir="2700000" algn="tl" rotWithShape="0">
              <a:srgbClr val="333333">
                <a:alpha val="65000"/>
              </a:srgbClr>
            </a:outerShdw>
            <a:softEdge rad="1092200"/>
          </a:effectLst>
          <a:extLst>
            <a:ext uri="{909E8E84-426E-40DD-AFC4-6F175D3DCCD1}">
              <a14:hiddenFill xmlns:a14="http://schemas.microsoft.com/office/drawing/2010/main">
                <a:solidFill>
                  <a:srgbClr val="FFFFFF"/>
                </a:solidFill>
              </a14:hiddenFill>
            </a:ext>
          </a:extLst>
        </p:spPr>
      </p:pic>
      <p:sp>
        <p:nvSpPr>
          <p:cNvPr id="2" name="Taisnstūris 1"/>
          <p:cNvSpPr/>
          <p:nvPr/>
        </p:nvSpPr>
        <p:spPr>
          <a:xfrm>
            <a:off x="562130" y="1502552"/>
            <a:ext cx="11325069" cy="5478423"/>
          </a:xfrm>
          <a:prstGeom prst="rect">
            <a:avLst/>
          </a:prstGeom>
        </p:spPr>
        <p:txBody>
          <a:bodyPr wrap="square">
            <a:spAutoFit/>
          </a:bodyPr>
          <a:lstStyle/>
          <a:p>
            <a:pPr algn="ctr"/>
            <a:r>
              <a:rPr lang="lv-LV" altLang="lv-LV" sz="2400" dirty="0"/>
              <a:t>Kāpēc vietējo lopbarības izejvielu ražošana būtu izdevīga Latvijas laukiem?</a:t>
            </a:r>
            <a:br>
              <a:rPr lang="lv-LV" altLang="lv-LV" sz="2400" dirty="0"/>
            </a:br>
            <a:r>
              <a:rPr lang="lv-LV" altLang="lv-LV" sz="2400" dirty="0"/>
              <a:t>Divas augkopības produktu plūsmas</a:t>
            </a:r>
          </a:p>
          <a:p>
            <a:r>
              <a:rPr lang="lv-LV" altLang="lv-LV" b="1" dirty="0"/>
              <a:t>* </a:t>
            </a:r>
            <a:r>
              <a:rPr lang="lv-LV" altLang="lv-LV" dirty="0"/>
              <a:t>Latvijas uzņēmumi importē ik gadu vidēji</a:t>
            </a:r>
          </a:p>
          <a:p>
            <a:pPr lvl="1"/>
            <a:r>
              <a:rPr lang="lv-LV" altLang="lv-LV" dirty="0"/>
              <a:t>vairāk kā 350 tūkst.t. graudu, </a:t>
            </a:r>
          </a:p>
          <a:p>
            <a:pPr lvl="1"/>
            <a:r>
              <a:rPr lang="lv-LV" altLang="lv-LV" dirty="0"/>
              <a:t>100 tūkst. tonnu sojas spraukumu</a:t>
            </a:r>
          </a:p>
          <a:p>
            <a:pPr lvl="1"/>
            <a:r>
              <a:rPr lang="lv-LV" altLang="lv-LV" dirty="0"/>
              <a:t>ap 50 tūkst tonnu rapšu spraukumu. </a:t>
            </a:r>
          </a:p>
          <a:p>
            <a:r>
              <a:rPr lang="lv-LV" altLang="lv-LV" sz="2000" b="1" dirty="0"/>
              <a:t>dominējošā (~60 %) importēto sojas raušu/spraukumu masa daļa ievestās produkcijas tiek izmantota lopbarībā</a:t>
            </a:r>
          </a:p>
          <a:p>
            <a:r>
              <a:rPr lang="lv-LV" altLang="lv-LV" sz="2400" dirty="0"/>
              <a:t>*</a:t>
            </a:r>
            <a:r>
              <a:rPr lang="lv-LV" altLang="lv-LV" sz="2000" dirty="0"/>
              <a:t>Sojas importa tikai jūras transporta izmaksas: 20 EUR/t, vai 2 MEUR</a:t>
            </a:r>
          </a:p>
          <a:p>
            <a:pPr lvl="1"/>
            <a:r>
              <a:rPr lang="lv-LV" altLang="lv-LV" dirty="0"/>
              <a:t>Tie ir 650 miljoni jūras jūdžu tonnu pārvadājuma; 1,2 miljardi jūras pārvadājumu tonnkilometru</a:t>
            </a:r>
          </a:p>
          <a:p>
            <a:r>
              <a:rPr lang="lv-LV" altLang="lv-LV" sz="2400" b="1" dirty="0"/>
              <a:t> Produkta izcelsmes praktiska </a:t>
            </a:r>
            <a:r>
              <a:rPr lang="lv-LV" altLang="lv-LV" sz="2400" b="1" dirty="0" err="1"/>
              <a:t>neizsekojamība</a:t>
            </a:r>
            <a:endParaRPr lang="lv-LV" altLang="lv-LV" sz="2400" b="1" dirty="0"/>
          </a:p>
          <a:p>
            <a:r>
              <a:rPr lang="lv-LV" altLang="lv-LV" sz="2400" dirty="0"/>
              <a:t>Vienlaikus:</a:t>
            </a:r>
          </a:p>
          <a:p>
            <a:pPr lvl="1"/>
            <a:r>
              <a:rPr lang="lv-LV" altLang="lv-LV" sz="2000" b="1" dirty="0"/>
              <a:t>* Puse </a:t>
            </a:r>
            <a:r>
              <a:rPr lang="lv-LV" altLang="lv-LV" sz="2000" dirty="0"/>
              <a:t>no kviešu un miežu LV patēriņa – </a:t>
            </a:r>
            <a:r>
              <a:rPr lang="lv-LV" altLang="lv-LV" sz="2000" b="1" dirty="0"/>
              <a:t>ir imports</a:t>
            </a:r>
            <a:r>
              <a:rPr lang="lv-LV" altLang="lv-LV" sz="2000" dirty="0"/>
              <a:t> </a:t>
            </a:r>
          </a:p>
          <a:p>
            <a:pPr lvl="1"/>
            <a:r>
              <a:rPr lang="lv-LV" altLang="lv-LV" sz="2000" dirty="0"/>
              <a:t>piesardzīgi vērtējot- vismaz </a:t>
            </a:r>
            <a:r>
              <a:rPr lang="lv-LV" altLang="lv-LV" sz="2000" b="1" dirty="0"/>
              <a:t>apmēram trešā daļa ievestu kviešu un miežu arī tiek izmantoti  lopbarībā vai tās ražošanā </a:t>
            </a:r>
          </a:p>
          <a:p>
            <a:pPr marL="800100" lvl="1" indent="-342900">
              <a:buFont typeface="Arial" panose="020B0604020202020204" pitchFamily="34" charset="0"/>
              <a:buChar char="•"/>
            </a:pPr>
            <a:r>
              <a:rPr lang="lv-LV" altLang="lv-LV" sz="2000" dirty="0"/>
              <a:t>šo graudu eksporta apjomi būtiski pārsniedz</a:t>
            </a:r>
          </a:p>
          <a:p>
            <a:pPr lvl="1"/>
            <a:r>
              <a:rPr lang="lv-LV" altLang="lv-LV" sz="2000" dirty="0"/>
              <a:t> LV  lopbarībā izmatotās graudu produkcijas masu</a:t>
            </a:r>
          </a:p>
        </p:txBody>
      </p:sp>
      <p:cxnSp>
        <p:nvCxnSpPr>
          <p:cNvPr id="4" name="Taisns savienotājs 3"/>
          <p:cNvCxnSpPr/>
          <p:nvPr/>
        </p:nvCxnSpPr>
        <p:spPr>
          <a:xfrm>
            <a:off x="1524000" y="1194994"/>
            <a:ext cx="919826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732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Sojas lauku diena 2018\Soja 1 emb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569" y="294306"/>
            <a:ext cx="1728193" cy="571373"/>
          </a:xfrm>
          <a:prstGeom prst="rect">
            <a:avLst/>
          </a:prstGeom>
          <a:noFill/>
          <a:extLst>
            <a:ext uri="{909E8E84-426E-40DD-AFC4-6F175D3DCCD1}">
              <a14:hiddenFill xmlns:a14="http://schemas.microsoft.com/office/drawing/2010/main">
                <a:solidFill>
                  <a:srgbClr val="FFFFFF"/>
                </a:solidFill>
              </a14:hiddenFill>
            </a:ext>
          </a:extLst>
        </p:spPr>
      </p:pic>
      <p:sp>
        <p:nvSpPr>
          <p:cNvPr id="5" name="Virsraksts 4"/>
          <p:cNvSpPr>
            <a:spLocks noGrp="1"/>
          </p:cNvSpPr>
          <p:nvPr>
            <p:ph type="ctrTitle"/>
          </p:nvPr>
        </p:nvSpPr>
        <p:spPr>
          <a:xfrm>
            <a:off x="767408" y="294306"/>
            <a:ext cx="9144000" cy="648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07000"/>
              </a:lnSpc>
              <a:spcAft>
                <a:spcPts val="800"/>
              </a:spcAft>
            </a:pPr>
            <a:r>
              <a:rPr lang="lv-LV" sz="2800" b="1" dirty="0">
                <a:solidFill>
                  <a:schemeClr val="tx1"/>
                </a:solidFill>
                <a:latin typeface="Arial" panose="020B0604020202020204" pitchFamily="34" charset="0"/>
                <a:ea typeface="Calibri"/>
                <a:cs typeface="Arial" panose="020B0604020202020204" pitchFamily="34" charset="0"/>
              </a:rPr>
              <a:t/>
            </a:r>
            <a:br>
              <a:rPr lang="lv-LV" sz="2800" b="1" dirty="0">
                <a:solidFill>
                  <a:schemeClr val="tx1"/>
                </a:solidFill>
                <a:latin typeface="Arial" panose="020B0604020202020204" pitchFamily="34" charset="0"/>
                <a:ea typeface="Calibri"/>
                <a:cs typeface="Arial" panose="020B0604020202020204" pitchFamily="34" charset="0"/>
              </a:rPr>
            </a:br>
            <a:r>
              <a:rPr lang="lv-LV" sz="1600" b="1" dirty="0">
                <a:solidFill>
                  <a:schemeClr val="tx1"/>
                </a:solidFill>
                <a:latin typeface="Arial" panose="020B0604020202020204" pitchFamily="34" charset="0"/>
                <a:ea typeface="Calibri"/>
                <a:cs typeface="Arial" panose="020B0604020202020204" pitchFamily="34" charset="0"/>
              </a:rPr>
              <a:t>„Jaunas tehnoloģijas un ekonomiski pamatoti risinājumi </a:t>
            </a:r>
            <a:br>
              <a:rPr lang="lv-LV" sz="1600" b="1" dirty="0">
                <a:solidFill>
                  <a:schemeClr val="tx1"/>
                </a:solidFill>
                <a:latin typeface="Arial" panose="020B0604020202020204" pitchFamily="34" charset="0"/>
                <a:ea typeface="Calibri"/>
                <a:cs typeface="Arial" panose="020B0604020202020204" pitchFamily="34" charset="0"/>
              </a:rPr>
            </a:br>
            <a:r>
              <a:rPr lang="lv-LV" sz="1600" b="1" dirty="0">
                <a:solidFill>
                  <a:schemeClr val="tx1"/>
                </a:solidFill>
                <a:latin typeface="Arial" panose="020B0604020202020204" pitchFamily="34" charset="0"/>
                <a:ea typeface="Calibri"/>
                <a:cs typeface="Arial" panose="020B0604020202020204" pitchFamily="34" charset="0"/>
              </a:rPr>
              <a:t>vietējās lopbarības ražošanai cūkkopībai: </a:t>
            </a:r>
            <a:br>
              <a:rPr lang="lv-LV" sz="1600" b="1" dirty="0">
                <a:solidFill>
                  <a:schemeClr val="tx1"/>
                </a:solidFill>
                <a:latin typeface="Arial" panose="020B0604020202020204" pitchFamily="34" charset="0"/>
                <a:ea typeface="Calibri"/>
                <a:cs typeface="Arial" panose="020B0604020202020204" pitchFamily="34" charset="0"/>
              </a:rPr>
            </a:br>
            <a:r>
              <a:rPr lang="lv-LV" sz="1600" b="1" dirty="0">
                <a:solidFill>
                  <a:srgbClr val="008000"/>
                </a:solidFill>
                <a:latin typeface="Arial" panose="020B0604020202020204" pitchFamily="34" charset="0"/>
                <a:ea typeface="Calibri"/>
                <a:cs typeface="Arial" panose="020B0604020202020204" pitchFamily="34" charset="0"/>
              </a:rPr>
              <a:t>ģenētiski nemodificētas sojas un jaunu lopbarības miežu šķirņu audzēšana Latvijā</a:t>
            </a:r>
            <a:r>
              <a:rPr lang="lv-LV" sz="1600" b="1" dirty="0">
                <a:solidFill>
                  <a:schemeClr val="tx1"/>
                </a:solidFill>
                <a:latin typeface="Arial" panose="020B0604020202020204" pitchFamily="34" charset="0"/>
                <a:ea typeface="Calibri"/>
                <a:cs typeface="Arial" panose="020B0604020202020204" pitchFamily="34" charset="0"/>
              </a:rPr>
              <a:t>” </a:t>
            </a:r>
            <a:endParaRPr lang="lv-LV" sz="1800" dirty="0">
              <a:solidFill>
                <a:schemeClr val="tx1"/>
              </a:solidFill>
              <a:latin typeface="Arial" panose="020B0604020202020204" pitchFamily="34" charset="0"/>
              <a:ea typeface="Calibri"/>
              <a:cs typeface="Arial" panose="020B0604020202020204" pitchFamily="34" charset="0"/>
            </a:endParaRPr>
          </a:p>
        </p:txBody>
      </p:sp>
      <p:pic>
        <p:nvPicPr>
          <p:cNvPr id="6" name="Attēls 5" descr="C:\Users\PC\Desktop\PROJEKTI\35 16.1 Soja Sadarbība\Publicitāte\LV_ID_logo_krāsainais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096" y="6322541"/>
            <a:ext cx="1008112" cy="255495"/>
          </a:xfrm>
          <a:prstGeom prst="rect">
            <a:avLst/>
          </a:prstGeom>
          <a:noFill/>
          <a:ln>
            <a:noFill/>
          </a:ln>
        </p:spPr>
      </p:pic>
      <p:pic>
        <p:nvPicPr>
          <p:cNvPr id="7" name="Attēls 6" descr="C:\Users\PC\Desktop\PROJEKTI\35 16.1 Soja Sadarbība\Publicitāte\ELFLA_logo_krāsaina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6196" y="6322541"/>
            <a:ext cx="1570245" cy="227074"/>
          </a:xfrm>
          <a:prstGeom prst="rect">
            <a:avLst/>
          </a:prstGeom>
          <a:noFill/>
          <a:ln>
            <a:noFill/>
          </a:ln>
        </p:spPr>
      </p:pic>
      <p:sp>
        <p:nvSpPr>
          <p:cNvPr id="8" name="Taisnstūris 7"/>
          <p:cNvSpPr/>
          <p:nvPr/>
        </p:nvSpPr>
        <p:spPr>
          <a:xfrm>
            <a:off x="6222268" y="6597353"/>
            <a:ext cx="4499992" cy="117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lv-LV" sz="1200" b="1" dirty="0">
                <a:solidFill>
                  <a:prstClr val="black"/>
                </a:solidFill>
                <a:latin typeface="Arial"/>
                <a:ea typeface="Calibri"/>
                <a:cs typeface="Times New Roman"/>
              </a:rPr>
              <a:t>Atbalsta </a:t>
            </a:r>
            <a:r>
              <a:rPr lang="lv-LV" sz="1000" b="1" dirty="0">
                <a:solidFill>
                  <a:prstClr val="black"/>
                </a:solidFill>
                <a:latin typeface="Arial"/>
                <a:ea typeface="Calibri"/>
                <a:cs typeface="Times New Roman"/>
              </a:rPr>
              <a:t>Zemkopības</a:t>
            </a:r>
            <a:r>
              <a:rPr lang="lv-LV" sz="1200" b="1" dirty="0">
                <a:solidFill>
                  <a:prstClr val="black"/>
                </a:solidFill>
                <a:latin typeface="Arial"/>
                <a:ea typeface="Calibri"/>
                <a:cs typeface="Times New Roman"/>
              </a:rPr>
              <a:t> ministrija un Lauku atbalsta dienests</a:t>
            </a:r>
            <a:endParaRPr lang="lv-LV" sz="1200" dirty="0">
              <a:solidFill>
                <a:prstClr val="black"/>
              </a:solidFill>
              <a:ea typeface="Calibri"/>
              <a:cs typeface="Times New Roman"/>
            </a:endParaRPr>
          </a:p>
        </p:txBody>
      </p:sp>
      <p:pic>
        <p:nvPicPr>
          <p:cNvPr id="9" name="Picture 2" descr="C:\Users\PC\Pictures\2018 augusts 14 Soja Laulema u.c\20180814_12003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5861" y="436916"/>
            <a:ext cx="3174008" cy="2432844"/>
          </a:xfrm>
          <a:prstGeom prst="rect">
            <a:avLst/>
          </a:prstGeom>
          <a:ln>
            <a:noFill/>
          </a:ln>
          <a:effectLst>
            <a:outerShdw blurRad="292100" dist="139700" dir="2700000" algn="tl" rotWithShape="0">
              <a:srgbClr val="333333">
                <a:alpha val="65000"/>
              </a:srgbClr>
            </a:outerShdw>
            <a:softEdge rad="1092200"/>
          </a:effectLst>
          <a:extLst>
            <a:ext uri="{909E8E84-426E-40DD-AFC4-6F175D3DCCD1}">
              <a14:hiddenFill xmlns:a14="http://schemas.microsoft.com/office/drawing/2010/main">
                <a:solidFill>
                  <a:srgbClr val="FFFFFF"/>
                </a:solidFill>
              </a14:hiddenFill>
            </a:ext>
          </a:extLst>
        </p:spPr>
      </p:pic>
      <p:sp>
        <p:nvSpPr>
          <p:cNvPr id="2" name="Taisnstūris 1"/>
          <p:cNvSpPr/>
          <p:nvPr/>
        </p:nvSpPr>
        <p:spPr>
          <a:xfrm>
            <a:off x="562131" y="1502552"/>
            <a:ext cx="11067738" cy="5324535"/>
          </a:xfrm>
          <a:prstGeom prst="rect">
            <a:avLst/>
          </a:prstGeom>
        </p:spPr>
        <p:txBody>
          <a:bodyPr wrap="square">
            <a:spAutoFit/>
          </a:bodyPr>
          <a:lstStyle/>
          <a:p>
            <a:pPr algn="ctr"/>
            <a:r>
              <a:rPr lang="lv-LV" sz="2400" b="1" dirty="0"/>
              <a:t>Kāpēc Latvijā vajadzētu audzēt soju?</a:t>
            </a:r>
          </a:p>
          <a:p>
            <a:r>
              <a:rPr lang="lv-LV" sz="2000" dirty="0"/>
              <a:t>Ieguvums: augsts proteīna saturs – virs 40 %, augsts neaizvietojamo aminoskābju saturs, daudz eļļas un atstāj labu ietekmi uz </a:t>
            </a:r>
            <a:r>
              <a:rPr lang="lv-LV" sz="2000" dirty="0" err="1"/>
              <a:t>pēcaugu</a:t>
            </a:r>
            <a:r>
              <a:rPr lang="lv-LV" sz="2000" dirty="0"/>
              <a:t>.</a:t>
            </a:r>
          </a:p>
          <a:p>
            <a:r>
              <a:rPr lang="lv-LV" sz="2000" dirty="0"/>
              <a:t>Problēmas varētu būt piemērotas agrotehnikas izvēle, nestabili klimatiskie apstākļi, nestabilas ražas.</a:t>
            </a:r>
          </a:p>
          <a:p>
            <a:endParaRPr lang="lv-LV" sz="2400" dirty="0"/>
          </a:p>
          <a:p>
            <a:r>
              <a:rPr lang="lv-LV" sz="2000" dirty="0"/>
              <a:t>Šogad Stendē iesēta soja! Latvijā jau pazīstamajām šķirnēm ‘</a:t>
            </a:r>
            <a:r>
              <a:rPr lang="lv-LV" sz="2000" i="1" dirty="0" err="1"/>
              <a:t>Laulema</a:t>
            </a:r>
            <a:r>
              <a:rPr lang="lv-LV" sz="2000" i="1" dirty="0"/>
              <a:t>’</a:t>
            </a:r>
            <a:r>
              <a:rPr lang="lv-LV" sz="2000" dirty="0"/>
              <a:t> un ‘</a:t>
            </a:r>
            <a:r>
              <a:rPr lang="lv-LV" sz="2000" i="1" dirty="0" err="1"/>
              <a:t>Lajma</a:t>
            </a:r>
            <a:r>
              <a:rPr lang="lv-LV" sz="2000" i="1" dirty="0"/>
              <a:t>’</a:t>
            </a:r>
            <a:r>
              <a:rPr lang="lv-LV" sz="2000" dirty="0"/>
              <a:t> pēta audzēšanas tehnoloģijas, piemēram, izsējas normas, rindstarpu attālumus, mēslošanas variantus un augu aizsardzības līdzekļu lietošanu, un veselu rindu šķirņu testē ‘</a:t>
            </a:r>
            <a:r>
              <a:rPr lang="en-GB" sz="2000" i="1" dirty="0"/>
              <a:t>Viola</a:t>
            </a:r>
            <a:r>
              <a:rPr lang="lv-LV" sz="2000" i="1" dirty="0"/>
              <a:t>’</a:t>
            </a:r>
            <a:r>
              <a:rPr lang="en-GB" sz="2000" i="1" dirty="0"/>
              <a:t>, </a:t>
            </a:r>
            <a:r>
              <a:rPr lang="lv-LV" sz="2000" i="1" dirty="0"/>
              <a:t>‘</a:t>
            </a:r>
            <a:r>
              <a:rPr lang="lv-LV" sz="2000" i="1" dirty="0" err="1"/>
              <a:t>Abelina</a:t>
            </a:r>
            <a:r>
              <a:rPr lang="lv-LV" sz="2000" i="1" dirty="0"/>
              <a:t>’, ‘</a:t>
            </a:r>
            <a:r>
              <a:rPr lang="lv-LV" sz="2000" i="1" dirty="0" err="1"/>
              <a:t>Maja</a:t>
            </a:r>
            <a:r>
              <a:rPr lang="lv-LV" sz="2000" i="1" dirty="0"/>
              <a:t>’, ‘</a:t>
            </a:r>
            <a:r>
              <a:rPr lang="lv-LV" sz="2000" i="1" dirty="0" err="1"/>
              <a:t>Violetta</a:t>
            </a:r>
            <a:r>
              <a:rPr lang="lv-LV" sz="2000" i="1" dirty="0"/>
              <a:t>’, ‘</a:t>
            </a:r>
            <a:r>
              <a:rPr lang="lv-LV" sz="2000" i="1" dirty="0" err="1"/>
              <a:t>Mavka</a:t>
            </a:r>
            <a:r>
              <a:rPr lang="lv-LV" sz="2000" i="1" dirty="0"/>
              <a:t>’, ‘</a:t>
            </a:r>
            <a:r>
              <a:rPr lang="lv-LV" sz="2000" i="1" dirty="0" err="1"/>
              <a:t>Alexa</a:t>
            </a:r>
            <a:r>
              <a:rPr lang="lv-LV" sz="2000" i="1" dirty="0"/>
              <a:t>’, ‘</a:t>
            </a:r>
            <a:r>
              <a:rPr lang="lv-LV" sz="2000" i="1" dirty="0" err="1"/>
              <a:t>Madlen</a:t>
            </a:r>
            <a:r>
              <a:rPr lang="lv-LV" sz="2000" i="1" dirty="0"/>
              <a:t>’, ‘</a:t>
            </a:r>
            <a:r>
              <a:rPr lang="lv-LV" sz="2000" i="1" dirty="0" err="1"/>
              <a:t>Merlin</a:t>
            </a:r>
            <a:r>
              <a:rPr lang="lv-LV" sz="2000" i="1" dirty="0"/>
              <a:t>’, ‘</a:t>
            </a:r>
            <a:r>
              <a:rPr lang="lv-LV" sz="2000" i="1" dirty="0" err="1"/>
              <a:t>Laulema</a:t>
            </a:r>
            <a:r>
              <a:rPr lang="lv-LV" sz="2000" i="1" dirty="0"/>
              <a:t>’, ‘</a:t>
            </a:r>
            <a:r>
              <a:rPr lang="lv-LV" sz="2000" i="1" dirty="0" err="1"/>
              <a:t>Lajma</a:t>
            </a:r>
            <a:r>
              <a:rPr lang="lv-LV" sz="2000" i="1" dirty="0"/>
              <a:t>’ </a:t>
            </a:r>
            <a:r>
              <a:rPr lang="lv-LV" sz="2000" dirty="0"/>
              <a:t>(plus bioloģiskajā sistēmā – ‘</a:t>
            </a:r>
            <a:r>
              <a:rPr lang="lv-LV" sz="2000" i="1" dirty="0" err="1"/>
              <a:t>Touttis</a:t>
            </a:r>
            <a:r>
              <a:rPr lang="lv-LV" sz="2000" i="1" dirty="0"/>
              <a:t>’, ‘</a:t>
            </a:r>
            <a:r>
              <a:rPr lang="lv-LV" sz="2000" i="1" dirty="0" err="1"/>
              <a:t>Gallec</a:t>
            </a:r>
            <a:r>
              <a:rPr lang="lv-LV" sz="2000" i="1" dirty="0"/>
              <a:t>’, ‘</a:t>
            </a:r>
            <a:r>
              <a:rPr lang="lv-LV" sz="2000" i="1" dirty="0" err="1"/>
              <a:t>Obelix</a:t>
            </a:r>
            <a:r>
              <a:rPr lang="lv-LV" sz="2000" i="1" dirty="0"/>
              <a:t>’, ‘Paradis’, ‘</a:t>
            </a:r>
            <a:r>
              <a:rPr lang="lv-LV" sz="2000" i="1" dirty="0" err="1"/>
              <a:t>Tiguan</a:t>
            </a:r>
            <a:r>
              <a:rPr lang="lv-LV" sz="2000" i="1" dirty="0"/>
              <a:t>’</a:t>
            </a:r>
            <a:r>
              <a:rPr lang="lv-LV" sz="2000" dirty="0"/>
              <a:t>).</a:t>
            </a:r>
          </a:p>
          <a:p>
            <a:pPr algn="ctr"/>
            <a:r>
              <a:rPr lang="lv-LV" sz="2400" b="1" dirty="0"/>
              <a:t>Pirmās «Lauku dienas» un «Pieredzes apmaiņas brauciens»</a:t>
            </a:r>
          </a:p>
          <a:p>
            <a:r>
              <a:rPr lang="lv-LV" sz="2000" dirty="0"/>
              <a:t>Gūtas pirmās atziņas! Lai soju audzētu, jāatrod piemērotākās šķirnes, jāprot ierobežot nezāles, jāatrod pareizās baktērijas un … jāsameklē noieta tirgus. Lai gūtu apstiprinājumu vai gluži pretēji - noliegumu šīm atziņām, daļa EIP grupas devās pieredzes apmaiņas braucienā uz Poliju, pa ceļam piestājot Lietuvā. </a:t>
            </a:r>
          </a:p>
          <a:p>
            <a:endParaRPr lang="lv-LV" sz="2400" dirty="0"/>
          </a:p>
          <a:p>
            <a:endParaRPr lang="lv-LV" sz="2400" b="1" dirty="0">
              <a:solidFill>
                <a:srgbClr val="008000"/>
              </a:solidFill>
            </a:endParaRPr>
          </a:p>
        </p:txBody>
      </p:sp>
      <p:cxnSp>
        <p:nvCxnSpPr>
          <p:cNvPr id="4" name="Taisns savienotājs 3"/>
          <p:cNvCxnSpPr/>
          <p:nvPr/>
        </p:nvCxnSpPr>
        <p:spPr>
          <a:xfrm>
            <a:off x="1524000" y="1340768"/>
            <a:ext cx="919826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944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Sojas lauku diena 2018\Soja 1 emb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569" y="294306"/>
            <a:ext cx="1728193" cy="571373"/>
          </a:xfrm>
          <a:prstGeom prst="rect">
            <a:avLst/>
          </a:prstGeom>
          <a:noFill/>
          <a:extLst>
            <a:ext uri="{909E8E84-426E-40DD-AFC4-6F175D3DCCD1}">
              <a14:hiddenFill xmlns:a14="http://schemas.microsoft.com/office/drawing/2010/main">
                <a:solidFill>
                  <a:srgbClr val="FFFFFF"/>
                </a:solidFill>
              </a14:hiddenFill>
            </a:ext>
          </a:extLst>
        </p:spPr>
      </p:pic>
      <p:sp>
        <p:nvSpPr>
          <p:cNvPr id="5" name="Virsraksts 4"/>
          <p:cNvSpPr>
            <a:spLocks noGrp="1"/>
          </p:cNvSpPr>
          <p:nvPr>
            <p:ph type="ctrTitle"/>
          </p:nvPr>
        </p:nvSpPr>
        <p:spPr>
          <a:xfrm>
            <a:off x="767408" y="294306"/>
            <a:ext cx="9144000" cy="648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07000"/>
              </a:lnSpc>
              <a:spcAft>
                <a:spcPts val="800"/>
              </a:spcAft>
            </a:pPr>
            <a:r>
              <a:rPr lang="lv-LV" sz="2800" b="1" dirty="0">
                <a:solidFill>
                  <a:schemeClr val="tx1"/>
                </a:solidFill>
                <a:latin typeface="Arial" panose="020B0604020202020204" pitchFamily="34" charset="0"/>
                <a:ea typeface="Calibri"/>
                <a:cs typeface="Arial" panose="020B0604020202020204" pitchFamily="34" charset="0"/>
              </a:rPr>
              <a:t/>
            </a:r>
            <a:br>
              <a:rPr lang="lv-LV" sz="2800" b="1" dirty="0">
                <a:solidFill>
                  <a:schemeClr val="tx1"/>
                </a:solidFill>
                <a:latin typeface="Arial" panose="020B0604020202020204" pitchFamily="34" charset="0"/>
                <a:ea typeface="Calibri"/>
                <a:cs typeface="Arial" panose="020B0604020202020204" pitchFamily="34" charset="0"/>
              </a:rPr>
            </a:br>
            <a:r>
              <a:rPr lang="lv-LV" sz="1600" b="1" dirty="0">
                <a:solidFill>
                  <a:schemeClr val="tx1"/>
                </a:solidFill>
                <a:latin typeface="Arial" panose="020B0604020202020204" pitchFamily="34" charset="0"/>
                <a:ea typeface="Calibri"/>
                <a:cs typeface="Arial" panose="020B0604020202020204" pitchFamily="34" charset="0"/>
              </a:rPr>
              <a:t>„Jaunas tehnoloģijas un ekonomiski pamatoti risinājumi </a:t>
            </a:r>
            <a:br>
              <a:rPr lang="lv-LV" sz="1600" b="1" dirty="0">
                <a:solidFill>
                  <a:schemeClr val="tx1"/>
                </a:solidFill>
                <a:latin typeface="Arial" panose="020B0604020202020204" pitchFamily="34" charset="0"/>
                <a:ea typeface="Calibri"/>
                <a:cs typeface="Arial" panose="020B0604020202020204" pitchFamily="34" charset="0"/>
              </a:rPr>
            </a:br>
            <a:r>
              <a:rPr lang="lv-LV" sz="1600" b="1" dirty="0">
                <a:solidFill>
                  <a:schemeClr val="tx1"/>
                </a:solidFill>
                <a:latin typeface="Arial" panose="020B0604020202020204" pitchFamily="34" charset="0"/>
                <a:ea typeface="Calibri"/>
                <a:cs typeface="Arial" panose="020B0604020202020204" pitchFamily="34" charset="0"/>
              </a:rPr>
              <a:t>vietējās lopbarības ražošanai cūkkopībai: </a:t>
            </a:r>
            <a:br>
              <a:rPr lang="lv-LV" sz="1600" b="1" dirty="0">
                <a:solidFill>
                  <a:schemeClr val="tx1"/>
                </a:solidFill>
                <a:latin typeface="Arial" panose="020B0604020202020204" pitchFamily="34" charset="0"/>
                <a:ea typeface="Calibri"/>
                <a:cs typeface="Arial" panose="020B0604020202020204" pitchFamily="34" charset="0"/>
              </a:rPr>
            </a:br>
            <a:r>
              <a:rPr lang="lv-LV" sz="1600" b="1" dirty="0">
                <a:solidFill>
                  <a:srgbClr val="008000"/>
                </a:solidFill>
                <a:latin typeface="Arial" panose="020B0604020202020204" pitchFamily="34" charset="0"/>
                <a:ea typeface="Calibri"/>
                <a:cs typeface="Arial" panose="020B0604020202020204" pitchFamily="34" charset="0"/>
              </a:rPr>
              <a:t>ģenētiski nemodificētas sojas un jaunu lopbarības miežu šķirņu audzēšana Latvijā</a:t>
            </a:r>
            <a:r>
              <a:rPr lang="lv-LV" sz="1600" b="1" dirty="0">
                <a:solidFill>
                  <a:schemeClr val="tx1"/>
                </a:solidFill>
                <a:latin typeface="Arial" panose="020B0604020202020204" pitchFamily="34" charset="0"/>
                <a:ea typeface="Calibri"/>
                <a:cs typeface="Arial" panose="020B0604020202020204" pitchFamily="34" charset="0"/>
              </a:rPr>
              <a:t>” </a:t>
            </a:r>
            <a:endParaRPr lang="lv-LV" sz="1800" dirty="0">
              <a:solidFill>
                <a:schemeClr val="tx1"/>
              </a:solidFill>
              <a:latin typeface="Arial" panose="020B0604020202020204" pitchFamily="34" charset="0"/>
              <a:ea typeface="Calibri"/>
              <a:cs typeface="Arial" panose="020B0604020202020204" pitchFamily="34" charset="0"/>
            </a:endParaRPr>
          </a:p>
        </p:txBody>
      </p:sp>
      <p:pic>
        <p:nvPicPr>
          <p:cNvPr id="6" name="Attēls 5" descr="C:\Users\PC\Desktop\PROJEKTI\35 16.1 Soja Sadarbība\Publicitāte\LV_ID_logo_krāsainais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096" y="6322541"/>
            <a:ext cx="1008112" cy="255495"/>
          </a:xfrm>
          <a:prstGeom prst="rect">
            <a:avLst/>
          </a:prstGeom>
          <a:noFill/>
          <a:ln>
            <a:noFill/>
          </a:ln>
        </p:spPr>
      </p:pic>
      <p:pic>
        <p:nvPicPr>
          <p:cNvPr id="7" name="Attēls 6" descr="C:\Users\PC\Desktop\PROJEKTI\35 16.1 Soja Sadarbība\Publicitāte\ELFLA_logo_krāsaina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6196" y="6322541"/>
            <a:ext cx="1570245" cy="227074"/>
          </a:xfrm>
          <a:prstGeom prst="rect">
            <a:avLst/>
          </a:prstGeom>
          <a:noFill/>
          <a:ln>
            <a:noFill/>
          </a:ln>
        </p:spPr>
      </p:pic>
      <p:sp>
        <p:nvSpPr>
          <p:cNvPr id="8" name="Taisnstūris 7"/>
          <p:cNvSpPr/>
          <p:nvPr/>
        </p:nvSpPr>
        <p:spPr>
          <a:xfrm>
            <a:off x="6222268" y="6597353"/>
            <a:ext cx="4499992" cy="117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lv-LV" sz="1200" b="1" dirty="0">
                <a:solidFill>
                  <a:prstClr val="black"/>
                </a:solidFill>
                <a:latin typeface="Arial"/>
                <a:ea typeface="Calibri"/>
                <a:cs typeface="Times New Roman"/>
              </a:rPr>
              <a:t>Atbalsta </a:t>
            </a:r>
            <a:r>
              <a:rPr lang="lv-LV" sz="1000" b="1" dirty="0">
                <a:solidFill>
                  <a:prstClr val="black"/>
                </a:solidFill>
                <a:latin typeface="Arial"/>
                <a:ea typeface="Calibri"/>
                <a:cs typeface="Times New Roman"/>
              </a:rPr>
              <a:t>Zemkopības</a:t>
            </a:r>
            <a:r>
              <a:rPr lang="lv-LV" sz="1200" b="1" dirty="0">
                <a:solidFill>
                  <a:prstClr val="black"/>
                </a:solidFill>
                <a:latin typeface="Arial"/>
                <a:ea typeface="Calibri"/>
                <a:cs typeface="Times New Roman"/>
              </a:rPr>
              <a:t> ministrija un Lauku atbalsta dienests</a:t>
            </a:r>
            <a:endParaRPr lang="lv-LV" sz="1200" dirty="0">
              <a:solidFill>
                <a:prstClr val="black"/>
              </a:solidFill>
              <a:ea typeface="Calibri"/>
              <a:cs typeface="Times New Roman"/>
            </a:endParaRPr>
          </a:p>
        </p:txBody>
      </p:sp>
      <p:pic>
        <p:nvPicPr>
          <p:cNvPr id="9" name="Picture 2" descr="C:\Users\PC\Pictures\2018 augusts 14 Soja Laulema u.c\20180814_12003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5861" y="436916"/>
            <a:ext cx="3174008" cy="2432844"/>
          </a:xfrm>
          <a:prstGeom prst="rect">
            <a:avLst/>
          </a:prstGeom>
          <a:ln>
            <a:noFill/>
          </a:ln>
          <a:effectLst>
            <a:outerShdw blurRad="292100" dist="139700" dir="2700000" algn="tl" rotWithShape="0">
              <a:srgbClr val="333333">
                <a:alpha val="65000"/>
              </a:srgbClr>
            </a:outerShdw>
            <a:softEdge rad="1092200"/>
          </a:effectLst>
          <a:extLst>
            <a:ext uri="{909E8E84-426E-40DD-AFC4-6F175D3DCCD1}">
              <a14:hiddenFill xmlns:a14="http://schemas.microsoft.com/office/drawing/2010/main">
                <a:solidFill>
                  <a:srgbClr val="FFFFFF"/>
                </a:solidFill>
              </a14:hiddenFill>
            </a:ext>
          </a:extLst>
        </p:spPr>
      </p:pic>
      <p:sp>
        <p:nvSpPr>
          <p:cNvPr id="2" name="Taisnstūris 1"/>
          <p:cNvSpPr/>
          <p:nvPr/>
        </p:nvSpPr>
        <p:spPr>
          <a:xfrm>
            <a:off x="1770298" y="1502552"/>
            <a:ext cx="8568952" cy="4955203"/>
          </a:xfrm>
          <a:prstGeom prst="rect">
            <a:avLst/>
          </a:prstGeom>
        </p:spPr>
        <p:txBody>
          <a:bodyPr wrap="square">
            <a:spAutoFit/>
          </a:bodyPr>
          <a:lstStyle/>
          <a:p>
            <a:pPr algn="ctr"/>
            <a:endParaRPr lang="lv-LV" sz="4400" b="1" u="sng" dirty="0"/>
          </a:p>
          <a:p>
            <a:pPr algn="ctr"/>
            <a:endParaRPr lang="lv-LV" sz="4400" b="1" u="sng" dirty="0"/>
          </a:p>
          <a:p>
            <a:pPr algn="ctr"/>
            <a:r>
              <a:rPr lang="lv-LV" sz="4400" b="1" u="sng" dirty="0"/>
              <a:t>Paldies par uzmanību!</a:t>
            </a:r>
          </a:p>
          <a:p>
            <a:pPr algn="ctr"/>
            <a:endParaRPr lang="lv-LV" sz="4400" b="1" u="sng" dirty="0"/>
          </a:p>
          <a:p>
            <a:endParaRPr lang="lv-LV" sz="2800" b="1" u="sng" dirty="0">
              <a:solidFill>
                <a:srgbClr val="008000"/>
              </a:solidFill>
            </a:endParaRPr>
          </a:p>
          <a:p>
            <a:r>
              <a:rPr lang="lv-LV" sz="2800" b="1" u="sng" dirty="0">
                <a:solidFill>
                  <a:srgbClr val="008000"/>
                </a:solidFill>
              </a:rPr>
              <a:t>Biedrība «Zemnieku saeima» lauksaimniecības eksperte</a:t>
            </a:r>
          </a:p>
          <a:p>
            <a:r>
              <a:rPr lang="lv-LV" sz="2800" b="1" u="sng" dirty="0">
                <a:solidFill>
                  <a:srgbClr val="008000"/>
                </a:solidFill>
              </a:rPr>
              <a:t>Iveta Grudovska </a:t>
            </a:r>
          </a:p>
          <a:p>
            <a:r>
              <a:rPr lang="lv-LV" sz="2800" b="1" u="sng" dirty="0">
                <a:solidFill>
                  <a:srgbClr val="008000"/>
                </a:solidFill>
              </a:rPr>
              <a:t>29437520</a:t>
            </a:r>
          </a:p>
          <a:p>
            <a:r>
              <a:rPr lang="lv-LV" sz="2800" b="1" u="sng" dirty="0">
                <a:solidFill>
                  <a:srgbClr val="008000"/>
                </a:solidFill>
              </a:rPr>
              <a:t>iveta@zemniekusaeima.lv</a:t>
            </a:r>
            <a:endParaRPr lang="lv-LV" sz="2400" b="1" dirty="0">
              <a:solidFill>
                <a:srgbClr val="008000"/>
              </a:solidFill>
            </a:endParaRPr>
          </a:p>
        </p:txBody>
      </p:sp>
      <p:cxnSp>
        <p:nvCxnSpPr>
          <p:cNvPr id="4" name="Taisns savienotājs 3"/>
          <p:cNvCxnSpPr/>
          <p:nvPr/>
        </p:nvCxnSpPr>
        <p:spPr>
          <a:xfrm>
            <a:off x="1524000" y="1340768"/>
            <a:ext cx="919826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715656"/>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600</Words>
  <Application>Microsoft Office PowerPoint</Application>
  <PresentationFormat>Widescreen</PresentationFormat>
  <Paragraphs>111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dizains</vt:lpstr>
      <vt:lpstr>Par SOJAS projektu</vt:lpstr>
      <vt:lpstr> „Jaunas tehnoloģijas un ekonomiski pamatoti risinājumi  vietējās lopbarības ražošanai cūkkopībai:  ģenētiski nemodificētas sojas un jaunu lopbarības miežu šķirņu audzēšana Latvijā” </vt:lpstr>
      <vt:lpstr> „Jaunas tehnoloģijas un ekonomiski pamatoti risinājumi  vietējās lopbarības ražošanai cūkkopībai:  ģenētiski nemodificētas sojas un jaunu lopbarības miežu šķirņu audzēšana Latvijā” </vt:lpstr>
      <vt:lpstr> „Jaunas tehnoloģijas un ekonomiski pamatoti risinājumi  vietējās lopbarības ražošanai cūkkopībai:  ģenētiski nemodificētas sojas un jaunu lopbarības miežu šķirņu audzēšana Latvijā” </vt:lpstr>
      <vt:lpstr> „Jaunas tehnoloģijas un ekonomiski pamatoti risinājumi  vietējās lopbarības ražošanai cūkkopībai:  ģenētiski nemodificētas sojas un jaunu lopbarības miežu šķirņu audzēšana Latvijā” </vt:lpstr>
      <vt:lpstr> „Jaunas tehnoloģijas un ekonomiski pamatoti risinājumi  vietējās lopbarības ražošanai cūkkopībai:  ģenētiski nemodificētas sojas un jaunu lopbarības miežu šķirņu audzēšana Latvijā” </vt:lpstr>
      <vt:lpstr> „Jaunas tehnoloģijas un ekonomiski pamatoti risinājumi  vietējās lopbarības ražošanai cūkkopībai:  ģenētiski nemodificētas sojas un jaunu lopbarības miežu šķirņu audzēšana Latvijā” </vt:lpstr>
      <vt:lpstr> „Jaunas tehnoloģijas un ekonomiski pamatoti risinājumi  vietējās lopbarības ražošanai cūkkopībai:  ģenētiski nemodificētas sojas un jaunu lopbarības miežu šķirņu audzēšana Latvijā” </vt:lpstr>
      <vt:lpstr> „Jaunas tehnoloģijas un ekonomiski pamatoti risinājumi  vietējās lopbarības ražošanai cūkkopībai:  ģenētiski nemodificētas sojas un jaunu lopbarības miežu šķirņu audzēšana Latvijā” </vt:lpstr>
      <vt:lpstr>Sergejs Virts, “Rubuļi” Saldus novads</vt:lpstr>
      <vt:lpstr>Kārlis Ruks, ZS “Jaunkalējiņi” Smiltenes novads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 Sojas projektu</dc:title>
  <dc:creator>Iveta</dc:creator>
  <cp:lastModifiedBy>User</cp:lastModifiedBy>
  <cp:revision>13</cp:revision>
  <dcterms:created xsi:type="dcterms:W3CDTF">2018-10-26T13:07:19Z</dcterms:created>
  <dcterms:modified xsi:type="dcterms:W3CDTF">2018-10-31T09:46:46Z</dcterms:modified>
</cp:coreProperties>
</file>