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handoutMasterIdLst>
    <p:handoutMasterId r:id="rId19"/>
  </p:handoutMasterIdLst>
  <p:sldIdLst>
    <p:sldId id="257" r:id="rId2"/>
    <p:sldId id="604" r:id="rId3"/>
    <p:sldId id="605" r:id="rId4"/>
    <p:sldId id="578" r:id="rId5"/>
    <p:sldId id="576" r:id="rId6"/>
    <p:sldId id="577" r:id="rId7"/>
    <p:sldId id="583" r:id="rId8"/>
    <p:sldId id="597" r:id="rId9"/>
    <p:sldId id="598" r:id="rId10"/>
    <p:sldId id="588" r:id="rId11"/>
    <p:sldId id="579" r:id="rId12"/>
    <p:sldId id="580" r:id="rId13"/>
    <p:sldId id="582" r:id="rId14"/>
    <p:sldId id="584" r:id="rId15"/>
    <p:sldId id="606" r:id="rId16"/>
    <p:sldId id="488" r:id="rId17"/>
  </p:sldIdLst>
  <p:sldSz cx="9144000" cy="6858000" type="screen4x3"/>
  <p:notesSz cx="6954838" cy="92408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īna Afremoviča" initials="KA" lastIdx="2" clrIdx="0">
    <p:extLst/>
  </p:cmAuthor>
  <p:cmAuthor id="2" name="Andra Karlsone" initials="AK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A725"/>
    <a:srgbClr val="FF9933"/>
    <a:srgbClr val="FFCC00"/>
    <a:srgbClr val="ADDB7B"/>
    <a:srgbClr val="DFA6A5"/>
    <a:srgbClr val="6CA52D"/>
    <a:srgbClr val="7CBF33"/>
    <a:srgbClr val="D48886"/>
    <a:srgbClr val="67B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Gaišs stils 1 - izcēlum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Gaišs stils 1 - izcēlum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Gaišs stils 1 - izcēlum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Vidējs stils 4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5284" autoAdjust="0"/>
  </p:normalViewPr>
  <p:slideViewPr>
    <p:cSldViewPr>
      <p:cViewPr>
        <p:scale>
          <a:sx n="81" d="100"/>
          <a:sy n="81" d="100"/>
        </p:scale>
        <p:origin x="-108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C3F3B-D4AE-4058-8D6F-8124BF545ED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</dgm:pt>
    <dgm:pt modelId="{BF1A1C3F-6B14-47B0-B53A-46D2C16C3F0B}">
      <dgm:prSet phldrT="[Teksts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lv-LV" dirty="0" smtClean="0">
              <a:latin typeface="Calibri" panose="020F0502020204030204" pitchFamily="34" charset="0"/>
            </a:rPr>
            <a:t>Atbalsts EIP lauksaimniecības ražīguma un ilgtspējas darba grupu projektu īstenošanai</a:t>
          </a:r>
          <a:endParaRPr lang="lv-LV" dirty="0">
            <a:latin typeface="Calibri" panose="020F0502020204030204" pitchFamily="34" charset="0"/>
          </a:endParaRPr>
        </a:p>
      </dgm:t>
    </dgm:pt>
    <dgm:pt modelId="{F47A4885-0B65-468B-B646-FE2018426087}" type="parTrans" cxnId="{081A60CA-5225-4943-A07D-2C4C0124F53D}">
      <dgm:prSet/>
      <dgm:spPr/>
      <dgm:t>
        <a:bodyPr/>
        <a:lstStyle/>
        <a:p>
          <a:endParaRPr lang="lv-LV"/>
        </a:p>
      </dgm:t>
    </dgm:pt>
    <dgm:pt modelId="{B377282D-D0A3-4EF3-AD81-565936B0AC73}" type="sibTrans" cxnId="{081A60CA-5225-4943-A07D-2C4C0124F53D}">
      <dgm:prSet/>
      <dgm:spPr/>
      <dgm:t>
        <a:bodyPr/>
        <a:lstStyle/>
        <a:p>
          <a:endParaRPr lang="lv-LV"/>
        </a:p>
      </dgm:t>
    </dgm:pt>
    <dgm:pt modelId="{A3D8CC8C-E40D-4F36-A0BB-7124BC55422A}">
      <dgm:prSet phldrT="[Teksts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lv-LV" dirty="0" smtClean="0">
              <a:latin typeface="Calibri" panose="020F0502020204030204" pitchFamily="34" charset="0"/>
            </a:rPr>
            <a:t>Atbalsts jaunu produktu, metožu, procesu un tehnoloģijas izstrādei</a:t>
          </a:r>
          <a:endParaRPr lang="lv-LV" dirty="0">
            <a:latin typeface="Calibri" panose="020F0502020204030204" pitchFamily="34" charset="0"/>
          </a:endParaRPr>
        </a:p>
      </dgm:t>
    </dgm:pt>
    <dgm:pt modelId="{3C135A20-AAC6-4037-8472-E9A85B496084}" type="parTrans" cxnId="{EAECE89C-2540-4714-B8E0-60AF936FD06F}">
      <dgm:prSet/>
      <dgm:spPr/>
      <dgm:t>
        <a:bodyPr/>
        <a:lstStyle/>
        <a:p>
          <a:endParaRPr lang="lv-LV"/>
        </a:p>
      </dgm:t>
    </dgm:pt>
    <dgm:pt modelId="{99381BFB-9EA1-4AC1-99CB-42946A8F179E}" type="sibTrans" cxnId="{EAECE89C-2540-4714-B8E0-60AF936FD06F}">
      <dgm:prSet/>
      <dgm:spPr/>
      <dgm:t>
        <a:bodyPr/>
        <a:lstStyle/>
        <a:p>
          <a:endParaRPr lang="lv-LV"/>
        </a:p>
      </dgm:t>
    </dgm:pt>
    <dgm:pt modelId="{4EC20F7D-9CDE-4738-B8DB-ADC93903074A}" type="pres">
      <dgm:prSet presAssocID="{E9CC3F3B-D4AE-4058-8D6F-8124BF545EDA}" presName="Name0" presStyleCnt="0">
        <dgm:presLayoutVars>
          <dgm:chMax val="7"/>
          <dgm:chPref val="7"/>
          <dgm:dir/>
        </dgm:presLayoutVars>
      </dgm:prSet>
      <dgm:spPr/>
    </dgm:pt>
    <dgm:pt modelId="{D052F58C-C929-4BA6-8E35-6BB72E56E292}" type="pres">
      <dgm:prSet presAssocID="{E9CC3F3B-D4AE-4058-8D6F-8124BF545EDA}" presName="Name1" presStyleCnt="0"/>
      <dgm:spPr/>
    </dgm:pt>
    <dgm:pt modelId="{BD7BC269-A798-437F-89E0-B6673B9212C9}" type="pres">
      <dgm:prSet presAssocID="{E9CC3F3B-D4AE-4058-8D6F-8124BF545EDA}" presName="cycle" presStyleCnt="0"/>
      <dgm:spPr/>
    </dgm:pt>
    <dgm:pt modelId="{572B2F09-57CD-42FD-80A1-35FFB99D987D}" type="pres">
      <dgm:prSet presAssocID="{E9CC3F3B-D4AE-4058-8D6F-8124BF545EDA}" presName="srcNode" presStyleLbl="node1" presStyleIdx="0" presStyleCnt="2"/>
      <dgm:spPr/>
    </dgm:pt>
    <dgm:pt modelId="{4CAB042B-54FE-4ECA-B4D3-CA20CB85D884}" type="pres">
      <dgm:prSet presAssocID="{E9CC3F3B-D4AE-4058-8D6F-8124BF545EDA}" presName="conn" presStyleLbl="parChTrans1D2" presStyleIdx="0" presStyleCnt="1"/>
      <dgm:spPr/>
      <dgm:t>
        <a:bodyPr/>
        <a:lstStyle/>
        <a:p>
          <a:endParaRPr lang="lv-LV"/>
        </a:p>
      </dgm:t>
    </dgm:pt>
    <dgm:pt modelId="{D2E1A163-732E-4A81-84DC-50893711336F}" type="pres">
      <dgm:prSet presAssocID="{E9CC3F3B-D4AE-4058-8D6F-8124BF545EDA}" presName="extraNode" presStyleLbl="node1" presStyleIdx="0" presStyleCnt="2"/>
      <dgm:spPr/>
    </dgm:pt>
    <dgm:pt modelId="{0C5A6999-A1AF-413F-BB86-7BCE19E0B2B6}" type="pres">
      <dgm:prSet presAssocID="{E9CC3F3B-D4AE-4058-8D6F-8124BF545EDA}" presName="dstNode" presStyleLbl="node1" presStyleIdx="0" presStyleCnt="2"/>
      <dgm:spPr/>
    </dgm:pt>
    <dgm:pt modelId="{4F432DE1-E4EE-402B-A9AC-9E006B35AAC4}" type="pres">
      <dgm:prSet presAssocID="{BF1A1C3F-6B14-47B0-B53A-46D2C16C3F0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CCEC130-6754-439E-9C13-CBCB22EFF0A9}" type="pres">
      <dgm:prSet presAssocID="{BF1A1C3F-6B14-47B0-B53A-46D2C16C3F0B}" presName="accent_1" presStyleCnt="0"/>
      <dgm:spPr/>
    </dgm:pt>
    <dgm:pt modelId="{A8AE9B1E-7DDD-43F1-9866-9B3251AC70AE}" type="pres">
      <dgm:prSet presAssocID="{BF1A1C3F-6B14-47B0-B53A-46D2C16C3F0B}" presName="accentRepeatNode" presStyleLbl="solidFgAcc1" presStyleIdx="0" presStyleCnt="2"/>
      <dgm:spPr>
        <a:ln w="19050">
          <a:solidFill>
            <a:schemeClr val="accent3">
              <a:lumMod val="50000"/>
            </a:schemeClr>
          </a:solidFill>
        </a:ln>
      </dgm:spPr>
    </dgm:pt>
    <dgm:pt modelId="{FBC8E21E-3EAE-4626-BBA4-ABF38F39C08B}" type="pres">
      <dgm:prSet presAssocID="{A3D8CC8C-E40D-4F36-A0BB-7124BC55422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4F74CF2-85CB-4DE5-8B13-C6911BF40842}" type="pres">
      <dgm:prSet presAssocID="{A3D8CC8C-E40D-4F36-A0BB-7124BC55422A}" presName="accent_2" presStyleCnt="0"/>
      <dgm:spPr/>
    </dgm:pt>
    <dgm:pt modelId="{82B92AEE-D585-4765-B546-CDDD1D0E7948}" type="pres">
      <dgm:prSet presAssocID="{A3D8CC8C-E40D-4F36-A0BB-7124BC55422A}" presName="accentRepeatNode" presStyleLbl="solidFgAcc1" presStyleIdx="1" presStyleCnt="2"/>
      <dgm:spPr>
        <a:ln w="12700">
          <a:solidFill>
            <a:schemeClr val="accent3">
              <a:lumMod val="50000"/>
            </a:schemeClr>
          </a:solidFill>
        </a:ln>
      </dgm:spPr>
    </dgm:pt>
  </dgm:ptLst>
  <dgm:cxnLst>
    <dgm:cxn modelId="{EAECE89C-2540-4714-B8E0-60AF936FD06F}" srcId="{E9CC3F3B-D4AE-4058-8D6F-8124BF545EDA}" destId="{A3D8CC8C-E40D-4F36-A0BB-7124BC55422A}" srcOrd="1" destOrd="0" parTransId="{3C135A20-AAC6-4037-8472-E9A85B496084}" sibTransId="{99381BFB-9EA1-4AC1-99CB-42946A8F179E}"/>
    <dgm:cxn modelId="{081A60CA-5225-4943-A07D-2C4C0124F53D}" srcId="{E9CC3F3B-D4AE-4058-8D6F-8124BF545EDA}" destId="{BF1A1C3F-6B14-47B0-B53A-46D2C16C3F0B}" srcOrd="0" destOrd="0" parTransId="{F47A4885-0B65-468B-B646-FE2018426087}" sibTransId="{B377282D-D0A3-4EF3-AD81-565936B0AC73}"/>
    <dgm:cxn modelId="{DD53F42A-4CE9-458B-93F7-765741D32417}" type="presOf" srcId="{BF1A1C3F-6B14-47B0-B53A-46D2C16C3F0B}" destId="{4F432DE1-E4EE-402B-A9AC-9E006B35AAC4}" srcOrd="0" destOrd="0" presId="urn:microsoft.com/office/officeart/2008/layout/VerticalCurvedList"/>
    <dgm:cxn modelId="{ABE31254-6724-43CF-A36B-C8789D0E72A5}" type="presOf" srcId="{E9CC3F3B-D4AE-4058-8D6F-8124BF545EDA}" destId="{4EC20F7D-9CDE-4738-B8DB-ADC93903074A}" srcOrd="0" destOrd="0" presId="urn:microsoft.com/office/officeart/2008/layout/VerticalCurvedList"/>
    <dgm:cxn modelId="{6B21B6DC-3D70-42BB-B395-2C7F365D6D45}" type="presOf" srcId="{A3D8CC8C-E40D-4F36-A0BB-7124BC55422A}" destId="{FBC8E21E-3EAE-4626-BBA4-ABF38F39C08B}" srcOrd="0" destOrd="0" presId="urn:microsoft.com/office/officeart/2008/layout/VerticalCurvedList"/>
    <dgm:cxn modelId="{9347A8CF-907A-44D2-9EA7-06E05595A9B7}" type="presOf" srcId="{B377282D-D0A3-4EF3-AD81-565936B0AC73}" destId="{4CAB042B-54FE-4ECA-B4D3-CA20CB85D884}" srcOrd="0" destOrd="0" presId="urn:microsoft.com/office/officeart/2008/layout/VerticalCurvedList"/>
    <dgm:cxn modelId="{FE870552-D78E-4823-A756-5E04B578D18D}" type="presParOf" srcId="{4EC20F7D-9CDE-4738-B8DB-ADC93903074A}" destId="{D052F58C-C929-4BA6-8E35-6BB72E56E292}" srcOrd="0" destOrd="0" presId="urn:microsoft.com/office/officeart/2008/layout/VerticalCurvedList"/>
    <dgm:cxn modelId="{0FA99151-C5A1-4302-87D5-51C75856EBDD}" type="presParOf" srcId="{D052F58C-C929-4BA6-8E35-6BB72E56E292}" destId="{BD7BC269-A798-437F-89E0-B6673B9212C9}" srcOrd="0" destOrd="0" presId="urn:microsoft.com/office/officeart/2008/layout/VerticalCurvedList"/>
    <dgm:cxn modelId="{A9D36CA3-6AFF-4AAF-B693-960264668547}" type="presParOf" srcId="{BD7BC269-A798-437F-89E0-B6673B9212C9}" destId="{572B2F09-57CD-42FD-80A1-35FFB99D987D}" srcOrd="0" destOrd="0" presId="urn:microsoft.com/office/officeart/2008/layout/VerticalCurvedList"/>
    <dgm:cxn modelId="{E4BA0C2E-1CF3-4B57-9A4A-F9C1E34AC54B}" type="presParOf" srcId="{BD7BC269-A798-437F-89E0-B6673B9212C9}" destId="{4CAB042B-54FE-4ECA-B4D3-CA20CB85D884}" srcOrd="1" destOrd="0" presId="urn:microsoft.com/office/officeart/2008/layout/VerticalCurvedList"/>
    <dgm:cxn modelId="{80E36192-FF32-40D6-B820-08A1EA590AF7}" type="presParOf" srcId="{BD7BC269-A798-437F-89E0-B6673B9212C9}" destId="{D2E1A163-732E-4A81-84DC-50893711336F}" srcOrd="2" destOrd="0" presId="urn:microsoft.com/office/officeart/2008/layout/VerticalCurvedList"/>
    <dgm:cxn modelId="{11BD6D89-0797-4590-9E72-532AA9F40654}" type="presParOf" srcId="{BD7BC269-A798-437F-89E0-B6673B9212C9}" destId="{0C5A6999-A1AF-413F-BB86-7BCE19E0B2B6}" srcOrd="3" destOrd="0" presId="urn:microsoft.com/office/officeart/2008/layout/VerticalCurvedList"/>
    <dgm:cxn modelId="{3DD5C24D-33AD-4148-9134-7FE4111B4B48}" type="presParOf" srcId="{D052F58C-C929-4BA6-8E35-6BB72E56E292}" destId="{4F432DE1-E4EE-402B-A9AC-9E006B35AAC4}" srcOrd="1" destOrd="0" presId="urn:microsoft.com/office/officeart/2008/layout/VerticalCurvedList"/>
    <dgm:cxn modelId="{8EC11632-3A08-4845-ACEC-A0D254E66599}" type="presParOf" srcId="{D052F58C-C929-4BA6-8E35-6BB72E56E292}" destId="{ACCEC130-6754-439E-9C13-CBCB22EFF0A9}" srcOrd="2" destOrd="0" presId="urn:microsoft.com/office/officeart/2008/layout/VerticalCurvedList"/>
    <dgm:cxn modelId="{D4F78C10-7C48-4BE5-831C-34288EAE8B50}" type="presParOf" srcId="{ACCEC130-6754-439E-9C13-CBCB22EFF0A9}" destId="{A8AE9B1E-7DDD-43F1-9866-9B3251AC70AE}" srcOrd="0" destOrd="0" presId="urn:microsoft.com/office/officeart/2008/layout/VerticalCurvedList"/>
    <dgm:cxn modelId="{801957A1-78B1-458D-991E-17314DAE5EB4}" type="presParOf" srcId="{D052F58C-C929-4BA6-8E35-6BB72E56E292}" destId="{FBC8E21E-3EAE-4626-BBA4-ABF38F39C08B}" srcOrd="3" destOrd="0" presId="urn:microsoft.com/office/officeart/2008/layout/VerticalCurvedList"/>
    <dgm:cxn modelId="{57D7CB9A-1F63-4409-93B8-01F6E692800F}" type="presParOf" srcId="{D052F58C-C929-4BA6-8E35-6BB72E56E292}" destId="{F4F74CF2-85CB-4DE5-8B13-C6911BF40842}" srcOrd="4" destOrd="0" presId="urn:microsoft.com/office/officeart/2008/layout/VerticalCurvedList"/>
    <dgm:cxn modelId="{30050FEA-A988-4F05-99B9-DB1491B244B2}" type="presParOf" srcId="{F4F74CF2-85CB-4DE5-8B13-C6911BF40842}" destId="{82B92AEE-D585-4765-B546-CDDD1D0E79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B042B-54FE-4ECA-B4D3-CA20CB85D884}">
      <dsp:nvSpPr>
        <dsp:cNvPr id="0" name=""/>
        <dsp:cNvSpPr/>
      </dsp:nvSpPr>
      <dsp:spPr>
        <a:xfrm>
          <a:off x="-2900569" y="-449673"/>
          <a:ext cx="3482329" cy="3482329"/>
        </a:xfrm>
        <a:prstGeom prst="blockArc">
          <a:avLst>
            <a:gd name="adj1" fmla="val 18900000"/>
            <a:gd name="adj2" fmla="val 2700000"/>
            <a:gd name="adj3" fmla="val 62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32DE1-E4EE-402B-A9AC-9E006B35AAC4}">
      <dsp:nvSpPr>
        <dsp:cNvPr id="0" name=""/>
        <dsp:cNvSpPr/>
      </dsp:nvSpPr>
      <dsp:spPr>
        <a:xfrm>
          <a:off x="474816" y="369004"/>
          <a:ext cx="3780220" cy="73790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5713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>
              <a:latin typeface="Calibri" panose="020F0502020204030204" pitchFamily="34" charset="0"/>
            </a:rPr>
            <a:t>Atbalsts EIP lauksaimniecības ražīguma un ilgtspējas darba grupu projektu īstenošanai</a:t>
          </a:r>
          <a:endParaRPr lang="lv-LV" sz="1500" kern="1200" dirty="0">
            <a:latin typeface="Calibri" panose="020F0502020204030204" pitchFamily="34" charset="0"/>
          </a:endParaRPr>
        </a:p>
      </dsp:txBody>
      <dsp:txXfrm>
        <a:off x="474816" y="369004"/>
        <a:ext cx="3780220" cy="737906"/>
      </dsp:txXfrm>
    </dsp:sp>
    <dsp:sp modelId="{A8AE9B1E-7DDD-43F1-9866-9B3251AC70AE}">
      <dsp:nvSpPr>
        <dsp:cNvPr id="0" name=""/>
        <dsp:cNvSpPr/>
      </dsp:nvSpPr>
      <dsp:spPr>
        <a:xfrm>
          <a:off x="13625" y="276766"/>
          <a:ext cx="922383" cy="9223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BC8E21E-3EAE-4626-BBA4-ABF38F39C08B}">
      <dsp:nvSpPr>
        <dsp:cNvPr id="0" name=""/>
        <dsp:cNvSpPr/>
      </dsp:nvSpPr>
      <dsp:spPr>
        <a:xfrm>
          <a:off x="474816" y="1476071"/>
          <a:ext cx="3780220" cy="73790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5713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>
              <a:latin typeface="Calibri" panose="020F0502020204030204" pitchFamily="34" charset="0"/>
            </a:rPr>
            <a:t>Atbalsts jaunu produktu, metožu, procesu un tehnoloģijas izstrādei</a:t>
          </a:r>
          <a:endParaRPr lang="lv-LV" sz="1500" kern="1200" dirty="0">
            <a:latin typeface="Calibri" panose="020F0502020204030204" pitchFamily="34" charset="0"/>
          </a:endParaRPr>
        </a:p>
      </dsp:txBody>
      <dsp:txXfrm>
        <a:off x="474816" y="1476071"/>
        <a:ext cx="3780220" cy="737906"/>
      </dsp:txXfrm>
    </dsp:sp>
    <dsp:sp modelId="{82B92AEE-D585-4765-B546-CDDD1D0E7948}">
      <dsp:nvSpPr>
        <dsp:cNvPr id="0" name=""/>
        <dsp:cNvSpPr/>
      </dsp:nvSpPr>
      <dsp:spPr>
        <a:xfrm>
          <a:off x="13625" y="1383833"/>
          <a:ext cx="922383" cy="9223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3763" cy="463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939469" y="3"/>
            <a:ext cx="3013763" cy="463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0861-B7C6-498B-8108-B96BAFEB0909}" type="datetimeFigureOut">
              <a:rPr lang="lv-LV" smtClean="0"/>
              <a:t>2018.11.01.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2" y="8777201"/>
            <a:ext cx="3013763" cy="463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939469" y="8777201"/>
            <a:ext cx="3013763" cy="463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237C-9B00-4FCC-9341-7728E1D410A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83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939469" y="1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BE9AA-8E77-4DC3-A931-D699EECC4912}" type="datetimeFigureOut">
              <a:rPr lang="lv-LV" smtClean="0"/>
              <a:t>2018.11.01.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21212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95485" y="4389399"/>
            <a:ext cx="5563870" cy="41583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2" y="8777193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939469" y="8777193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106F8-55BE-4375-99CB-999F6EDDA85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9747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2655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34820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F6F829-EF59-4BF7-932B-905CF018EF13}" type="slidenum">
              <a:rPr lang="lv-LV" altLang="en-US" smtClean="0"/>
              <a:pPr/>
              <a:t>6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15591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30724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57B6CE-417B-4D7A-8871-4743026AD550}" type="slidenum">
              <a:rPr lang="lv-LV" altLang="en-US" smtClean="0"/>
              <a:pPr/>
              <a:t>7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8326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6888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389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16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870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6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54CDFFC-A5CF-4A72-BA25-188E2DCF8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4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2477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4493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795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79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016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360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067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0577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1365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5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772400" cy="2880320"/>
          </a:xfrm>
        </p:spPr>
        <p:txBody>
          <a:bodyPr>
            <a:noAutofit/>
          </a:bodyPr>
          <a:lstStyle/>
          <a:p>
            <a: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Latvijas Lauku attīstības programmas 2014.-2020.gadam</a:t>
            </a:r>
            <a:b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Pasākuma  «Sadarbība»</a:t>
            </a:r>
            <a:b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16.1</a:t>
            </a:r>
            <a:r>
              <a:rPr lang="lv-LV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un </a:t>
            </a:r>
            <a:r>
              <a:rPr 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16.2. </a:t>
            </a:r>
            <a:r>
              <a:rPr lang="lv-LV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virzība </a:t>
            </a:r>
            <a:endParaRPr lang="lv-LV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31.10.2018.</a:t>
            </a:r>
          </a:p>
          <a:p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</a:t>
            </a:r>
            <a:r>
              <a:rPr lang="lv-LV" b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zolnieki</a:t>
            </a:r>
            <a:endParaRPr lang="lv-LV" b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559777"/>
          </a:xfrm>
        </p:spPr>
        <p:txBody>
          <a:bodyPr/>
          <a:lstStyle/>
          <a:p>
            <a:pPr algn="ctr"/>
            <a:r>
              <a:rPr lang="lv-LV" dirty="0" smtClean="0"/>
              <a:t>Vadošais partneris</a:t>
            </a:r>
            <a:endParaRPr lang="lv-LV" dirty="0"/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0" y="2781300"/>
            <a:ext cx="2965532" cy="2224149"/>
          </a:xfrm>
        </p:spPr>
      </p:pic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>
          <a:xfrm>
            <a:off x="3657599" y="1389185"/>
            <a:ext cx="5295207" cy="3164151"/>
          </a:xfrm>
        </p:spPr>
        <p:txBody>
          <a:bodyPr>
            <a:normAutofit/>
          </a:bodyPr>
          <a:lstStyle/>
          <a:p>
            <a:r>
              <a:rPr lang="lv-LV" sz="1800" b="1" dirty="0" smtClean="0">
                <a:latin typeface="Calibri" panose="020F0502020204030204" pitchFamily="34" charset="0"/>
              </a:rPr>
              <a:t>Sadarbības partneri izvēlas </a:t>
            </a:r>
            <a:r>
              <a:rPr lang="lv-LV" sz="1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Vadošo partneri </a:t>
            </a:r>
            <a:r>
              <a:rPr lang="lv-LV" sz="1800" b="1" dirty="0" smtClean="0">
                <a:latin typeface="Calibri" panose="020F0502020204030204" pitchFamily="34" charset="0"/>
              </a:rPr>
              <a:t>kurš:</a:t>
            </a:r>
          </a:p>
          <a:p>
            <a:pPr marL="933450" lvl="1" indent="-171450">
              <a:buFont typeface="Wingdings" panose="05000000000000000000" pitchFamily="2" charset="2"/>
              <a:buChar char="§"/>
            </a:pPr>
            <a:r>
              <a:rPr lang="lv-LV" sz="1900" dirty="0" smtClean="0">
                <a:latin typeface="Calibri" panose="020F0502020204030204" pitchFamily="34" charset="0"/>
              </a:rPr>
              <a:t>pārstāv </a:t>
            </a:r>
            <a:r>
              <a:rPr lang="lv-LV" sz="1900" dirty="0">
                <a:latin typeface="Calibri" panose="020F0502020204030204" pitchFamily="34" charset="0"/>
              </a:rPr>
              <a:t>EIP darba </a:t>
            </a:r>
            <a:r>
              <a:rPr lang="lv-LV" sz="1900" dirty="0" smtClean="0">
                <a:latin typeface="Calibri" panose="020F0502020204030204" pitchFamily="34" charset="0"/>
              </a:rPr>
              <a:t>grupu vai atbalsta pretendentu darba grupu</a:t>
            </a:r>
          </a:p>
          <a:p>
            <a:pPr marL="933450" lvl="1" indent="-17145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Calibri" panose="020F0502020204030204" pitchFamily="34" charset="0"/>
              </a:rPr>
              <a:t>iesniedz </a:t>
            </a:r>
            <a:r>
              <a:rPr lang="lv-LV" sz="1800" dirty="0">
                <a:latin typeface="Calibri" panose="020F0502020204030204" pitchFamily="34" charset="0"/>
              </a:rPr>
              <a:t>projekta iesniegumu Lauku atbalsta </a:t>
            </a:r>
            <a:r>
              <a:rPr lang="lv-LV" sz="1800" dirty="0" smtClean="0">
                <a:latin typeface="Calibri" panose="020F0502020204030204" pitchFamily="34" charset="0"/>
              </a:rPr>
              <a:t>dienestā</a:t>
            </a:r>
          </a:p>
          <a:p>
            <a:pPr marL="933450" lvl="1" indent="-17145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Calibri" panose="020F0502020204030204" pitchFamily="34" charset="0"/>
              </a:rPr>
              <a:t>koordinē </a:t>
            </a:r>
            <a:r>
              <a:rPr lang="lv-LV" sz="1800" dirty="0">
                <a:latin typeface="Calibri" panose="020F0502020204030204" pitchFamily="34" charset="0"/>
              </a:rPr>
              <a:t>projekta </a:t>
            </a:r>
            <a:r>
              <a:rPr lang="lv-LV" sz="1800" dirty="0" smtClean="0">
                <a:latin typeface="Calibri" panose="020F0502020204030204" pitchFamily="34" charset="0"/>
              </a:rPr>
              <a:t>īstenošanu</a:t>
            </a:r>
          </a:p>
          <a:p>
            <a:pPr marL="933450" lvl="1" indent="-17145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Calibri" panose="020F0502020204030204" pitchFamily="34" charset="0"/>
              </a:rPr>
              <a:t>saņem priekšapmaksu un nodrošina </a:t>
            </a:r>
            <a:r>
              <a:rPr lang="lv-LV" sz="1800" dirty="0">
                <a:latin typeface="Calibri" panose="020F0502020204030204" pitchFamily="34" charset="0"/>
              </a:rPr>
              <a:t>tālāku finansējuma novirzīšanu sadarbības partneriem atbilstoši to veiktajām darbībām(16.1.apakšpasākums</a:t>
            </a:r>
            <a:r>
              <a:rPr lang="lv-LV" sz="1800" dirty="0" smtClean="0">
                <a:latin typeface="Calibri" panose="020F0502020204030204" pitchFamily="34" charset="0"/>
              </a:rPr>
              <a:t>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2"/>
          </p:nvPr>
        </p:nvSpPr>
        <p:spPr>
          <a:xfrm>
            <a:off x="5407269" y="5077252"/>
            <a:ext cx="2989385" cy="1249587"/>
          </a:xfrm>
        </p:spPr>
        <p:txBody>
          <a:bodyPr>
            <a:noAutofit/>
          </a:bodyPr>
          <a:lstStyle/>
          <a:p>
            <a:pPr algn="ctr"/>
            <a:r>
              <a:rPr lang="lv-LV" sz="1800" b="1" dirty="0">
                <a:latin typeface="Calibri" panose="020F0502020204030204" pitchFamily="34" charset="0"/>
              </a:rPr>
              <a:t>Vadošais partneris </a:t>
            </a:r>
            <a:r>
              <a:rPr lang="lv-LV" sz="1800" b="1" u="sng" dirty="0">
                <a:latin typeface="Calibri" panose="020F0502020204030204" pitchFamily="34" charset="0"/>
              </a:rPr>
              <a:t>ir atbildīgs </a:t>
            </a:r>
            <a:r>
              <a:rPr lang="lv-LV" sz="1800" b="1" dirty="0">
                <a:latin typeface="Calibri" panose="020F0502020204030204" pitchFamily="34" charset="0"/>
              </a:rPr>
              <a:t>par projektā plānoto rezultātu sasniegšanu</a:t>
            </a:r>
          </a:p>
        </p:txBody>
      </p:sp>
      <p:cxnSp>
        <p:nvCxnSpPr>
          <p:cNvPr id="11" name="Taisns bultveida savienotājs 10"/>
          <p:cNvCxnSpPr/>
          <p:nvPr/>
        </p:nvCxnSpPr>
        <p:spPr>
          <a:xfrm flipH="1">
            <a:off x="1951892" y="1740876"/>
            <a:ext cx="1499089" cy="12133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ttēls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92" y="5195236"/>
            <a:ext cx="1068404" cy="1434164"/>
          </a:xfrm>
          <a:prstGeom prst="rect">
            <a:avLst/>
          </a:prstGeom>
        </p:spPr>
      </p:pic>
      <p:cxnSp>
        <p:nvCxnSpPr>
          <p:cNvPr id="14" name="Taisns bultveida savienotājs 13"/>
          <p:cNvCxnSpPr/>
          <p:nvPr/>
        </p:nvCxnSpPr>
        <p:spPr>
          <a:xfrm flipH="1">
            <a:off x="5134708" y="5556738"/>
            <a:ext cx="504092" cy="24618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252923" y="404664"/>
            <a:ext cx="6419056" cy="671736"/>
          </a:xfrm>
        </p:spPr>
        <p:txBody>
          <a:bodyPr>
            <a:noAutofit/>
          </a:bodyPr>
          <a:lstStyle/>
          <a:p>
            <a:pPr algn="ctr"/>
            <a:r>
              <a:rPr lang="lv-LV" sz="2800" dirty="0" smtClean="0">
                <a:latin typeface="+mj-lt"/>
              </a:rPr>
              <a:t>Projektu iesniegumu pieņemšanas kārtas </a:t>
            </a:r>
            <a:r>
              <a:rPr lang="lv-LV" sz="2800" dirty="0">
                <a:latin typeface="+mj-lt"/>
              </a:rPr>
              <a:t>rezultāti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713397"/>
          </a:xfrm>
        </p:spPr>
        <p:txBody>
          <a:bodyPr>
            <a:normAutofit/>
          </a:bodyPr>
          <a:lstStyle/>
          <a:p>
            <a:pPr algn="ctr"/>
            <a:r>
              <a:rPr lang="lv-LV" b="1" dirty="0" smtClean="0">
                <a:solidFill>
                  <a:srgbClr val="C00000"/>
                </a:solidFill>
              </a:rPr>
              <a:t>1.kārta (01.07.2017. – 31.07.2017.) </a:t>
            </a:r>
          </a:p>
          <a:p>
            <a:endParaRPr lang="lv-LV" sz="1000" b="1" dirty="0" smtClean="0">
              <a:solidFill>
                <a:srgbClr val="FF0000"/>
              </a:solidFill>
            </a:endParaRPr>
          </a:p>
          <a:p>
            <a:r>
              <a:rPr lang="lv-LV" sz="1800" b="1" u="sng" dirty="0" smtClean="0">
                <a:latin typeface="+mj-lt"/>
              </a:rPr>
              <a:t>16.1</a:t>
            </a:r>
            <a:r>
              <a:rPr lang="lv-LV" sz="1800" b="1" u="sng" dirty="0">
                <a:latin typeface="+mj-lt"/>
              </a:rPr>
              <a:t>. </a:t>
            </a:r>
            <a:r>
              <a:rPr lang="lv-LV" sz="1800" b="1" u="sng" dirty="0" err="1">
                <a:latin typeface="+mj-lt"/>
              </a:rPr>
              <a:t>apakšpasākums</a:t>
            </a:r>
            <a:r>
              <a:rPr lang="lv-LV" sz="1800" b="1" u="sng" dirty="0">
                <a:latin typeface="+mj-lt"/>
              </a:rPr>
              <a:t> </a:t>
            </a:r>
          </a:p>
          <a:p>
            <a:r>
              <a:rPr lang="lv-LV" sz="1800" dirty="0" smtClean="0">
                <a:latin typeface="+mj-lt"/>
              </a:rPr>
              <a:t>	pieejamais </a:t>
            </a:r>
            <a:r>
              <a:rPr lang="lv-LV" sz="1800" dirty="0">
                <a:latin typeface="+mj-lt"/>
              </a:rPr>
              <a:t>publiskais finansējums </a:t>
            </a:r>
            <a:r>
              <a:rPr lang="lv-LV" sz="1800" b="1" dirty="0">
                <a:latin typeface="+mj-lt"/>
              </a:rPr>
              <a:t> 3 000 000 EUR</a:t>
            </a:r>
            <a:endParaRPr lang="lv-LV" sz="1800" b="1" dirty="0" smtClean="0">
              <a:solidFill>
                <a:srgbClr val="FF0000"/>
              </a:solidFill>
              <a:latin typeface="+mj-lt"/>
            </a:endParaRPr>
          </a:p>
          <a:p>
            <a:endParaRPr lang="lv-LV" sz="1000" b="1" dirty="0">
              <a:solidFill>
                <a:srgbClr val="FF0000"/>
              </a:solidFill>
              <a:latin typeface="+mj-lt"/>
            </a:endParaRPr>
          </a:p>
          <a:p>
            <a:r>
              <a:rPr lang="lv-LV" sz="1800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lv-LV" sz="1800" b="1" u="sng" dirty="0" smtClean="0">
                <a:solidFill>
                  <a:srgbClr val="C00000"/>
                </a:solidFill>
                <a:latin typeface="+mj-lt"/>
              </a:rPr>
              <a:t>1.posms</a:t>
            </a:r>
            <a:r>
              <a:rPr lang="lv-LV" sz="1800" b="1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lv-LV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lv-LV" sz="1800" dirty="0" smtClean="0">
                <a:latin typeface="+mj-lt"/>
              </a:rPr>
              <a:t>saņemtas – </a:t>
            </a:r>
            <a:r>
              <a:rPr lang="lv-LV" b="1" dirty="0" smtClean="0">
                <a:latin typeface="+mj-lt"/>
              </a:rPr>
              <a:t>35</a:t>
            </a:r>
            <a:r>
              <a:rPr lang="lv-LV" sz="1800" dirty="0" smtClean="0">
                <a:latin typeface="+mj-lt"/>
              </a:rPr>
              <a:t> projektu idejas (13 </a:t>
            </a:r>
            <a:r>
              <a:rPr lang="lv-LV" sz="1800" dirty="0">
                <a:latin typeface="+mj-lt"/>
              </a:rPr>
              <a:t>868 </a:t>
            </a:r>
            <a:r>
              <a:rPr lang="lv-LV" sz="1800" dirty="0" smtClean="0">
                <a:latin typeface="+mj-lt"/>
              </a:rPr>
              <a:t>500.13 EUR) 			apstiprinātas – </a:t>
            </a:r>
            <a:r>
              <a:rPr lang="lv-LV" b="1" dirty="0" smtClean="0">
                <a:latin typeface="+mj-lt"/>
              </a:rPr>
              <a:t>14</a:t>
            </a:r>
            <a:r>
              <a:rPr lang="lv-LV" sz="1800" dirty="0" smtClean="0">
                <a:latin typeface="+mj-lt"/>
              </a:rPr>
              <a:t> projektu idejas </a:t>
            </a:r>
          </a:p>
          <a:p>
            <a:r>
              <a:rPr lang="lv-LV" sz="1800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lv-LV" sz="1800" b="1" u="sng" dirty="0" smtClean="0">
                <a:solidFill>
                  <a:srgbClr val="C00000"/>
                </a:solidFill>
                <a:latin typeface="+mj-lt"/>
              </a:rPr>
              <a:t>2.posms:</a:t>
            </a:r>
            <a:r>
              <a:rPr lang="lv-LV" sz="1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lv-LV" sz="1800" dirty="0" smtClean="0">
                <a:latin typeface="+mj-lt"/>
              </a:rPr>
              <a:t>saņemti – </a:t>
            </a:r>
            <a:r>
              <a:rPr lang="lv-LV" b="1" dirty="0" smtClean="0">
                <a:latin typeface="+mj-lt"/>
              </a:rPr>
              <a:t>14</a:t>
            </a:r>
            <a:r>
              <a:rPr lang="lv-LV" sz="1800" dirty="0" smtClean="0">
                <a:latin typeface="+mj-lt"/>
              </a:rPr>
              <a:t> detalizēti izstrādāti projekti</a:t>
            </a:r>
          </a:p>
          <a:p>
            <a:r>
              <a:rPr lang="lv-LV" sz="1800" dirty="0" smtClean="0">
                <a:latin typeface="+mj-lt"/>
              </a:rPr>
              <a:t>		apstiprināti – </a:t>
            </a:r>
            <a:r>
              <a:rPr lang="lv-LV" b="1" dirty="0">
                <a:latin typeface="+mj-lt"/>
              </a:rPr>
              <a:t>7</a:t>
            </a:r>
            <a:r>
              <a:rPr lang="lv-LV" sz="1800" dirty="0">
                <a:latin typeface="+mj-lt"/>
              </a:rPr>
              <a:t> </a:t>
            </a:r>
            <a:r>
              <a:rPr lang="lv-LV" sz="1800" dirty="0" smtClean="0">
                <a:latin typeface="+mj-lt"/>
              </a:rPr>
              <a:t>projekti (3 070 480.15 </a:t>
            </a:r>
            <a:r>
              <a:rPr lang="lv-LV" sz="1800" dirty="0">
                <a:latin typeface="+mj-lt"/>
              </a:rPr>
              <a:t>EUR</a:t>
            </a:r>
            <a:r>
              <a:rPr lang="lv-LV" sz="1800" dirty="0" smtClean="0">
                <a:latin typeface="+mj-lt"/>
              </a:rPr>
              <a:t>)</a:t>
            </a:r>
          </a:p>
          <a:p>
            <a:endParaRPr lang="lv-LV" sz="1800" b="1" dirty="0">
              <a:solidFill>
                <a:srgbClr val="FF0000"/>
              </a:solidFill>
            </a:endParaRPr>
          </a:p>
          <a:p>
            <a:r>
              <a:rPr lang="lv-LV" sz="1800" b="1" u="sng" dirty="0">
                <a:latin typeface="+mj-lt"/>
              </a:rPr>
              <a:t>16.2</a:t>
            </a:r>
            <a:r>
              <a:rPr lang="lv-LV" sz="1800" b="1" u="sng" dirty="0" smtClean="0">
                <a:latin typeface="+mj-lt"/>
              </a:rPr>
              <a:t>. </a:t>
            </a:r>
            <a:r>
              <a:rPr lang="lv-LV" sz="1800" b="1" u="sng" dirty="0" err="1" smtClean="0">
                <a:latin typeface="+mj-lt"/>
              </a:rPr>
              <a:t>apakšpasākums</a:t>
            </a:r>
            <a:r>
              <a:rPr lang="lv-LV" sz="1800" b="1" u="sng" dirty="0" smtClean="0">
                <a:latin typeface="+mj-lt"/>
              </a:rPr>
              <a:t> </a:t>
            </a:r>
            <a:endParaRPr lang="lv-LV" sz="1800" b="1" u="sng" dirty="0">
              <a:latin typeface="+mj-lt"/>
            </a:endParaRPr>
          </a:p>
          <a:p>
            <a:r>
              <a:rPr lang="lv-LV" sz="1800" dirty="0" smtClean="0">
                <a:latin typeface="+mj-lt"/>
              </a:rPr>
              <a:t>	pieejamais </a:t>
            </a:r>
            <a:r>
              <a:rPr lang="lv-LV" sz="1800" dirty="0">
                <a:latin typeface="+mj-lt"/>
              </a:rPr>
              <a:t>publiskais finansējums </a:t>
            </a:r>
            <a:r>
              <a:rPr lang="lv-LV" sz="1800" b="1" dirty="0">
                <a:latin typeface="+mj-lt"/>
              </a:rPr>
              <a:t> </a:t>
            </a:r>
            <a:r>
              <a:rPr lang="lv-LV" sz="1800" b="1" dirty="0" smtClean="0">
                <a:latin typeface="+mj-lt"/>
              </a:rPr>
              <a:t>2</a:t>
            </a:r>
            <a:r>
              <a:rPr lang="lv-LV" sz="1800" b="1" dirty="0">
                <a:latin typeface="+mj-lt"/>
              </a:rPr>
              <a:t> 000 000 EUR</a:t>
            </a:r>
          </a:p>
          <a:p>
            <a:r>
              <a:rPr lang="lv-LV" sz="1800" b="1" dirty="0" smtClean="0">
                <a:solidFill>
                  <a:srgbClr val="FF0000"/>
                </a:solidFill>
              </a:rPr>
              <a:t>		</a:t>
            </a:r>
            <a:r>
              <a:rPr lang="lv-LV" sz="1800" dirty="0" smtClean="0">
                <a:latin typeface="+mj-lt"/>
              </a:rPr>
              <a:t>saņemti </a:t>
            </a:r>
            <a:r>
              <a:rPr lang="lv-LV" sz="1800" dirty="0">
                <a:latin typeface="+mj-lt"/>
              </a:rPr>
              <a:t>– </a:t>
            </a:r>
            <a:r>
              <a:rPr lang="lv-LV" b="1" dirty="0">
                <a:latin typeface="+mj-lt"/>
              </a:rPr>
              <a:t>34</a:t>
            </a:r>
            <a:r>
              <a:rPr lang="lv-LV" sz="1800" dirty="0">
                <a:latin typeface="+mj-lt"/>
              </a:rPr>
              <a:t> projekti (2 916 759.84 </a:t>
            </a:r>
            <a:r>
              <a:rPr lang="lv-LV" sz="1800" dirty="0" smtClean="0">
                <a:latin typeface="+mj-lt"/>
              </a:rPr>
              <a:t>EUR) </a:t>
            </a:r>
            <a:endParaRPr lang="lv-LV" sz="1800" dirty="0">
              <a:latin typeface="+mj-lt"/>
            </a:endParaRPr>
          </a:p>
          <a:p>
            <a:r>
              <a:rPr lang="lv-LV" sz="1800" dirty="0">
                <a:latin typeface="+mj-lt"/>
              </a:rPr>
              <a:t>		apstiprināti - </a:t>
            </a:r>
            <a:r>
              <a:rPr lang="lv-LV" b="1" dirty="0" smtClean="0">
                <a:latin typeface="+mj-lt"/>
              </a:rPr>
              <a:t>13</a:t>
            </a:r>
            <a:r>
              <a:rPr lang="lv-LV" sz="1800" dirty="0" smtClean="0">
                <a:latin typeface="+mj-lt"/>
              </a:rPr>
              <a:t> </a:t>
            </a:r>
            <a:r>
              <a:rPr lang="lv-LV" sz="1800" dirty="0">
                <a:latin typeface="+mj-lt"/>
              </a:rPr>
              <a:t>(1 083 289.14 </a:t>
            </a:r>
            <a:r>
              <a:rPr lang="lv-LV" sz="1800" dirty="0" smtClean="0">
                <a:latin typeface="+mj-lt"/>
              </a:rPr>
              <a:t>EUR)</a:t>
            </a:r>
            <a:endParaRPr lang="lv-LV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54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267744" y="381001"/>
            <a:ext cx="6419056" cy="671736"/>
          </a:xfrm>
        </p:spPr>
        <p:txBody>
          <a:bodyPr>
            <a:noAutofit/>
          </a:bodyPr>
          <a:lstStyle/>
          <a:p>
            <a:pPr algn="ctr"/>
            <a:r>
              <a:rPr lang="lv-LV" sz="2800" dirty="0">
                <a:latin typeface="+mj-lt"/>
              </a:rPr>
              <a:t>Projektu iesniegumu pieņemšanas kārtas rezultāti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911824"/>
          </a:xfrm>
        </p:spPr>
        <p:txBody>
          <a:bodyPr>
            <a:normAutofit/>
          </a:bodyPr>
          <a:lstStyle/>
          <a:p>
            <a:pPr algn="ctr"/>
            <a:r>
              <a:rPr lang="lv-LV" b="1" dirty="0" smtClean="0">
                <a:solidFill>
                  <a:srgbClr val="C00000"/>
                </a:solidFill>
              </a:rPr>
              <a:t>2.kārta (</a:t>
            </a:r>
            <a:r>
              <a:rPr lang="lv-LV" b="1" dirty="0">
                <a:solidFill>
                  <a:srgbClr val="C00000"/>
                </a:solidFill>
              </a:rPr>
              <a:t>01.03.2018.-05.04.2018.</a:t>
            </a:r>
            <a:r>
              <a:rPr lang="lv-LV" b="1" dirty="0" smtClean="0">
                <a:solidFill>
                  <a:srgbClr val="C00000"/>
                </a:solidFill>
              </a:rPr>
              <a:t>) </a:t>
            </a:r>
            <a:endParaRPr lang="lv-LV" b="1" dirty="0">
              <a:solidFill>
                <a:srgbClr val="C00000"/>
              </a:solidFill>
            </a:endParaRPr>
          </a:p>
          <a:p>
            <a:endParaRPr lang="lv-LV" sz="1000" b="1" dirty="0" smtClean="0">
              <a:solidFill>
                <a:srgbClr val="FF0000"/>
              </a:solidFill>
            </a:endParaRPr>
          </a:p>
          <a:p>
            <a:r>
              <a:rPr lang="lv-LV" sz="1800" b="1" u="sng" dirty="0" smtClean="0">
                <a:latin typeface="+mj-lt"/>
              </a:rPr>
              <a:t>16.1</a:t>
            </a:r>
            <a:r>
              <a:rPr lang="lv-LV" sz="1800" b="1" u="sng" dirty="0">
                <a:latin typeface="+mj-lt"/>
              </a:rPr>
              <a:t>. </a:t>
            </a:r>
            <a:r>
              <a:rPr lang="lv-LV" sz="1800" b="1" u="sng" dirty="0" err="1">
                <a:latin typeface="+mj-lt"/>
              </a:rPr>
              <a:t>apakšpasākums</a:t>
            </a:r>
            <a:r>
              <a:rPr lang="lv-LV" sz="1800" b="1" u="sng" dirty="0">
                <a:latin typeface="+mj-lt"/>
              </a:rPr>
              <a:t> </a:t>
            </a:r>
          </a:p>
          <a:p>
            <a:r>
              <a:rPr lang="lv-LV" sz="1800" dirty="0" smtClean="0">
                <a:latin typeface="+mj-lt"/>
              </a:rPr>
              <a:t>	pieejamais </a:t>
            </a:r>
            <a:r>
              <a:rPr lang="lv-LV" sz="1800" dirty="0">
                <a:latin typeface="+mj-lt"/>
              </a:rPr>
              <a:t>publiskais finansējums </a:t>
            </a:r>
            <a:r>
              <a:rPr lang="lv-LV" sz="1800" b="1" dirty="0">
                <a:latin typeface="+mj-lt"/>
              </a:rPr>
              <a:t> 3 685 500</a:t>
            </a:r>
            <a:r>
              <a:rPr lang="lv-LV" sz="1800" dirty="0"/>
              <a:t> </a:t>
            </a:r>
            <a:r>
              <a:rPr lang="lv-LV" sz="1800" b="1" dirty="0" smtClean="0">
                <a:latin typeface="+mj-lt"/>
              </a:rPr>
              <a:t>EUR</a:t>
            </a:r>
            <a:endParaRPr lang="lv-LV" sz="1800" b="1" dirty="0" smtClean="0">
              <a:solidFill>
                <a:srgbClr val="FF0000"/>
              </a:solidFill>
              <a:latin typeface="+mj-lt"/>
            </a:endParaRPr>
          </a:p>
          <a:p>
            <a:endParaRPr lang="lv-LV" sz="1000" b="1" dirty="0">
              <a:solidFill>
                <a:srgbClr val="FF0000"/>
              </a:solidFill>
              <a:latin typeface="+mj-lt"/>
            </a:endParaRPr>
          </a:p>
          <a:p>
            <a:r>
              <a:rPr lang="lv-LV" sz="1800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lv-LV" sz="1800" b="1" u="sng" dirty="0" smtClean="0">
                <a:solidFill>
                  <a:srgbClr val="C00000"/>
                </a:solidFill>
                <a:latin typeface="+mj-lt"/>
              </a:rPr>
              <a:t>1.posms</a:t>
            </a:r>
            <a:r>
              <a:rPr lang="lv-LV" sz="1800" b="1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lv-LV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lv-LV" sz="1800" dirty="0" smtClean="0">
                <a:latin typeface="+mj-lt"/>
              </a:rPr>
              <a:t>saņemtas – </a:t>
            </a:r>
            <a:r>
              <a:rPr lang="lv-LV" b="1" dirty="0" smtClean="0">
                <a:latin typeface="+mj-lt"/>
              </a:rPr>
              <a:t>16</a:t>
            </a:r>
            <a:r>
              <a:rPr lang="lv-LV" sz="1800" dirty="0" smtClean="0">
                <a:latin typeface="+mj-lt"/>
              </a:rPr>
              <a:t> projektu </a:t>
            </a:r>
            <a:r>
              <a:rPr lang="lv-LV" sz="1800" dirty="0">
                <a:latin typeface="+mj-lt"/>
              </a:rPr>
              <a:t>idejas </a:t>
            </a:r>
            <a:r>
              <a:rPr lang="lv-LV" sz="1800" dirty="0" smtClean="0">
                <a:latin typeface="+mj-lt"/>
              </a:rPr>
              <a:t>(</a:t>
            </a:r>
            <a:r>
              <a:rPr lang="lv-LV" sz="1800" dirty="0">
                <a:latin typeface="+mj-lt"/>
              </a:rPr>
              <a:t>6 582 </a:t>
            </a:r>
            <a:r>
              <a:rPr lang="lv-LV" sz="1800" dirty="0" smtClean="0">
                <a:latin typeface="+mj-lt"/>
              </a:rPr>
              <a:t>563 EUR) 				apstiprinātas – </a:t>
            </a:r>
            <a:r>
              <a:rPr lang="lv-LV" b="1" dirty="0" smtClean="0">
                <a:latin typeface="+mj-lt"/>
              </a:rPr>
              <a:t>11</a:t>
            </a:r>
            <a:r>
              <a:rPr lang="lv-LV" sz="1800" dirty="0" smtClean="0">
                <a:latin typeface="+mj-lt"/>
              </a:rPr>
              <a:t> projektu idejas </a:t>
            </a:r>
          </a:p>
          <a:p>
            <a:r>
              <a:rPr lang="lv-LV" sz="1800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lv-LV" sz="1800" b="1" u="sng" dirty="0" smtClean="0">
                <a:solidFill>
                  <a:srgbClr val="C00000"/>
                </a:solidFill>
                <a:latin typeface="+mj-lt"/>
              </a:rPr>
              <a:t>2.posms:</a:t>
            </a:r>
            <a:r>
              <a:rPr lang="lv-LV" sz="1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lv-LV" sz="1800" dirty="0" smtClean="0">
                <a:latin typeface="+mj-lt"/>
              </a:rPr>
              <a:t>saņemti – </a:t>
            </a:r>
            <a:r>
              <a:rPr lang="lv-LV" b="1" dirty="0" smtClean="0">
                <a:latin typeface="+mj-lt"/>
              </a:rPr>
              <a:t>11</a:t>
            </a:r>
            <a:r>
              <a:rPr lang="lv-LV" sz="1800" dirty="0" smtClean="0">
                <a:latin typeface="+mj-lt"/>
              </a:rPr>
              <a:t> detalizēti izstrādāti projekti</a:t>
            </a:r>
          </a:p>
          <a:p>
            <a:r>
              <a:rPr lang="lv-LV" sz="1800" dirty="0" smtClean="0">
                <a:latin typeface="+mj-lt"/>
              </a:rPr>
              <a:t>		apstiprināti – </a:t>
            </a:r>
            <a:r>
              <a:rPr lang="lv-LV" b="1" dirty="0" smtClean="0">
                <a:latin typeface="+mj-lt"/>
              </a:rPr>
              <a:t>? 	Pašlaik notiek projektu vērtēšana</a:t>
            </a:r>
            <a:endParaRPr lang="lv-LV" sz="1800" dirty="0" smtClean="0">
              <a:latin typeface="+mj-lt"/>
            </a:endParaRPr>
          </a:p>
          <a:p>
            <a:endParaRPr lang="lv-LV" sz="1800" b="1" dirty="0">
              <a:solidFill>
                <a:srgbClr val="FF0000"/>
              </a:solidFill>
            </a:endParaRPr>
          </a:p>
          <a:p>
            <a:r>
              <a:rPr lang="lv-LV" sz="1800" b="1" u="sng" dirty="0">
                <a:latin typeface="+mj-lt"/>
              </a:rPr>
              <a:t>16.2</a:t>
            </a:r>
            <a:r>
              <a:rPr lang="lv-LV" sz="1800" b="1" u="sng" dirty="0" smtClean="0">
                <a:latin typeface="+mj-lt"/>
              </a:rPr>
              <a:t>. </a:t>
            </a:r>
            <a:r>
              <a:rPr lang="lv-LV" sz="1800" b="1" u="sng" dirty="0" err="1" smtClean="0">
                <a:latin typeface="+mj-lt"/>
              </a:rPr>
              <a:t>apakšpasākums</a:t>
            </a:r>
            <a:r>
              <a:rPr lang="lv-LV" sz="1800" b="1" u="sng" dirty="0" smtClean="0">
                <a:latin typeface="+mj-lt"/>
              </a:rPr>
              <a:t> </a:t>
            </a:r>
            <a:endParaRPr lang="lv-LV" sz="1800" b="1" u="sng" dirty="0">
              <a:latin typeface="+mj-lt"/>
            </a:endParaRPr>
          </a:p>
          <a:p>
            <a:r>
              <a:rPr lang="lv-LV" sz="1800" dirty="0" smtClean="0">
                <a:latin typeface="+mj-lt"/>
              </a:rPr>
              <a:t>	pieejamais </a:t>
            </a:r>
            <a:r>
              <a:rPr lang="lv-LV" sz="1800" dirty="0">
                <a:latin typeface="+mj-lt"/>
              </a:rPr>
              <a:t>publiskais finansējums </a:t>
            </a:r>
            <a:r>
              <a:rPr lang="lv-LV" sz="1800" b="1" dirty="0">
                <a:latin typeface="+mj-lt"/>
              </a:rPr>
              <a:t> 5 000 000 EUR</a:t>
            </a:r>
          </a:p>
          <a:p>
            <a:r>
              <a:rPr lang="lv-LV" sz="1800" b="1" dirty="0" smtClean="0">
                <a:solidFill>
                  <a:srgbClr val="FF0000"/>
                </a:solidFill>
              </a:rPr>
              <a:t>		</a:t>
            </a:r>
            <a:r>
              <a:rPr lang="lv-LV" sz="1800" dirty="0" smtClean="0">
                <a:latin typeface="+mj-lt"/>
              </a:rPr>
              <a:t>saņemti </a:t>
            </a:r>
            <a:r>
              <a:rPr lang="lv-LV" sz="1800" dirty="0">
                <a:latin typeface="+mj-lt"/>
              </a:rPr>
              <a:t>– </a:t>
            </a:r>
            <a:r>
              <a:rPr lang="lv-LV" b="1" dirty="0" smtClean="0">
                <a:latin typeface="+mj-lt"/>
              </a:rPr>
              <a:t>27</a:t>
            </a:r>
            <a:r>
              <a:rPr lang="lv-LV" sz="1800" dirty="0" smtClean="0">
                <a:latin typeface="+mj-lt"/>
              </a:rPr>
              <a:t> </a:t>
            </a:r>
            <a:r>
              <a:rPr lang="lv-LV" sz="1800" dirty="0">
                <a:latin typeface="+mj-lt"/>
              </a:rPr>
              <a:t>projekti </a:t>
            </a:r>
            <a:r>
              <a:rPr lang="lv-LV" sz="1800" dirty="0" smtClean="0">
                <a:latin typeface="+mj-lt"/>
              </a:rPr>
              <a:t>(</a:t>
            </a:r>
            <a:r>
              <a:rPr lang="lv-LV" sz="1800" dirty="0">
                <a:latin typeface="+mj-lt"/>
              </a:rPr>
              <a:t>2 093 </a:t>
            </a:r>
            <a:r>
              <a:rPr lang="lv-LV" sz="1800" dirty="0" smtClean="0">
                <a:latin typeface="+mj-lt"/>
              </a:rPr>
              <a:t>078 EUR) </a:t>
            </a:r>
            <a:endParaRPr lang="lv-LV" sz="1800" dirty="0">
              <a:latin typeface="+mj-lt"/>
            </a:endParaRPr>
          </a:p>
          <a:p>
            <a:r>
              <a:rPr lang="lv-LV" sz="1800" dirty="0">
                <a:latin typeface="+mj-lt"/>
              </a:rPr>
              <a:t>		apstiprināti </a:t>
            </a:r>
            <a:r>
              <a:rPr lang="lv-LV" sz="1800" dirty="0" smtClean="0">
                <a:latin typeface="+mj-lt"/>
              </a:rPr>
              <a:t>– </a:t>
            </a:r>
            <a:r>
              <a:rPr lang="lv-LV" b="1" dirty="0" smtClean="0">
                <a:latin typeface="+mj-lt"/>
              </a:rPr>
              <a:t>14</a:t>
            </a:r>
            <a:r>
              <a:rPr lang="lv-LV" sz="1800" dirty="0" smtClean="0">
                <a:latin typeface="+mj-lt"/>
              </a:rPr>
              <a:t> projekti (1 020 585 EUR)</a:t>
            </a:r>
          </a:p>
          <a:p>
            <a:r>
              <a:rPr lang="lv-LV" sz="1800" dirty="0">
                <a:latin typeface="+mj-lt"/>
              </a:rPr>
              <a:t>	</a:t>
            </a:r>
            <a:r>
              <a:rPr lang="lv-LV" sz="1800" dirty="0" smtClean="0">
                <a:latin typeface="+mj-lt"/>
              </a:rPr>
              <a:t>	vērtēšanā – </a:t>
            </a:r>
            <a:r>
              <a:rPr lang="lv-LV" b="1" dirty="0" smtClean="0">
                <a:latin typeface="+mj-lt"/>
              </a:rPr>
              <a:t>2</a:t>
            </a:r>
            <a:r>
              <a:rPr lang="lv-LV" sz="1800" dirty="0" smtClean="0">
                <a:latin typeface="+mj-lt"/>
              </a:rPr>
              <a:t> projekti (167 023 EUR)</a:t>
            </a:r>
            <a:endParaRPr lang="lv-LV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0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267744" y="381001"/>
            <a:ext cx="6419056" cy="671736"/>
          </a:xfrm>
        </p:spPr>
        <p:txBody>
          <a:bodyPr>
            <a:noAutofit/>
          </a:bodyPr>
          <a:lstStyle/>
          <a:p>
            <a:pPr algn="ctr"/>
            <a:r>
              <a:rPr lang="lv-LV" sz="2800" dirty="0">
                <a:latin typeface="+mj-lt"/>
              </a:rPr>
              <a:t>Projektu iesniegumu pieņemšanas </a:t>
            </a:r>
            <a:r>
              <a:rPr lang="lv-LV" sz="2800" dirty="0" smtClean="0">
                <a:latin typeface="+mj-lt"/>
              </a:rPr>
              <a:t>kārtas</a:t>
            </a:r>
            <a:endParaRPr lang="lv-LV" sz="2800" dirty="0">
              <a:latin typeface="+mj-lt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713397"/>
          </a:xfrm>
        </p:spPr>
        <p:txBody>
          <a:bodyPr>
            <a:normAutofit/>
          </a:bodyPr>
          <a:lstStyle/>
          <a:p>
            <a:pPr algn="ctr"/>
            <a:endParaRPr lang="lv-LV" b="1" dirty="0" smtClean="0">
              <a:solidFill>
                <a:srgbClr val="C00000"/>
              </a:solidFill>
            </a:endParaRPr>
          </a:p>
          <a:p>
            <a:pPr algn="ctr"/>
            <a:endParaRPr lang="lv-LV" b="1" dirty="0" smtClean="0">
              <a:solidFill>
                <a:srgbClr val="C00000"/>
              </a:solidFill>
            </a:endParaRPr>
          </a:p>
          <a:p>
            <a:pPr algn="ctr"/>
            <a:r>
              <a:rPr lang="lv-LV" b="1" dirty="0" smtClean="0">
                <a:solidFill>
                  <a:srgbClr val="C00000"/>
                </a:solidFill>
              </a:rPr>
              <a:t>		     3.kārta </a:t>
            </a:r>
            <a:r>
              <a:rPr lang="lv-LV" b="1" dirty="0">
                <a:solidFill>
                  <a:srgbClr val="C00000"/>
                </a:solidFill>
              </a:rPr>
              <a:t>(02.11.2018.-03.12.2018.) </a:t>
            </a:r>
          </a:p>
          <a:p>
            <a:endParaRPr lang="lv-LV" sz="1000" b="1" dirty="0" smtClean="0">
              <a:solidFill>
                <a:srgbClr val="FF0000"/>
              </a:solidFill>
            </a:endParaRPr>
          </a:p>
          <a:p>
            <a:endParaRPr lang="lv-LV" sz="1800" b="1" u="sng" dirty="0" smtClean="0">
              <a:latin typeface="+mj-lt"/>
            </a:endParaRPr>
          </a:p>
          <a:p>
            <a:endParaRPr lang="lv-LV" sz="1800" b="1" u="sng" dirty="0">
              <a:latin typeface="+mj-lt"/>
            </a:endParaRPr>
          </a:p>
          <a:p>
            <a:endParaRPr lang="lv-LV" sz="1800" b="1" u="sng" dirty="0" smtClean="0">
              <a:latin typeface="+mj-lt"/>
            </a:endParaRPr>
          </a:p>
          <a:p>
            <a:r>
              <a:rPr lang="lv-LV" sz="1800" b="1" u="sng" dirty="0" smtClean="0">
                <a:latin typeface="+mj-lt"/>
              </a:rPr>
              <a:t>16.1</a:t>
            </a:r>
            <a:r>
              <a:rPr lang="lv-LV" sz="1800" b="1" u="sng" dirty="0">
                <a:latin typeface="+mj-lt"/>
              </a:rPr>
              <a:t>. </a:t>
            </a:r>
            <a:r>
              <a:rPr lang="lv-LV" sz="1800" b="1" u="sng" dirty="0" err="1">
                <a:latin typeface="+mj-lt"/>
              </a:rPr>
              <a:t>apakšpasākums</a:t>
            </a:r>
            <a:r>
              <a:rPr lang="lv-LV" sz="1800" b="1" u="sng" dirty="0">
                <a:latin typeface="+mj-lt"/>
              </a:rPr>
              <a:t> </a:t>
            </a:r>
          </a:p>
          <a:p>
            <a:r>
              <a:rPr lang="lv-LV" sz="1800" dirty="0" smtClean="0">
                <a:latin typeface="+mj-lt"/>
              </a:rPr>
              <a:t>	pieejamais </a:t>
            </a:r>
            <a:r>
              <a:rPr lang="lv-LV" sz="1800" dirty="0">
                <a:latin typeface="+mj-lt"/>
              </a:rPr>
              <a:t>publiskais finansējums </a:t>
            </a:r>
            <a:r>
              <a:rPr lang="lv-LV" sz="1800" b="1" dirty="0">
                <a:latin typeface="+mj-lt"/>
              </a:rPr>
              <a:t> 6 266 175.04</a:t>
            </a:r>
            <a:r>
              <a:rPr lang="lv-LV" sz="1800" dirty="0"/>
              <a:t> </a:t>
            </a:r>
            <a:r>
              <a:rPr lang="lv-LV" sz="1800" b="1" dirty="0" smtClean="0">
                <a:latin typeface="+mj-lt"/>
              </a:rPr>
              <a:t>EUR</a:t>
            </a:r>
            <a:endParaRPr lang="lv-LV" sz="1800" b="1" dirty="0" smtClean="0">
              <a:solidFill>
                <a:srgbClr val="FF0000"/>
              </a:solidFill>
              <a:latin typeface="+mj-lt"/>
            </a:endParaRPr>
          </a:p>
          <a:p>
            <a:endParaRPr lang="lv-LV" sz="1000" b="1" dirty="0">
              <a:solidFill>
                <a:srgbClr val="FF0000"/>
              </a:solidFill>
              <a:latin typeface="+mj-lt"/>
            </a:endParaRPr>
          </a:p>
          <a:p>
            <a:r>
              <a:rPr lang="lv-LV" sz="1800" b="1" dirty="0" smtClean="0">
                <a:solidFill>
                  <a:srgbClr val="FF0000"/>
                </a:solidFill>
                <a:latin typeface="+mj-lt"/>
              </a:rPr>
              <a:t>	</a:t>
            </a:r>
            <a:endParaRPr lang="lv-LV" sz="1800" b="1" dirty="0">
              <a:solidFill>
                <a:srgbClr val="FF0000"/>
              </a:solidFill>
            </a:endParaRPr>
          </a:p>
          <a:p>
            <a:r>
              <a:rPr lang="lv-LV" sz="1800" b="1" u="sng" dirty="0">
                <a:latin typeface="+mj-lt"/>
              </a:rPr>
              <a:t>16.2</a:t>
            </a:r>
            <a:r>
              <a:rPr lang="lv-LV" sz="1800" b="1" u="sng" dirty="0" smtClean="0">
                <a:latin typeface="+mj-lt"/>
              </a:rPr>
              <a:t>. </a:t>
            </a:r>
            <a:r>
              <a:rPr lang="lv-LV" sz="1800" b="1" u="sng" dirty="0" err="1" smtClean="0">
                <a:latin typeface="+mj-lt"/>
              </a:rPr>
              <a:t>apakšpasākums</a:t>
            </a:r>
            <a:r>
              <a:rPr lang="lv-LV" sz="1800" b="1" u="sng" dirty="0" smtClean="0">
                <a:latin typeface="+mj-lt"/>
              </a:rPr>
              <a:t> </a:t>
            </a:r>
            <a:endParaRPr lang="lv-LV" sz="1800" b="1" u="sng" dirty="0">
              <a:latin typeface="+mj-lt"/>
            </a:endParaRPr>
          </a:p>
          <a:p>
            <a:r>
              <a:rPr lang="lv-LV" sz="1800" dirty="0" smtClean="0">
                <a:latin typeface="+mj-lt"/>
              </a:rPr>
              <a:t>	pieejamais </a:t>
            </a:r>
            <a:r>
              <a:rPr lang="lv-LV" sz="1800" dirty="0">
                <a:latin typeface="+mj-lt"/>
              </a:rPr>
              <a:t>publiskais finansējums </a:t>
            </a:r>
            <a:r>
              <a:rPr lang="lv-LV" sz="1800" b="1" dirty="0">
                <a:latin typeface="+mj-lt"/>
              </a:rPr>
              <a:t> 3 887 404.05 </a:t>
            </a:r>
            <a:r>
              <a:rPr lang="lv-LV" sz="1800" b="1" dirty="0" smtClean="0">
                <a:latin typeface="+mj-lt"/>
              </a:rPr>
              <a:t>EUR</a:t>
            </a:r>
            <a:endParaRPr lang="lv-LV" sz="1800" b="1" dirty="0">
              <a:latin typeface="+mj-lt"/>
            </a:endParaRPr>
          </a:p>
          <a:p>
            <a:r>
              <a:rPr lang="lv-LV" sz="1800" b="1" dirty="0" smtClean="0">
                <a:solidFill>
                  <a:srgbClr val="FF0000"/>
                </a:solidFill>
              </a:rPr>
              <a:t>		</a:t>
            </a:r>
            <a:endParaRPr lang="lv-LV" sz="1800" dirty="0">
              <a:latin typeface="+mj-lt"/>
            </a:endParaRPr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28" y="1844825"/>
            <a:ext cx="115594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096000" cy="791471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C00000"/>
                </a:solidFill>
                <a:latin typeface="+mj-lt"/>
              </a:rPr>
              <a:t>Projektu iesniegumu pieņemšanas </a:t>
            </a:r>
            <a:r>
              <a:rPr lang="lv-LV" dirty="0" smtClean="0">
                <a:solidFill>
                  <a:srgbClr val="C00000"/>
                </a:solidFill>
                <a:latin typeface="+mj-lt"/>
              </a:rPr>
              <a:t>kārtas rezultāti (noraidījuma iemesli)</a:t>
            </a:r>
            <a:endParaRPr lang="lv-LV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729762" y="1762298"/>
            <a:ext cx="7957038" cy="4729942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lv-LV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16.1.apakšpasākumā:</a:t>
            </a:r>
          </a:p>
          <a:p>
            <a:pPr marL="1104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projekta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ideja </a:t>
            </a: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nav jaunrade</a:t>
            </a:r>
          </a:p>
          <a:p>
            <a:pPr marL="1104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projekta ideja nav inovatīva </a:t>
            </a: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nozares līmenī</a:t>
            </a:r>
          </a:p>
          <a:p>
            <a:pPr marL="1104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projekta ideja </a:t>
            </a: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dublē vai turpina jau uzsāktu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projekta īstenošanu</a:t>
            </a:r>
          </a:p>
          <a:p>
            <a:pPr marL="1104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Projekta ideja inovatīva </a:t>
            </a: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uzņēmuma līmenī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un ir īstenojama 16.2.apakšpasākuma ietvaros</a:t>
            </a:r>
          </a:p>
          <a:p>
            <a:pPr marL="1104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nav saņemts minimālais punktu skaits lai pretendētu uz </a:t>
            </a: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atbalstu</a:t>
            </a:r>
            <a:endParaRPr lang="lv-LV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lv-LV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lv-LV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16.2.apakšpasākums: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sadarbības partneriem ir grūtībās nonākuša uzņēmuma pazīmes (</a:t>
            </a:r>
            <a:r>
              <a:rPr lang="lv-LV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GNU</a:t>
            </a: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projekta </a:t>
            </a:r>
            <a:r>
              <a:rPr lang="lv-LV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rezultātu</a:t>
            </a: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 plāno </a:t>
            </a:r>
            <a:r>
              <a:rPr lang="lv-LV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patentēt</a:t>
            </a: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sadarbības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partneru </a:t>
            </a: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grupa neatbilst jaunas grupas </a:t>
            </a:r>
            <a:r>
              <a:rPr lang="lv-LV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statusam</a:t>
            </a: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lv-LV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nesamērīgs</a:t>
            </a: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sadarbības partneru </a:t>
            </a: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apgrozījums pret projektā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plānotajām </a:t>
            </a:r>
            <a:r>
              <a:rPr lang="lv-LV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izmaksām</a:t>
            </a:r>
            <a:r>
              <a:rPr lang="lv-LV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04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lv-LV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lv-LV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lv-LV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332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096000" cy="1036642"/>
          </a:xfrm>
        </p:spPr>
        <p:txBody>
          <a:bodyPr>
            <a:noAutofit/>
          </a:bodyPr>
          <a:lstStyle/>
          <a:p>
            <a:pPr algn="ctr"/>
            <a:r>
              <a:rPr lang="lv-LV" altLang="lv-LV" sz="3200" dirty="0">
                <a:solidFill>
                  <a:srgbClr val="C00000"/>
                </a:solidFill>
                <a:latin typeface="+mj-lt"/>
              </a:rPr>
              <a:t>Piedāvājums sarunai – </a:t>
            </a:r>
            <a:r>
              <a:rPr lang="lv-LV" altLang="lv-LV" sz="32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lv-LV" altLang="lv-LV" sz="3200" dirty="0" smtClean="0">
                <a:solidFill>
                  <a:srgbClr val="C00000"/>
                </a:solidFill>
                <a:latin typeface="+mj-lt"/>
              </a:rPr>
            </a:br>
            <a:r>
              <a:rPr lang="lv-LV" altLang="lv-LV" sz="3200" dirty="0" smtClean="0">
                <a:solidFill>
                  <a:srgbClr val="C00000"/>
                </a:solidFill>
                <a:latin typeface="+mj-lt"/>
              </a:rPr>
              <a:t>ZINĀŠANAS </a:t>
            </a:r>
            <a:r>
              <a:rPr lang="lv-LV" altLang="lv-LV" sz="3200" dirty="0">
                <a:solidFill>
                  <a:srgbClr val="C00000"/>
                </a:solidFill>
                <a:latin typeface="+mj-lt"/>
              </a:rPr>
              <a:t>un INOVĀCIJAS</a:t>
            </a:r>
            <a:endParaRPr lang="lv-LV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Satura vietturis 2"/>
          <p:cNvSpPr txBox="1">
            <a:spLocks/>
          </p:cNvSpPr>
          <p:nvPr/>
        </p:nvSpPr>
        <p:spPr>
          <a:xfrm>
            <a:off x="621904" y="1772816"/>
            <a:ext cx="8064896" cy="49685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lv-LV" sz="2000" kern="0" dirty="0" smtClean="0"/>
              <a:t>Zināšanu</a:t>
            </a:r>
            <a:r>
              <a:rPr lang="lv-LV" sz="2000" kern="0" dirty="0"/>
              <a:t>, konsultāciju un inovāciju jomai piešķiramās </a:t>
            </a:r>
            <a:r>
              <a:rPr lang="lv-LV" sz="2000" b="1" kern="0" dirty="0">
                <a:solidFill>
                  <a:srgbClr val="C00000"/>
                </a:solidFill>
              </a:rPr>
              <a:t>finanšu aploksnes palielinājums</a:t>
            </a:r>
            <a:r>
              <a:rPr lang="lv-LV" sz="2000" kern="0" dirty="0" smtClean="0">
                <a:solidFill>
                  <a:srgbClr val="C00000"/>
                </a:solidFill>
              </a:rPr>
              <a:t>.</a:t>
            </a:r>
          </a:p>
          <a:p>
            <a:pPr lvl="0" algn="just"/>
            <a:endParaRPr lang="lv-LV" sz="1000" kern="0" dirty="0"/>
          </a:p>
          <a:p>
            <a:pPr lvl="0" algn="just"/>
            <a:r>
              <a:rPr lang="lv-LV" sz="2000" kern="0" dirty="0"/>
              <a:t>Zināšanu un konsultāciju pasākumu </a:t>
            </a:r>
            <a:r>
              <a:rPr lang="lv-LV" sz="2000" b="1" kern="0" dirty="0">
                <a:solidFill>
                  <a:srgbClr val="C00000"/>
                </a:solidFill>
              </a:rPr>
              <a:t>sasaiste</a:t>
            </a:r>
            <a:r>
              <a:rPr lang="lv-LV" sz="2000" b="1" kern="0" dirty="0"/>
              <a:t> </a:t>
            </a:r>
            <a:r>
              <a:rPr lang="lv-LV" sz="2000" kern="0" dirty="0"/>
              <a:t>ar citiem atbalsta veidiem  vai sasaistes paplašināšana (obligātās prasības atbalsta saņemšanai citos pasākumos</a:t>
            </a:r>
            <a:r>
              <a:rPr lang="lv-LV" sz="2000" kern="0" dirty="0" smtClean="0"/>
              <a:t>).</a:t>
            </a:r>
          </a:p>
          <a:p>
            <a:pPr lvl="0" algn="just"/>
            <a:endParaRPr lang="lv-LV" sz="1000" kern="0" dirty="0"/>
          </a:p>
          <a:p>
            <a:pPr lvl="0" algn="just"/>
            <a:r>
              <a:rPr lang="lv-LV" sz="2000" b="1" kern="0" dirty="0">
                <a:solidFill>
                  <a:srgbClr val="C00000"/>
                </a:solidFill>
              </a:rPr>
              <a:t>Konsultācijas atsevišķās specifiskās jomās </a:t>
            </a:r>
            <a:r>
              <a:rPr lang="lv-LV" sz="2000" kern="0" dirty="0"/>
              <a:t>(klimats, SEG) nosakāma kā obligāta prasība cita atbalsta veida saņemšanai</a:t>
            </a:r>
            <a:r>
              <a:rPr lang="lv-LV" sz="2000" kern="0" dirty="0" smtClean="0"/>
              <a:t>.</a:t>
            </a:r>
          </a:p>
          <a:p>
            <a:pPr lvl="0" algn="just"/>
            <a:endParaRPr lang="lv-LV" sz="1000" kern="0" dirty="0"/>
          </a:p>
          <a:p>
            <a:pPr lvl="0" algn="just"/>
            <a:r>
              <a:rPr lang="lv-LV" sz="2000" kern="0" dirty="0"/>
              <a:t>Konsultāciju, mācību atbalsta sadale </a:t>
            </a:r>
            <a:r>
              <a:rPr lang="lv-LV" sz="2000" b="1" kern="0" dirty="0">
                <a:solidFill>
                  <a:srgbClr val="C00000"/>
                </a:solidFill>
              </a:rPr>
              <a:t>atkarībā no saimniecības lieluma un plānotās tēmas</a:t>
            </a:r>
            <a:r>
              <a:rPr lang="lv-LV" sz="2000" b="1" kern="0" dirty="0"/>
              <a:t> </a:t>
            </a:r>
            <a:r>
              <a:rPr lang="lv-LV" sz="2000" kern="0" dirty="0"/>
              <a:t>(100% atbalsts tikai MVU; 100% atbalsts tikai vides un klimata jautājumiem, pārējo saimniecības sedz pašas</a:t>
            </a:r>
            <a:r>
              <a:rPr lang="lv-LV" sz="2000" kern="0" dirty="0" smtClean="0"/>
              <a:t>).</a:t>
            </a:r>
          </a:p>
          <a:p>
            <a:pPr lvl="0" algn="just"/>
            <a:endParaRPr lang="lv-LV" sz="1000" kern="0" dirty="0"/>
          </a:p>
          <a:p>
            <a:pPr algn="just"/>
            <a:r>
              <a:rPr lang="lv-LV" sz="2000" b="1" kern="0" dirty="0">
                <a:solidFill>
                  <a:srgbClr val="C00000"/>
                </a:solidFill>
              </a:rPr>
              <a:t>Prioritāte</a:t>
            </a:r>
            <a:r>
              <a:rPr lang="lv-LV" sz="2000" kern="0" dirty="0"/>
              <a:t> inovāciju izstrādei un ieviešanai praksē (nozares sektori, vide,  klimats u.c.).</a:t>
            </a:r>
          </a:p>
        </p:txBody>
      </p:sp>
    </p:spTree>
    <p:extLst>
      <p:ext uri="{BB962C8B-B14F-4D97-AF65-F5344CB8AC3E}">
        <p14:creationId xmlns:p14="http://schemas.microsoft.com/office/powerpoint/2010/main" val="106090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27584" y="3573016"/>
            <a:ext cx="7772400" cy="1533202"/>
          </a:xfrm>
        </p:spPr>
        <p:txBody>
          <a:bodyPr>
            <a:normAutofit/>
          </a:bodyPr>
          <a:lstStyle/>
          <a:p>
            <a:r>
              <a:rPr lang="lv-LV" altLang="en-US" sz="3600" dirty="0" smtClean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PALDIES PAR JŪSU UZMANĪBU!</a:t>
            </a:r>
            <a:endParaRPr lang="en-GB" altLang="en-US" sz="3600" dirty="0" smtClean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4355976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lv-LV" altLang="lv-LV" b="1" dirty="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Zemkopības ministrijas </a:t>
            </a:r>
          </a:p>
          <a:p>
            <a:pPr algn="r">
              <a:spcBef>
                <a:spcPct val="0"/>
              </a:spcBef>
            </a:pPr>
            <a:r>
              <a:rPr lang="lv-LV" altLang="lv-LV" b="1" dirty="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Lauku attīstības atbalsta departaments</a:t>
            </a:r>
          </a:p>
        </p:txBody>
      </p:sp>
    </p:spTree>
    <p:extLst>
      <p:ext uri="{BB962C8B-B14F-4D97-AF65-F5344CB8AC3E}">
        <p14:creationId xmlns:p14="http://schemas.microsoft.com/office/powerpoint/2010/main" val="1723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096000" cy="599728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dalībvalstu inovāciju rādītāji</a:t>
            </a:r>
          </a:p>
        </p:txBody>
      </p:sp>
      <p:pic>
        <p:nvPicPr>
          <p:cNvPr id="7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64918"/>
            <a:ext cx="572581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4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63688" y="232739"/>
            <a:ext cx="6923112" cy="1175792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latin typeface="+mj-lt"/>
              </a:rPr>
              <a:t>ES dalībvalstu inovāciju sistēmu darbības rezultāti, izvērtējot pēc 27 kritērijiem, </a:t>
            </a:r>
            <a:r>
              <a:rPr lang="lv-LV" dirty="0" smtClean="0">
                <a:latin typeface="+mj-lt"/>
              </a:rPr>
              <a:t/>
            </a:r>
            <a:br>
              <a:rPr lang="lv-LV" dirty="0" smtClean="0">
                <a:latin typeface="+mj-lt"/>
              </a:rPr>
            </a:br>
            <a:r>
              <a:rPr lang="lv-LV" dirty="0" smtClean="0">
                <a:latin typeface="+mj-lt"/>
              </a:rPr>
              <a:t>2017</a:t>
            </a:r>
            <a:r>
              <a:rPr lang="lv-LV" dirty="0">
                <a:latin typeface="+mj-lt"/>
              </a:rPr>
              <a:t>. g, dati*</a:t>
            </a:r>
          </a:p>
        </p:txBody>
      </p:sp>
      <p:pic>
        <p:nvPicPr>
          <p:cNvPr id="7" name="Picture 1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473951"/>
            <a:ext cx="7643192" cy="2952328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55576" y="6381328"/>
            <a:ext cx="4248150" cy="304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lv-LV" dirty="0" smtClean="0"/>
              <a:t>* DG GROWTH ikgadējais ziņojums «</a:t>
            </a:r>
            <a:r>
              <a:rPr lang="en-US" i="1" dirty="0" smtClean="0"/>
              <a:t>European Innovation Scoreboard</a:t>
            </a:r>
            <a:r>
              <a:rPr lang="lv-LV" i="1" dirty="0" smtClean="0"/>
              <a:t> 2017</a:t>
            </a:r>
            <a:r>
              <a:rPr lang="lv-LV" dirty="0" smtClean="0"/>
              <a:t>»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003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480720" cy="59972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dirty="0" smtClean="0">
                <a:latin typeface="+mj-lt"/>
              </a:rPr>
              <a:t>LAP Pasākuma </a:t>
            </a:r>
            <a:br>
              <a:rPr lang="lv-LV" sz="3200" dirty="0" smtClean="0">
                <a:latin typeface="+mj-lt"/>
              </a:rPr>
            </a:br>
            <a:r>
              <a:rPr lang="lv-LV" sz="3200" dirty="0" smtClean="0">
                <a:latin typeface="+mj-lt"/>
              </a:rPr>
              <a:t>Normatīvie akti</a:t>
            </a:r>
            <a:endParaRPr lang="lv-LV" sz="3200" dirty="0">
              <a:latin typeface="+mj-lt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755576" y="1752600"/>
            <a:ext cx="7931224" cy="4373573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1800" b="1" dirty="0" smtClean="0">
                <a:latin typeface="+mj-lt"/>
              </a:rPr>
              <a:t>25.04.2017.</a:t>
            </a:r>
            <a:r>
              <a:rPr lang="lv-LV" sz="1800" dirty="0" smtClean="0">
                <a:latin typeface="+mj-lt"/>
              </a:rPr>
              <a:t> Ministru kabineta </a:t>
            </a:r>
            <a:r>
              <a:rPr lang="lv-LV" sz="1800" b="1" dirty="0" smtClean="0">
                <a:solidFill>
                  <a:srgbClr val="C00000"/>
                </a:solidFill>
                <a:latin typeface="+mj-lt"/>
              </a:rPr>
              <a:t>noteikumi Nr.222 </a:t>
            </a:r>
            <a:r>
              <a:rPr lang="lv-LV" sz="1800" dirty="0" smtClean="0">
                <a:latin typeface="+mj-lt"/>
              </a:rPr>
              <a:t>«</a:t>
            </a:r>
            <a:r>
              <a:rPr lang="lv-LV" sz="1800" dirty="0">
                <a:latin typeface="+mj-lt"/>
              </a:rPr>
              <a:t>Valsts un Eiropas Savienības atbalsta piešķiršanas kārtība </a:t>
            </a:r>
            <a:r>
              <a:rPr lang="lv-LV" sz="1800" dirty="0" smtClean="0">
                <a:latin typeface="+mj-lt"/>
              </a:rPr>
              <a:t>16.pasākuma «Sadarbība» 16.1.apakšpasākumam «</a:t>
            </a:r>
            <a:r>
              <a:rPr lang="lv-LV" sz="1800" b="1" i="1" dirty="0" smtClean="0">
                <a:latin typeface="+mj-lt"/>
              </a:rPr>
              <a:t>Atbalsts </a:t>
            </a:r>
            <a:r>
              <a:rPr lang="lv-LV" sz="1800" b="1" i="1" dirty="0">
                <a:latin typeface="+mj-lt"/>
              </a:rPr>
              <a:t>Eiropas Inovāciju partnerības lauksaimniecības ražīgumam un ilgtspējai lauksaimniecības ražīguma un ilgtspējas darba grupu projektu </a:t>
            </a:r>
            <a:r>
              <a:rPr lang="lv-LV" sz="1800" b="1" i="1" dirty="0" smtClean="0">
                <a:latin typeface="+mj-lt"/>
              </a:rPr>
              <a:t>īstenošanai</a:t>
            </a:r>
            <a:r>
              <a:rPr lang="lv-LV" sz="1800" dirty="0" smtClean="0">
                <a:latin typeface="+mj-lt"/>
              </a:rPr>
              <a:t>» </a:t>
            </a:r>
            <a:r>
              <a:rPr lang="lv-LV" sz="1800" dirty="0">
                <a:latin typeface="+mj-lt"/>
              </a:rPr>
              <a:t>un </a:t>
            </a:r>
            <a:r>
              <a:rPr lang="lv-LV" sz="1800" dirty="0" smtClean="0">
                <a:latin typeface="+mj-lt"/>
              </a:rPr>
              <a:t>16.2.apakšpasākumam «</a:t>
            </a:r>
            <a:r>
              <a:rPr lang="lv-LV" sz="1800" b="1" i="1" dirty="0" smtClean="0">
                <a:latin typeface="+mj-lt"/>
              </a:rPr>
              <a:t>Atbalsts </a:t>
            </a:r>
            <a:r>
              <a:rPr lang="lv-LV" sz="1800" b="1" i="1" dirty="0">
                <a:latin typeface="+mj-lt"/>
              </a:rPr>
              <a:t>jaunu produktu, metožu, procesu un tehnoloģiju </a:t>
            </a:r>
            <a:r>
              <a:rPr lang="lv-LV" sz="1800" b="1" i="1" dirty="0" smtClean="0">
                <a:latin typeface="+mj-lt"/>
              </a:rPr>
              <a:t>izstrādei» </a:t>
            </a:r>
            <a:r>
              <a:rPr lang="lv-LV" sz="1800" b="1" i="1" dirty="0">
                <a:latin typeface="+mj-lt"/>
              </a:rPr>
              <a:t>atklātu projektu iesniegumu konkursu veidā</a:t>
            </a:r>
            <a:r>
              <a:rPr lang="lv-LV" sz="1800" dirty="0" smtClean="0">
                <a:latin typeface="+mj-lt"/>
              </a:rPr>
              <a:t>»</a:t>
            </a:r>
          </a:p>
          <a:p>
            <a:pPr algn="just"/>
            <a:endParaRPr lang="lv-LV" sz="18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1800" b="1" dirty="0" smtClean="0">
                <a:latin typeface="+mj-lt"/>
              </a:rPr>
              <a:t>30.09.2014. </a:t>
            </a:r>
            <a:r>
              <a:rPr lang="lv-LV" sz="1800" dirty="0" smtClean="0">
                <a:latin typeface="+mj-lt"/>
              </a:rPr>
              <a:t>Ministru kabineta </a:t>
            </a:r>
            <a:r>
              <a:rPr lang="lv-LV" sz="1800" b="1" dirty="0" smtClean="0">
                <a:solidFill>
                  <a:srgbClr val="C00000"/>
                </a:solidFill>
                <a:latin typeface="+mj-lt"/>
              </a:rPr>
              <a:t>noteikumi Nr.598 </a:t>
            </a:r>
            <a:r>
              <a:rPr lang="lv-LV" sz="1800" dirty="0" smtClean="0">
                <a:latin typeface="+mj-lt"/>
              </a:rPr>
              <a:t>«</a:t>
            </a:r>
            <a:r>
              <a:rPr lang="lv-LV" sz="1800" dirty="0">
                <a:latin typeface="+mj-lt"/>
              </a:rPr>
              <a:t>Noteikumi par valsts un Eiropas Savienības atbalsta piešķiršanu, administrēšanu un uzraudzību lauku un zivsaimniecības attīstībai 2014.–2020.gada plānošanas periodā</a:t>
            </a:r>
            <a:r>
              <a:rPr lang="lv-LV" sz="1800" dirty="0" smtClean="0">
                <a:latin typeface="+mj-lt"/>
              </a:rPr>
              <a:t>»</a:t>
            </a:r>
            <a:endParaRPr lang="lv-LV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5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Virsraksts 1"/>
          <p:cNvSpPr>
            <a:spLocks noGrp="1"/>
          </p:cNvSpPr>
          <p:nvPr>
            <p:ph type="title"/>
          </p:nvPr>
        </p:nvSpPr>
        <p:spPr>
          <a:xfrm>
            <a:off x="1921875" y="265870"/>
            <a:ext cx="6096000" cy="655637"/>
          </a:xfrm>
        </p:spPr>
        <p:txBody>
          <a:bodyPr/>
          <a:lstStyle/>
          <a:p>
            <a:pPr algn="ctr"/>
            <a:r>
              <a:rPr lang="lv-LV" altLang="lv-LV" sz="3600" dirty="0" smtClean="0">
                <a:latin typeface="Calibri" panose="020F0502020204030204" pitchFamily="34" charset="0"/>
              </a:rPr>
              <a:t>Sadarbība</a:t>
            </a:r>
            <a:endParaRPr lang="lv-LV" altLang="lv-LV" sz="3600" dirty="0" smtClean="0"/>
          </a:p>
        </p:txBody>
      </p:sp>
      <p:sp>
        <p:nvSpPr>
          <p:cNvPr id="26627" name="Satura vietturis 2"/>
          <p:cNvSpPr>
            <a:spLocks noGrp="1"/>
          </p:cNvSpPr>
          <p:nvPr>
            <p:ph idx="1"/>
          </p:nvPr>
        </p:nvSpPr>
        <p:spPr>
          <a:xfrm>
            <a:off x="644052" y="1489589"/>
            <a:ext cx="8072437" cy="1660847"/>
          </a:xfrm>
        </p:spPr>
        <p:txBody>
          <a:bodyPr>
            <a:normAutofit lnSpcReduction="10000"/>
          </a:bodyPr>
          <a:lstStyle/>
          <a:p>
            <a:r>
              <a:rPr lang="lv-LV" altLang="lv-LV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Pasākuma mērķis - </a:t>
            </a:r>
          </a:p>
          <a:p>
            <a:pPr algn="just"/>
            <a:r>
              <a:rPr lang="lv-LV" altLang="lv-LV" b="1" u="sng" dirty="0" smtClean="0">
                <a:latin typeface="Calibri" panose="020F0502020204030204" pitchFamily="34" charset="0"/>
              </a:rPr>
              <a:t>Veicināt sadarbību starp </a:t>
            </a:r>
            <a:r>
              <a:rPr lang="lv-LV" altLang="lv-LV" dirty="0" smtClean="0">
                <a:latin typeface="Calibri" panose="020F0502020204030204" pitchFamily="34" charset="0"/>
              </a:rPr>
              <a:t>lauksaimniecībā, mežsaimniecībā un lauksaimniecības produktu (izņemot zivsaimniecības produktu) pārstrādes nozarē iesaistītajiem konkrētu mērķu sasniegšanai, izstrādājot jaunus produktus, procesus, tehnoloģijas un metodes šajās nozarēs. </a:t>
            </a:r>
          </a:p>
          <a:p>
            <a:pPr algn="just"/>
            <a:endParaRPr lang="lv-LV" altLang="lv-LV" dirty="0" smtClean="0">
              <a:latin typeface="Calibri" panose="020F0502020204030204" pitchFamily="34" charset="0"/>
            </a:endParaRPr>
          </a:p>
          <a:p>
            <a:endParaRPr lang="lv-LV" altLang="lv-LV" sz="2400" dirty="0" smtClean="0">
              <a:latin typeface="Calibri" panose="020F0502020204030204" pitchFamily="34" charset="0"/>
            </a:endParaRPr>
          </a:p>
          <a:p>
            <a:endParaRPr lang="lv-LV" altLang="lv-LV" sz="24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2" name="Shēma 1"/>
          <p:cNvGraphicFramePr/>
          <p:nvPr>
            <p:extLst>
              <p:ext uri="{D42A27DB-BD31-4B8C-83A1-F6EECF244321}">
                <p14:modId xmlns:p14="http://schemas.microsoft.com/office/powerpoint/2010/main" val="645733991"/>
              </p:ext>
            </p:extLst>
          </p:nvPr>
        </p:nvGraphicFramePr>
        <p:xfrm>
          <a:off x="377270" y="3192917"/>
          <a:ext cx="4268663" cy="258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539552" y="3746632"/>
            <a:ext cx="64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b="1" dirty="0" smtClean="0">
                <a:latin typeface="Calibri" panose="020F0502020204030204" pitchFamily="34" charset="0"/>
              </a:rPr>
              <a:t>16.1</a:t>
            </a:r>
            <a:endParaRPr lang="lv-LV" altLang="lv-LV" b="1" dirty="0">
              <a:latin typeface="Calibri" panose="020F0502020204030204" pitchFamily="34" charset="0"/>
            </a:endParaRPr>
          </a:p>
        </p:txBody>
      </p:sp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539552" y="4869003"/>
            <a:ext cx="668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b="1" dirty="0" smtClean="0">
                <a:latin typeface="Calibri" panose="020F0502020204030204" pitchFamily="34" charset="0"/>
              </a:rPr>
              <a:t>16.2</a:t>
            </a:r>
            <a:endParaRPr lang="lv-LV" altLang="lv-LV" b="1" dirty="0">
              <a:latin typeface="Calibri" panose="020F0502020204030204" pitchFamily="34" charset="0"/>
            </a:endParaRPr>
          </a:p>
        </p:txBody>
      </p:sp>
      <p:sp>
        <p:nvSpPr>
          <p:cNvPr id="6" name="Labā bultiņa 5"/>
          <p:cNvSpPr/>
          <p:nvPr/>
        </p:nvSpPr>
        <p:spPr>
          <a:xfrm>
            <a:off x="4723813" y="3804933"/>
            <a:ext cx="492125" cy="22225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7" name="Taisnstūris ar noapaļotiem stūriem 6"/>
          <p:cNvSpPr/>
          <p:nvPr/>
        </p:nvSpPr>
        <p:spPr>
          <a:xfrm>
            <a:off x="5313750" y="3636658"/>
            <a:ext cx="3554413" cy="55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sz="1600" b="1" dirty="0">
                <a:latin typeface="Calibri" panose="020F0502020204030204" pitchFamily="34" charset="0"/>
              </a:rPr>
              <a:t>Inovatīvs</a:t>
            </a:r>
            <a:r>
              <a:rPr lang="lv-LV" sz="1600" dirty="0">
                <a:latin typeface="Calibri" panose="020F0502020204030204" pitchFamily="34" charset="0"/>
              </a:rPr>
              <a:t> risinājums </a:t>
            </a:r>
            <a:r>
              <a:rPr lang="lv-LV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nozares līmenī</a:t>
            </a:r>
          </a:p>
        </p:txBody>
      </p:sp>
      <p:sp>
        <p:nvSpPr>
          <p:cNvPr id="13" name="Taisnstūris ar noapaļotiem stūriem 12"/>
          <p:cNvSpPr/>
          <p:nvPr/>
        </p:nvSpPr>
        <p:spPr>
          <a:xfrm>
            <a:off x="5294902" y="4681680"/>
            <a:ext cx="3554411" cy="60642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sz="1400" b="1" dirty="0">
                <a:latin typeface="Calibri" panose="020F0502020204030204" pitchFamily="34" charset="0"/>
              </a:rPr>
              <a:t>Jauns</a:t>
            </a:r>
            <a:r>
              <a:rPr lang="lv-LV" sz="1400" dirty="0">
                <a:latin typeface="Calibri" panose="020F0502020204030204" pitchFamily="34" charset="0"/>
              </a:rPr>
              <a:t> produkts, metode, process vai tehnoloģija vismaz </a:t>
            </a:r>
            <a:r>
              <a:rPr lang="lv-LV" sz="1400" b="1" dirty="0">
                <a:latin typeface="Calibri" panose="020F0502020204030204" pitchFamily="34" charset="0"/>
              </a:rPr>
              <a:t>uzņēmuma līmenī</a:t>
            </a:r>
          </a:p>
        </p:txBody>
      </p:sp>
      <p:sp>
        <p:nvSpPr>
          <p:cNvPr id="15" name="Labā bultiņa 14"/>
          <p:cNvSpPr/>
          <p:nvPr/>
        </p:nvSpPr>
        <p:spPr>
          <a:xfrm>
            <a:off x="4723813" y="4868584"/>
            <a:ext cx="492125" cy="222250"/>
          </a:xfrm>
          <a:prstGeom prst="rightArrow">
            <a:avLst>
              <a:gd name="adj1" fmla="val 50000"/>
              <a:gd name="adj2" fmla="val 61221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30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Virsraksts 1"/>
          <p:cNvSpPr>
            <a:spLocks noGrp="1"/>
          </p:cNvSpPr>
          <p:nvPr>
            <p:ph type="title"/>
          </p:nvPr>
        </p:nvSpPr>
        <p:spPr>
          <a:xfrm>
            <a:off x="2300288" y="513168"/>
            <a:ext cx="6096000" cy="531860"/>
          </a:xfrm>
        </p:spPr>
        <p:txBody>
          <a:bodyPr/>
          <a:lstStyle/>
          <a:p>
            <a:r>
              <a:rPr lang="lv-LV" altLang="lv-LV" smtClean="0"/>
              <a:t>Kādas prioritātes tiek virzītas?</a:t>
            </a:r>
          </a:p>
        </p:txBody>
      </p:sp>
      <p:graphicFrame>
        <p:nvGraphicFramePr>
          <p:cNvPr id="8" name="Satura vietturi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175594"/>
              </p:ext>
            </p:extLst>
          </p:nvPr>
        </p:nvGraphicFramePr>
        <p:xfrm>
          <a:off x="165463" y="1341675"/>
          <a:ext cx="8727017" cy="52993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727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3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Prioritātes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398" marR="4839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9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Ekonomiski dzīvotspējīgu</a:t>
                      </a:r>
                      <a:r>
                        <a:rPr lang="lv-LV" sz="1600" b="1" u="non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lauksaimniecības un mežsaimniecības ražošanas sistēmu attīstībai, ievērojot ilgtspējīgas attīstības principus</a:t>
                      </a:r>
                      <a:endParaRPr lang="lv-LV" sz="16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398" marR="4839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9091">
                <a:tc>
                  <a:txBody>
                    <a:bodyPr/>
                    <a:lstStyle/>
                    <a:p>
                      <a:pPr marL="0" lvl="1" algn="just">
                        <a:lnSpc>
                          <a:spcPct val="100000"/>
                        </a:lnSpc>
                      </a:pP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Lauksaimniecības un mežsaimniecības </a:t>
                      </a:r>
                      <a:r>
                        <a:rPr lang="lv-LV" sz="160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resursu saglabāšanai un efektivitātes uzlabošanai </a:t>
                      </a: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(piemēram, samazināt siltumnīcefekta gāzu emisijas (SEG), palielināt energoefektivitāti, ieviest precīzās un </a:t>
                      </a:r>
                      <a:r>
                        <a:rPr lang="lv-LV" sz="16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bezatlikuma</a:t>
                      </a: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tehnoloģijas, samazinot mēslošanas līdzekļu un pesticīdu lietošanu, kā arī veicinot oglekļa uzglabāšanu un CO</a:t>
                      </a:r>
                      <a:r>
                        <a:rPr lang="lv-LV" sz="1600" kern="1200" baseline="-250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piesaisti);</a:t>
                      </a:r>
                      <a:endParaRPr lang="lv-LV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8398" marR="4839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Pilna ražošanas cikla nodrošināšanai </a:t>
                      </a: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primāro lauksaimniecības produktu ražotāja līdz gatavās produkcijas pārstrādātājam, sadarbībā rodot kompleksu ilgtspējīgu risinājumu</a:t>
                      </a:r>
                      <a:endParaRPr lang="lv-LV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398" marR="4839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8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Lauksaimniecības produkcijas </a:t>
                      </a:r>
                      <a:r>
                        <a:rPr lang="lv-LV" sz="160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pievienotās vērtības radīšanai</a:t>
                      </a: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izmantojot vietējās izejvielas</a:t>
                      </a:r>
                      <a:endParaRPr lang="lv-LV" sz="16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398" marR="4839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7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Ekonomisko rādītāju uzlabošanai </a:t>
                      </a: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lauku saimniecībās vai lauksaimniecības produktu pārstrādes uzņēmumos un privāto mežu apsaimniekošanā, ievērojot ilgtspējīgas attīstības principus</a:t>
                      </a:r>
                      <a:endParaRPr lang="lv-LV" sz="16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398" marR="4839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05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Pārtikas un kokmateriālu </a:t>
                      </a:r>
                      <a:r>
                        <a:rPr lang="lv-LV" sz="160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īsās piegādes ķēdes stiprināšanai</a:t>
                      </a:r>
                      <a:r>
                        <a:rPr lang="lv-LV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veicinot sadarbību starp vietējiem ražotājiem, lai samazinātu attālumu starp ražotāju un galapatērētāju, kā arī starpnieku skaitu un veicinātu tiešo iegādi no pārtikas ražotāja.</a:t>
                      </a:r>
                      <a:endParaRPr lang="lv-LV" sz="16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398" marR="48398" marT="0" marB="0" anchor="ctr"/>
                </a:tc>
                <a:extLst>
                  <a:ext uri="{0D108BD9-81ED-4DB2-BD59-A6C34878D82A}">
                    <a16:rowId xmlns:a16="http://schemas.microsoft.com/office/drawing/2014/main" xmlns="" val="193874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irsraksts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7478712" cy="658813"/>
          </a:xfrm>
        </p:spPr>
        <p:txBody>
          <a:bodyPr/>
          <a:lstStyle/>
          <a:p>
            <a:r>
              <a:rPr lang="lv-LV" altLang="lv-LV" dirty="0" smtClean="0"/>
              <a:t>Atbalsta apjoms un intensitāte</a:t>
            </a:r>
          </a:p>
        </p:txBody>
      </p:sp>
      <p:sp>
        <p:nvSpPr>
          <p:cNvPr id="29699" name="Slaida numura vietturis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9B0111-F56B-47D8-BF57-0FE53357C7CA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graphicFrame>
        <p:nvGraphicFramePr>
          <p:cNvPr id="3" name="Tab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31906"/>
              </p:ext>
            </p:extLst>
          </p:nvPr>
        </p:nvGraphicFramePr>
        <p:xfrm>
          <a:off x="314164" y="1412777"/>
          <a:ext cx="8515672" cy="5466070"/>
        </p:xfrm>
        <a:graphic>
          <a:graphicData uri="http://schemas.openxmlformats.org/drawingml/2006/table">
            <a:tbl>
              <a:tblPr/>
              <a:tblGrid>
                <a:gridCol w="692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9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89329793"/>
                    </a:ext>
                  </a:extLst>
                </a:gridCol>
                <a:gridCol w="33217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5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Kods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Pasākums/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aktivitāte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Sabiedriskais finansējums, EUR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Attiecināmo izmaksu summas, EUR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Intensitāte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M16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Sadarbība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9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M16.1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Atbalsts EIP lauksaimniecības ražīguma un ilgtspējas darba grupas projektu īstenošanai - </a:t>
                      </a: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nozares attīstībai ar uzsvaru uz inovāciju 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14 115 133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500 000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54063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285750" marR="0" lvl="0" indent="-285750" algn="l" defTabSz="938213" rtl="0" eaLnBrk="1" fontAlgn="base" latinLnBrk="0" hangingPunct="1">
                        <a:lnSpc>
                          <a:spcPts val="16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lv-LV" altLang="lv-LV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  <a:p>
                      <a:pPr marL="285750" marR="0" lvl="0" indent="-285750" algn="just" defTabSz="938213" rtl="0" eaLnBrk="1" fontAlgn="base" latinLnBrk="0" hangingPunct="1">
                        <a:lnSpc>
                          <a:spcPts val="16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ja</a:t>
                      </a: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īstenojot projektu, </a:t>
                      </a:r>
                      <a:r>
                        <a:rPr lang="lv-LV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iegādājas vai iegulda kapitālu produktīvās investīcijās</a:t>
                      </a: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tiek </a:t>
                      </a:r>
                      <a:r>
                        <a:rPr lang="lv-LV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piemērota</a:t>
                      </a: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atbalsta </a:t>
                      </a:r>
                      <a:r>
                        <a:rPr lang="lv-LV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intensitāte</a:t>
                      </a: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 valsts atbalsta normas, kas noteiktas normatīvajos aktos par atbalsta piešķiršanu atklātu projektu konkursu veidā pasākumam „Ieguldījumi materiālajos aktīvos” (</a:t>
                      </a:r>
                      <a:r>
                        <a:rPr lang="lv-LV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IMA</a:t>
                      </a: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0" marR="0" lvl="0" indent="457200" algn="just" defTabSz="938213" rtl="0" eaLnBrk="1" fontAlgn="base" latinLnBrk="0" hangingPunct="1">
                        <a:lnSpc>
                          <a:spcPts val="16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lang="lv-LV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+ 10 % papildu intensitāte</a:t>
                      </a:r>
                      <a:endParaRPr kumimoji="0" lang="lv-LV" altLang="lv-LV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M16.2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Atbalsts jaunu produktu, metožu, procesu un tehnoloģiju izstrādei – </a:t>
                      </a: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sadarbība attīstībai uzņēmuma līmenī</a:t>
                      </a:r>
                      <a:endParaRPr kumimoji="0" lang="en-US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6 170 367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54063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lv-LV" altLang="lv-LV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ja</a:t>
                      </a: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īstenojot projektu, </a:t>
                      </a:r>
                      <a:r>
                        <a:rPr lang="lv-LV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iegādājas vai iegulda kapitālu produktīvās investīcijās</a:t>
                      </a: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tiek piemērota atbalsta </a:t>
                      </a:r>
                      <a:r>
                        <a:rPr lang="lv-LV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intensitāte</a:t>
                      </a: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 valsts atbalsta normas, kas noteiktas normatīvajos aktos par atbalsta piešķiršanu atklātu projektu konkursu veidā pasākumam „Ieguldījumi materiālajos aktīvos” </a:t>
                      </a:r>
                      <a:r>
                        <a:rPr lang="lv-LV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(IMA)</a:t>
                      </a:r>
                      <a:r>
                        <a:rPr lang="lv-LV" sz="13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kumimoji="0" lang="lv-LV" altLang="lv-LV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607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4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527720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Calibri" panose="020F0502020204030204" pitchFamily="34" charset="0"/>
              </a:rPr>
              <a:t>16.1.apakšpasākuma ieviešanas shēma</a:t>
            </a:r>
            <a:endParaRPr lang="lv-LV" sz="2800" dirty="0"/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234" y="1484784"/>
            <a:ext cx="7776864" cy="4384828"/>
          </a:xfrm>
          <a:prstGeom prst="rect">
            <a:avLst/>
          </a:prstGeom>
        </p:spPr>
      </p:pic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4CDFFC-A5CF-4A72-BA25-188E2DCF867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" name="Satura vietturis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389" y="6217532"/>
            <a:ext cx="6096000" cy="4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5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671736"/>
          </a:xfrm>
        </p:spPr>
        <p:txBody>
          <a:bodyPr>
            <a:noAutofit/>
          </a:bodyPr>
          <a:lstStyle/>
          <a:p>
            <a:r>
              <a:rPr lang="lv-LV" sz="2800" dirty="0" smtClean="0">
                <a:latin typeface="Calibri" panose="020F0502020204030204" pitchFamily="34" charset="0"/>
              </a:rPr>
              <a:t>16.2.apakšpasākuma </a:t>
            </a:r>
            <a:r>
              <a:rPr lang="lv-LV" sz="2800" dirty="0">
                <a:latin typeface="Calibri" panose="020F0502020204030204" pitchFamily="34" charset="0"/>
              </a:rPr>
              <a:t>ieviešanas shēma</a:t>
            </a:r>
            <a:endParaRPr lang="lv-LV" sz="280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4CDFFC-A5CF-4A72-BA25-188E2DCF867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61" y="2384528"/>
            <a:ext cx="8319539" cy="2455080"/>
          </a:xfrm>
          <a:prstGeom prst="rect">
            <a:avLst/>
          </a:prstGeo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72" y="6251428"/>
            <a:ext cx="6096528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16425</TotalTime>
  <Words>783</Words>
  <Application>Microsoft Office PowerPoint</Application>
  <PresentationFormat>On-screen Show (4:3)</PresentationFormat>
  <Paragraphs>139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tēma</vt:lpstr>
      <vt:lpstr>Latvijas Lauku attīstības programmas 2014.-2020.gadam  Pasākuma  «Sadarbība»  16.1. un 16.2. virzība </vt:lpstr>
      <vt:lpstr>ES dalībvalstu inovāciju rādītāji</vt:lpstr>
      <vt:lpstr>ES dalībvalstu inovāciju sistēmu darbības rezultāti, izvērtējot pēc 27 kritērijiem,  2017. g, dati*</vt:lpstr>
      <vt:lpstr>LAP Pasākuma  Normatīvie akti</vt:lpstr>
      <vt:lpstr>Sadarbība</vt:lpstr>
      <vt:lpstr>Kādas prioritātes tiek virzītas?</vt:lpstr>
      <vt:lpstr>Atbalsta apjoms un intensitāte</vt:lpstr>
      <vt:lpstr>16.1.apakšpasākuma ieviešanas shēma</vt:lpstr>
      <vt:lpstr>16.2.apakšpasākuma ieviešanas shēma</vt:lpstr>
      <vt:lpstr>Vadošais partneris</vt:lpstr>
      <vt:lpstr>Projektu iesniegumu pieņemšanas kārtas rezultāti</vt:lpstr>
      <vt:lpstr>Projektu iesniegumu pieņemšanas kārtas rezultāti</vt:lpstr>
      <vt:lpstr>Projektu iesniegumu pieņemšanas kārtas</vt:lpstr>
      <vt:lpstr>Projektu iesniegumu pieņemšanas kārtas rezultāti (noraidījuma iemesli)</vt:lpstr>
      <vt:lpstr>Piedāvājums sarunai –  ZINĀŠANAS un INOVĀCIJAS</vt:lpstr>
      <vt:lpstr>PALDIES PAR JŪSU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of Latvia</dc:title>
  <dc:creator>Baiba Kļaviņa</dc:creator>
  <cp:lastModifiedBy>Aiva Saulīte</cp:lastModifiedBy>
  <cp:revision>1041</cp:revision>
  <cp:lastPrinted>2018-10-31T06:37:51Z</cp:lastPrinted>
  <dcterms:created xsi:type="dcterms:W3CDTF">2015-12-16T12:11:51Z</dcterms:created>
  <dcterms:modified xsi:type="dcterms:W3CDTF">2018-11-01T08:49:44Z</dcterms:modified>
</cp:coreProperties>
</file>