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45" r:id="rId3"/>
    <p:sldId id="299" r:id="rId4"/>
    <p:sldId id="333" r:id="rId5"/>
    <p:sldId id="352" r:id="rId6"/>
    <p:sldId id="354" r:id="rId7"/>
    <p:sldId id="355" r:id="rId8"/>
    <p:sldId id="337" r:id="rId9"/>
    <p:sldId id="338" r:id="rId10"/>
    <p:sldId id="344" r:id="rId11"/>
    <p:sldId id="359" r:id="rId12"/>
    <p:sldId id="349" r:id="rId13"/>
    <p:sldId id="351" r:id="rId14"/>
    <p:sldId id="348" r:id="rId15"/>
    <p:sldId id="356" r:id="rId16"/>
    <p:sldId id="357" r:id="rId17"/>
    <p:sldId id="358" r:id="rId18"/>
    <p:sldId id="360" r:id="rId19"/>
    <p:sldId id="341" r:id="rId20"/>
    <p:sldId id="342" r:id="rId21"/>
    <p:sldId id="312" r:id="rId22"/>
    <p:sldId id="361" r:id="rId23"/>
    <p:sldId id="362" r:id="rId24"/>
    <p:sldId id="363" r:id="rId25"/>
    <p:sldId id="364" r:id="rId26"/>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CCCC"/>
    <a:srgbClr val="663300"/>
    <a:srgbClr val="F3EEEE"/>
    <a:srgbClr val="EAEAEA"/>
    <a:srgbClr val="F7F7F7"/>
    <a:srgbClr val="00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3170" autoAdjust="0"/>
  </p:normalViewPr>
  <p:slideViewPr>
    <p:cSldViewPr snapToGrid="0">
      <p:cViewPr varScale="1">
        <p:scale>
          <a:sx n="73" d="100"/>
          <a:sy n="73" d="100"/>
        </p:scale>
        <p:origin x="1027"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lapa.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darblapa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01\users$\gunta.bara\My%20Documents\LAP_2014-2020%20(APSTIPRINATS)\Gada%20zinojums\VARAM_2020\6.3._BLA%20plat&#299;ba_201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unta.bara\AppData\Local\Microsoft\Windows\INetCache\Content.Outlook\0GA7F1MV\2020_ZM_5.pielikums_09.10.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unta.bara\AppData\Local\Microsoft\Windows\INetCache\Content.Outlook\0GA7F1MV\2020_ZM_5.pielikums_09.1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darblapa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Lapa1!$B$1</c:f>
              <c:strCache>
                <c:ptCount val="1"/>
                <c:pt idx="0">
                  <c:v>BLA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Lapa1!$A$2:$A$5</c:f>
              <c:strCache>
                <c:ptCount val="4"/>
                <c:pt idx="0">
                  <c:v>Krimulda</c:v>
                </c:pt>
                <c:pt idx="1">
                  <c:v>Sigulda</c:v>
                </c:pt>
                <c:pt idx="2">
                  <c:v>Sēja</c:v>
                </c:pt>
                <c:pt idx="3">
                  <c:v>Inčukalns</c:v>
                </c:pt>
              </c:strCache>
            </c:strRef>
          </c:cat>
          <c:val>
            <c:numRef>
              <c:f>Lapa1!$B$2:$B$5</c:f>
              <c:numCache>
                <c:formatCode>General</c:formatCode>
                <c:ptCount val="4"/>
                <c:pt idx="0">
                  <c:v>1854</c:v>
                </c:pt>
                <c:pt idx="1">
                  <c:v>1009</c:v>
                </c:pt>
                <c:pt idx="2">
                  <c:v>84</c:v>
                </c:pt>
                <c:pt idx="3">
                  <c:v>52</c:v>
                </c:pt>
              </c:numCache>
            </c:numRef>
          </c:val>
          <c:extLst>
            <c:ext xmlns:c16="http://schemas.microsoft.com/office/drawing/2014/chart" uri="{C3380CC4-5D6E-409C-BE32-E72D297353CC}">
              <c16:uniqueId val="{00000000-E800-42B3-8B37-CADB8BAA759F}"/>
            </c:ext>
          </c:extLst>
        </c:ser>
        <c:ser>
          <c:idx val="1"/>
          <c:order val="1"/>
          <c:tx>
            <c:strRef>
              <c:f>Lapa1!$C$1</c:f>
              <c:strCache>
                <c:ptCount val="1"/>
                <c:pt idx="0">
                  <c:v>Pārējie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Lapa1!$A$2:$A$5</c:f>
              <c:strCache>
                <c:ptCount val="4"/>
                <c:pt idx="0">
                  <c:v>Krimulda</c:v>
                </c:pt>
                <c:pt idx="1">
                  <c:v>Sigulda</c:v>
                </c:pt>
                <c:pt idx="2">
                  <c:v>Sēja</c:v>
                </c:pt>
                <c:pt idx="3">
                  <c:v>Inčukalns</c:v>
                </c:pt>
              </c:strCache>
            </c:strRef>
          </c:cat>
          <c:val>
            <c:numRef>
              <c:f>Lapa1!$C$2:$C$5</c:f>
              <c:numCache>
                <c:formatCode>General</c:formatCode>
                <c:ptCount val="4"/>
                <c:pt idx="0">
                  <c:v>8570</c:v>
                </c:pt>
                <c:pt idx="1">
                  <c:v>6551</c:v>
                </c:pt>
                <c:pt idx="2">
                  <c:v>5513</c:v>
                </c:pt>
                <c:pt idx="3">
                  <c:v>675</c:v>
                </c:pt>
              </c:numCache>
            </c:numRef>
          </c:val>
          <c:extLst>
            <c:ext xmlns:c16="http://schemas.microsoft.com/office/drawing/2014/chart" uri="{C3380CC4-5D6E-409C-BE32-E72D297353CC}">
              <c16:uniqueId val="{00000001-E800-42B3-8B37-CADB8BAA759F}"/>
            </c:ext>
          </c:extLst>
        </c:ser>
        <c:ser>
          <c:idx val="2"/>
          <c:order val="2"/>
          <c:tx>
            <c:strRef>
              <c:f>Lapa1!$D$1</c:f>
              <c:strCache>
                <c:ptCount val="1"/>
                <c:pt idx="0">
                  <c:v>710/VPM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Lapa1!$A$2:$A$5</c:f>
              <c:strCache>
                <c:ptCount val="4"/>
                <c:pt idx="0">
                  <c:v>Krimulda</c:v>
                </c:pt>
                <c:pt idx="1">
                  <c:v>Sigulda</c:v>
                </c:pt>
                <c:pt idx="2">
                  <c:v>Sēja</c:v>
                </c:pt>
                <c:pt idx="3">
                  <c:v>Inčukalns</c:v>
                </c:pt>
              </c:strCache>
            </c:strRef>
          </c:cat>
          <c:val>
            <c:numRef>
              <c:f>Lapa1!$D$2:$D$5</c:f>
              <c:numCache>
                <c:formatCode>General</c:formatCode>
                <c:ptCount val="4"/>
                <c:pt idx="0">
                  <c:v>952</c:v>
                </c:pt>
                <c:pt idx="1">
                  <c:v>904</c:v>
                </c:pt>
                <c:pt idx="2">
                  <c:v>1397</c:v>
                </c:pt>
                <c:pt idx="3">
                  <c:v>439</c:v>
                </c:pt>
              </c:numCache>
            </c:numRef>
          </c:val>
          <c:extLst>
            <c:ext xmlns:c16="http://schemas.microsoft.com/office/drawing/2014/chart" uri="{C3380CC4-5D6E-409C-BE32-E72D297353CC}">
              <c16:uniqueId val="{00000003-E800-42B3-8B37-CADB8BAA759F}"/>
            </c:ext>
          </c:extLst>
        </c:ser>
        <c:dLbls>
          <c:showLegendKey val="0"/>
          <c:showVal val="0"/>
          <c:showCatName val="0"/>
          <c:showSerName val="0"/>
          <c:showPercent val="0"/>
          <c:showBubbleSize val="0"/>
        </c:dLbls>
        <c:gapWidth val="219"/>
        <c:overlap val="-27"/>
        <c:axId val="613680872"/>
        <c:axId val="613684808"/>
      </c:barChart>
      <c:catAx>
        <c:axId val="61368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684808"/>
        <c:crosses val="autoZero"/>
        <c:auto val="1"/>
        <c:lblAlgn val="ctr"/>
        <c:lblOffset val="100"/>
        <c:noMultiLvlLbl val="0"/>
      </c:catAx>
      <c:valAx>
        <c:axId val="613684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680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Lapa1!$B$1</c:f>
              <c:strCache>
                <c:ptCount val="1"/>
                <c:pt idx="0">
                  <c:v>BLA</c:v>
                </c:pt>
              </c:strCache>
            </c:strRef>
          </c:tx>
          <c:spPr>
            <a:solidFill>
              <a:schemeClr val="accent1"/>
            </a:solidFill>
            <a:ln>
              <a:noFill/>
            </a:ln>
            <a:effectLst/>
          </c:spPr>
          <c:invertIfNegative val="0"/>
          <c:cat>
            <c:strRef>
              <c:f>Lapa1!$A$2</c:f>
              <c:strCache>
                <c:ptCount val="1"/>
                <c:pt idx="0">
                  <c:v>Latvijā</c:v>
                </c:pt>
              </c:strCache>
            </c:strRef>
          </c:cat>
          <c:val>
            <c:numRef>
              <c:f>Lapa1!$B$2</c:f>
              <c:numCache>
                <c:formatCode>General</c:formatCode>
                <c:ptCount val="1"/>
                <c:pt idx="0">
                  <c:v>265470</c:v>
                </c:pt>
              </c:numCache>
            </c:numRef>
          </c:val>
          <c:extLst>
            <c:ext xmlns:c16="http://schemas.microsoft.com/office/drawing/2014/chart" uri="{C3380CC4-5D6E-409C-BE32-E72D297353CC}">
              <c16:uniqueId val="{00000000-CF59-4FFB-B0D7-3AC18F49B542}"/>
            </c:ext>
          </c:extLst>
        </c:ser>
        <c:ser>
          <c:idx val="1"/>
          <c:order val="1"/>
          <c:tx>
            <c:strRef>
              <c:f>Lapa1!$C$1</c:f>
              <c:strCache>
                <c:ptCount val="1"/>
                <c:pt idx="0">
                  <c:v>Pārējie</c:v>
                </c:pt>
              </c:strCache>
            </c:strRef>
          </c:tx>
          <c:spPr>
            <a:solidFill>
              <a:schemeClr val="accent6">
                <a:lumMod val="75000"/>
              </a:schemeClr>
            </a:solidFill>
            <a:ln>
              <a:noFill/>
            </a:ln>
            <a:effectLst/>
          </c:spPr>
          <c:invertIfNegative val="0"/>
          <c:cat>
            <c:strRef>
              <c:f>Lapa1!$A$2</c:f>
              <c:strCache>
                <c:ptCount val="1"/>
                <c:pt idx="0">
                  <c:v>Latvijā</c:v>
                </c:pt>
              </c:strCache>
            </c:strRef>
          </c:cat>
          <c:val>
            <c:numRef>
              <c:f>Lapa1!$C$2</c:f>
              <c:numCache>
                <c:formatCode>General</c:formatCode>
                <c:ptCount val="1"/>
                <c:pt idx="0">
                  <c:v>1506110</c:v>
                </c:pt>
              </c:numCache>
            </c:numRef>
          </c:val>
          <c:extLst>
            <c:ext xmlns:c16="http://schemas.microsoft.com/office/drawing/2014/chart" uri="{C3380CC4-5D6E-409C-BE32-E72D297353CC}">
              <c16:uniqueId val="{00000001-CF59-4FFB-B0D7-3AC18F49B542}"/>
            </c:ext>
          </c:extLst>
        </c:ser>
        <c:ser>
          <c:idx val="2"/>
          <c:order val="2"/>
          <c:tx>
            <c:strRef>
              <c:f>Lapa1!$D$1</c:f>
              <c:strCache>
                <c:ptCount val="1"/>
                <c:pt idx="0">
                  <c:v>710/VPM</c:v>
                </c:pt>
              </c:strCache>
            </c:strRef>
          </c:tx>
          <c:spPr>
            <a:solidFill>
              <a:schemeClr val="accent3"/>
            </a:solidFill>
            <a:ln>
              <a:noFill/>
            </a:ln>
            <a:effectLst/>
          </c:spPr>
          <c:invertIfNegative val="0"/>
          <c:cat>
            <c:strRef>
              <c:f>Lapa1!$A$2</c:f>
              <c:strCache>
                <c:ptCount val="1"/>
                <c:pt idx="0">
                  <c:v>Latvijā</c:v>
                </c:pt>
              </c:strCache>
            </c:strRef>
          </c:cat>
          <c:val>
            <c:numRef>
              <c:f>Lapa1!$D$2</c:f>
              <c:numCache>
                <c:formatCode>General</c:formatCode>
                <c:ptCount val="1"/>
                <c:pt idx="0">
                  <c:v>475371</c:v>
                </c:pt>
              </c:numCache>
            </c:numRef>
          </c:val>
          <c:extLst>
            <c:ext xmlns:c16="http://schemas.microsoft.com/office/drawing/2014/chart" uri="{C3380CC4-5D6E-409C-BE32-E72D297353CC}">
              <c16:uniqueId val="{00000002-CF59-4FFB-B0D7-3AC18F49B542}"/>
            </c:ext>
          </c:extLst>
        </c:ser>
        <c:dLbls>
          <c:showLegendKey val="0"/>
          <c:showVal val="0"/>
          <c:showCatName val="0"/>
          <c:showSerName val="0"/>
          <c:showPercent val="0"/>
          <c:showBubbleSize val="0"/>
        </c:dLbls>
        <c:gapWidth val="219"/>
        <c:overlap val="-27"/>
        <c:axId val="452663696"/>
        <c:axId val="452666976"/>
      </c:barChart>
      <c:catAx>
        <c:axId val="45266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2666976"/>
        <c:crosses val="autoZero"/>
        <c:auto val="1"/>
        <c:lblAlgn val="ctr"/>
        <c:lblOffset val="100"/>
        <c:noMultiLvlLbl val="0"/>
      </c:catAx>
      <c:valAx>
        <c:axId val="452666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2663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lv-LV" sz="24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lv-LV" sz="2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Platības, kas saņēmušas BLA (LAP) atbalstu</a:t>
            </a:r>
          </a:p>
        </c:rich>
      </c:tx>
      <c:layout>
        <c:manualLayout>
          <c:xMode val="edge"/>
          <c:yMode val="edge"/>
          <c:x val="0.1851117959527665"/>
          <c:y val="0"/>
        </c:manualLayout>
      </c:layout>
      <c:overlay val="0"/>
      <c:spPr>
        <a:noFill/>
        <a:ln>
          <a:noFill/>
        </a:ln>
        <a:effectLst/>
      </c:spPr>
      <c:txPr>
        <a:bodyPr rot="0" spcFirstLastPara="1" vertOverflow="ellipsis" vert="horz" wrap="square" anchor="ctr" anchorCtr="1"/>
        <a:lstStyle/>
        <a:p>
          <a:pPr>
            <a:defRPr lang="lv-LV" sz="24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clustered"/>
        <c:varyColors val="0"/>
        <c:ser>
          <c:idx val="0"/>
          <c:order val="0"/>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'BLA '!$A$6:$A$14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'BLA '!$B$6:$B$14</c:f>
              <c:numCache>
                <c:formatCode>General</c:formatCode>
                <c:ptCount val="9"/>
                <c:pt idx="0">
                  <c:v>182304</c:v>
                </c:pt>
                <c:pt idx="1">
                  <c:v>175013</c:v>
                </c:pt>
                <c:pt idx="2">
                  <c:v>169362</c:v>
                </c:pt>
                <c:pt idx="3">
                  <c:v>213459</c:v>
                </c:pt>
                <c:pt idx="4">
                  <c:v>243547</c:v>
                </c:pt>
                <c:pt idx="5">
                  <c:v>261318</c:v>
                </c:pt>
                <c:pt idx="6">
                  <c:v>260988</c:v>
                </c:pt>
                <c:pt idx="7">
                  <c:v>261899</c:v>
                </c:pt>
                <c:pt idx="8" formatCode="#,##0">
                  <c:v>265470</c:v>
                </c:pt>
              </c:numCache>
            </c:numRef>
          </c:val>
          <c:extLst>
            <c:ext xmlns:c16="http://schemas.microsoft.com/office/drawing/2014/chart" uri="{C3380CC4-5D6E-409C-BE32-E72D297353CC}">
              <c16:uniqueId val="{00000000-FB63-4524-A9BB-A0862D7A0FCB}"/>
            </c:ext>
          </c:extLst>
        </c:ser>
        <c:dLbls>
          <c:showLegendKey val="0"/>
          <c:showVal val="0"/>
          <c:showCatName val="0"/>
          <c:showSerName val="0"/>
          <c:showPercent val="0"/>
          <c:showBubbleSize val="0"/>
        </c:dLbls>
        <c:gapWidth val="219"/>
        <c:overlap val="-27"/>
        <c:axId val="33103232"/>
        <c:axId val="33109120"/>
      </c:barChart>
      <c:catAx>
        <c:axId val="3310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en-US"/>
          </a:p>
        </c:txPr>
        <c:crossAx val="33109120"/>
        <c:crosses val="autoZero"/>
        <c:auto val="1"/>
        <c:lblAlgn val="ctr"/>
        <c:lblOffset val="100"/>
        <c:noMultiLvlLbl val="0"/>
      </c:catAx>
      <c:valAx>
        <c:axId val="3310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3103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lv-LV"/>
              <a:t>Zālāji, Laukaugi (ha)</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'5ab'!$M$8</c:f>
              <c:strCache>
                <c:ptCount val="1"/>
                <c:pt idx="0">
                  <c:v>Ilggadīgie un sētie zālāji, papuves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'5ab'!$N$7:$P$7</c:f>
              <c:numCache>
                <c:formatCode>General</c:formatCode>
                <c:ptCount val="3"/>
                <c:pt idx="0">
                  <c:v>2014</c:v>
                </c:pt>
                <c:pt idx="1">
                  <c:v>2015</c:v>
                </c:pt>
                <c:pt idx="2">
                  <c:v>2020</c:v>
                </c:pt>
              </c:numCache>
            </c:numRef>
          </c:cat>
          <c:val>
            <c:numRef>
              <c:f>'5ab'!$N$8:$P$8</c:f>
              <c:numCache>
                <c:formatCode>#,##0</c:formatCode>
                <c:ptCount val="3"/>
                <c:pt idx="0">
                  <c:v>76612.240000000005</c:v>
                </c:pt>
                <c:pt idx="1">
                  <c:v>159352.79000000158</c:v>
                </c:pt>
                <c:pt idx="2" formatCode="General">
                  <c:v>173655</c:v>
                </c:pt>
              </c:numCache>
            </c:numRef>
          </c:val>
          <c:extLst>
            <c:ext xmlns:c16="http://schemas.microsoft.com/office/drawing/2014/chart" uri="{C3380CC4-5D6E-409C-BE32-E72D297353CC}">
              <c16:uniqueId val="{00000000-30E0-43AB-A3D5-57AF86AE8A48}"/>
            </c:ext>
          </c:extLst>
        </c:ser>
        <c:ser>
          <c:idx val="1"/>
          <c:order val="1"/>
          <c:tx>
            <c:strRef>
              <c:f>'5ab'!$M$9</c:f>
              <c:strCache>
                <c:ptCount val="1"/>
                <c:pt idx="0">
                  <c:v>Laukaugi</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'5ab'!$N$7:$P$7</c:f>
              <c:numCache>
                <c:formatCode>General</c:formatCode>
                <c:ptCount val="3"/>
                <c:pt idx="0">
                  <c:v>2014</c:v>
                </c:pt>
                <c:pt idx="1">
                  <c:v>2015</c:v>
                </c:pt>
                <c:pt idx="2">
                  <c:v>2020</c:v>
                </c:pt>
              </c:numCache>
            </c:numRef>
          </c:cat>
          <c:val>
            <c:numRef>
              <c:f>'5ab'!$N$9:$P$9</c:f>
              <c:numCache>
                <c:formatCode>#,##0</c:formatCode>
                <c:ptCount val="3"/>
                <c:pt idx="0">
                  <c:v>91408.42</c:v>
                </c:pt>
                <c:pt idx="1">
                  <c:v>65504.330000000322</c:v>
                </c:pt>
                <c:pt idx="2" formatCode="General">
                  <c:v>85357</c:v>
                </c:pt>
              </c:numCache>
            </c:numRef>
          </c:val>
          <c:extLst>
            <c:ext xmlns:c16="http://schemas.microsoft.com/office/drawing/2014/chart" uri="{C3380CC4-5D6E-409C-BE32-E72D297353CC}">
              <c16:uniqueId val="{00000001-30E0-43AB-A3D5-57AF86AE8A48}"/>
            </c:ext>
          </c:extLst>
        </c:ser>
        <c:dLbls>
          <c:dLblPos val="outEnd"/>
          <c:showLegendKey val="0"/>
          <c:showVal val="1"/>
          <c:showCatName val="0"/>
          <c:showSerName val="0"/>
          <c:showPercent val="0"/>
          <c:showBubbleSize val="0"/>
        </c:dLbls>
        <c:gapWidth val="219"/>
        <c:overlap val="-27"/>
        <c:axId val="33145216"/>
        <c:axId val="33146752"/>
      </c:barChart>
      <c:catAx>
        <c:axId val="3314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146752"/>
        <c:crosses val="autoZero"/>
        <c:auto val="1"/>
        <c:lblAlgn val="ctr"/>
        <c:lblOffset val="100"/>
        <c:noMultiLvlLbl val="0"/>
      </c:catAx>
      <c:valAx>
        <c:axId val="33146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145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lv-LV"/>
              <a:t>Dārzeņi, Kartupeļi, ilggadīgie stādījumi (ha)</a:t>
            </a:r>
          </a:p>
        </c:rich>
      </c:tx>
      <c:layout>
        <c:manualLayout>
          <c:xMode val="edge"/>
          <c:yMode val="edge"/>
          <c:x val="0.17716907998286247"/>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'5ab'!$M$11</c:f>
              <c:strCache>
                <c:ptCount val="1"/>
                <c:pt idx="0">
                  <c:v>Dārzeņi</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'5ab'!$N$10:$P$10</c:f>
              <c:numCache>
                <c:formatCode>#,##0</c:formatCode>
                <c:ptCount val="3"/>
                <c:pt idx="0">
                  <c:v>2014</c:v>
                </c:pt>
                <c:pt idx="1">
                  <c:v>2015</c:v>
                </c:pt>
                <c:pt idx="2" formatCode="General">
                  <c:v>2020</c:v>
                </c:pt>
              </c:numCache>
            </c:numRef>
          </c:cat>
          <c:val>
            <c:numRef>
              <c:f>'5ab'!$N$11:$P$11</c:f>
              <c:numCache>
                <c:formatCode>#,##0</c:formatCode>
                <c:ptCount val="3"/>
                <c:pt idx="0">
                  <c:v>914.33</c:v>
                </c:pt>
                <c:pt idx="1">
                  <c:v>1725.9000000000008</c:v>
                </c:pt>
                <c:pt idx="2" formatCode="General">
                  <c:v>735</c:v>
                </c:pt>
              </c:numCache>
            </c:numRef>
          </c:val>
          <c:extLst>
            <c:ext xmlns:c16="http://schemas.microsoft.com/office/drawing/2014/chart" uri="{C3380CC4-5D6E-409C-BE32-E72D297353CC}">
              <c16:uniqueId val="{00000000-075D-4360-8FDC-CBF9E973FB54}"/>
            </c:ext>
          </c:extLst>
        </c:ser>
        <c:ser>
          <c:idx val="1"/>
          <c:order val="1"/>
          <c:tx>
            <c:strRef>
              <c:f>'5ab'!$M$12</c:f>
              <c:strCache>
                <c:ptCount val="1"/>
                <c:pt idx="0">
                  <c:v>Kartupeļi t.sk. cietei</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'5ab'!$N$10:$P$10</c:f>
              <c:numCache>
                <c:formatCode>#,##0</c:formatCode>
                <c:ptCount val="3"/>
                <c:pt idx="0">
                  <c:v>2014</c:v>
                </c:pt>
                <c:pt idx="1">
                  <c:v>2015</c:v>
                </c:pt>
                <c:pt idx="2" formatCode="General">
                  <c:v>2020</c:v>
                </c:pt>
              </c:numCache>
            </c:numRef>
          </c:cat>
          <c:val>
            <c:numRef>
              <c:f>'5ab'!$N$12:$P$12</c:f>
              <c:numCache>
                <c:formatCode>#,##0</c:formatCode>
                <c:ptCount val="3"/>
                <c:pt idx="0">
                  <c:v>712.87</c:v>
                </c:pt>
                <c:pt idx="1">
                  <c:v>960.05999999999858</c:v>
                </c:pt>
                <c:pt idx="2" formatCode="General">
                  <c:v>1250</c:v>
                </c:pt>
              </c:numCache>
            </c:numRef>
          </c:val>
          <c:extLst>
            <c:ext xmlns:c16="http://schemas.microsoft.com/office/drawing/2014/chart" uri="{C3380CC4-5D6E-409C-BE32-E72D297353CC}">
              <c16:uniqueId val="{00000001-075D-4360-8FDC-CBF9E973FB54}"/>
            </c:ext>
          </c:extLst>
        </c:ser>
        <c:ser>
          <c:idx val="2"/>
          <c:order val="2"/>
          <c:tx>
            <c:strRef>
              <c:f>'5ab'!$M$13</c:f>
              <c:strCache>
                <c:ptCount val="1"/>
                <c:pt idx="0">
                  <c:v>Augļu koki, ogulāji, zemenes </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'5ab'!$N$10:$P$10</c:f>
              <c:numCache>
                <c:formatCode>#,##0</c:formatCode>
                <c:ptCount val="3"/>
                <c:pt idx="0">
                  <c:v>2014</c:v>
                </c:pt>
                <c:pt idx="1">
                  <c:v>2015</c:v>
                </c:pt>
                <c:pt idx="2" formatCode="General">
                  <c:v>2020</c:v>
                </c:pt>
              </c:numCache>
            </c:numRef>
          </c:cat>
          <c:val>
            <c:numRef>
              <c:f>'5ab'!$N$13:$P$13</c:f>
              <c:numCache>
                <c:formatCode>#,##0</c:formatCode>
                <c:ptCount val="3"/>
                <c:pt idx="0">
                  <c:v>714.47</c:v>
                </c:pt>
                <c:pt idx="1">
                  <c:v>1405.67</c:v>
                </c:pt>
                <c:pt idx="2" formatCode="General">
                  <c:v>2453</c:v>
                </c:pt>
              </c:numCache>
            </c:numRef>
          </c:val>
          <c:extLst>
            <c:ext xmlns:c16="http://schemas.microsoft.com/office/drawing/2014/chart" uri="{C3380CC4-5D6E-409C-BE32-E72D297353CC}">
              <c16:uniqueId val="{00000002-075D-4360-8FDC-CBF9E973FB54}"/>
            </c:ext>
          </c:extLst>
        </c:ser>
        <c:dLbls>
          <c:dLblPos val="outEnd"/>
          <c:showLegendKey val="0"/>
          <c:showVal val="1"/>
          <c:showCatName val="0"/>
          <c:showSerName val="0"/>
          <c:showPercent val="0"/>
          <c:showBubbleSize val="0"/>
        </c:dLbls>
        <c:gapWidth val="219"/>
        <c:overlap val="-27"/>
        <c:axId val="33171328"/>
        <c:axId val="33172864"/>
      </c:barChart>
      <c:catAx>
        <c:axId val="3317132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172864"/>
        <c:crosses val="autoZero"/>
        <c:auto val="1"/>
        <c:lblAlgn val="ctr"/>
        <c:lblOffset val="100"/>
        <c:noMultiLvlLbl val="0"/>
      </c:catAx>
      <c:valAx>
        <c:axId val="33172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171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Lapa1!$B$1</c:f>
              <c:strCache>
                <c:ptCount val="1"/>
                <c:pt idx="0">
                  <c:v> 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13-45AF-9A56-AB249A0836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7C13-45AF-9A56-AB249A0836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7C13-45AF-9A56-AB249A0836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7C13-45AF-9A56-AB249A0836B1}"/>
              </c:ext>
            </c:extLst>
          </c:dPt>
          <c:dLbls>
            <c:dLbl>
              <c:idx val="1"/>
              <c:layout>
                <c:manualLayout>
                  <c:x val="-1.3039294001293273E-2"/>
                  <c:y val="3.763187323071662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C13-45AF-9A56-AB249A0836B1}"/>
                </c:ext>
              </c:extLst>
            </c:dLbl>
            <c:dLbl>
              <c:idx val="2"/>
              <c:layout>
                <c:manualLayout>
                  <c:x val="5.2531477043630415E-3"/>
                  <c:y val="-3.495545508071310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C13-45AF-9A56-AB249A0836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Lapa1!$A$2:$A$5</c:f>
              <c:strCache>
                <c:ptCount val="4"/>
                <c:pt idx="0">
                  <c:v>Graudaugi</c:v>
                </c:pt>
                <c:pt idx="1">
                  <c:v>Kartupeļi</c:v>
                </c:pt>
                <c:pt idx="2">
                  <c:v>Atklātā lauka dārzeņi</c:v>
                </c:pt>
                <c:pt idx="3">
                  <c:v>Augļu dārzi un ogulāji</c:v>
                </c:pt>
              </c:strCache>
            </c:strRef>
          </c:cat>
          <c:val>
            <c:numRef>
              <c:f>Lapa1!$B$2:$B$5</c:f>
              <c:numCache>
                <c:formatCode>General</c:formatCode>
                <c:ptCount val="4"/>
                <c:pt idx="0">
                  <c:v>58523</c:v>
                </c:pt>
                <c:pt idx="1">
                  <c:v>1418</c:v>
                </c:pt>
                <c:pt idx="2">
                  <c:v>423</c:v>
                </c:pt>
                <c:pt idx="3">
                  <c:v>3053</c:v>
                </c:pt>
              </c:numCache>
            </c:numRef>
          </c:val>
          <c:extLst>
            <c:ext xmlns:c16="http://schemas.microsoft.com/office/drawing/2014/chart" uri="{C3380CC4-5D6E-409C-BE32-E72D297353CC}">
              <c16:uniqueId val="{00000000-7C13-45AF-9A56-AB249A0836B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0.07085</cdr:x>
      <cdr:y>0</cdr:y>
    </cdr:from>
    <cdr:to>
      <cdr:x>0.34837</cdr:x>
      <cdr:y>0.06575</cdr:y>
    </cdr:to>
    <cdr:sp macro="" textlink="">
      <cdr:nvSpPr>
        <cdr:cNvPr id="2" name="Teksta vietturis 1">
          <a:extLst xmlns:a="http://schemas.openxmlformats.org/drawingml/2006/main">
            <a:ext uri="{FF2B5EF4-FFF2-40B4-BE49-F238E27FC236}">
              <a16:creationId xmlns:a16="http://schemas.microsoft.com/office/drawing/2014/main" id="{624FD01E-797F-4136-A40E-C507FD4D3682}"/>
            </a:ext>
          </a:extLst>
        </cdr:cNvPr>
        <cdr:cNvSpPr>
          <a:spLocks xmlns:a="http://schemas.openxmlformats.org/drawingml/2006/main" noGrp="1"/>
        </cdr:cNvSpPr>
      </cdr:nvSpPr>
      <cdr:spPr>
        <a:xfrm xmlns:a="http://schemas.openxmlformats.org/drawingml/2006/main">
          <a:off x="674373" y="-1903125"/>
          <a:ext cx="2641600" cy="304800"/>
        </a:xfrm>
        <a:prstGeom xmlns:a="http://schemas.openxmlformats.org/drawingml/2006/main" prst="rect">
          <a:avLst/>
        </a:prstGeom>
      </cdr:spPr>
      <cdr:txBody>
        <a:bodyPr xmlns:a="http://schemas.openxmlformats.org/drawingml/2006/main" vert="horz" lIns="91440" tIns="45720" rIns="91440" bIns="45720" rtlCol="0">
          <a:normAutofit/>
        </a:bodyPr>
        <a:lstStyle xmlns:a="http://schemas.openxmlformats.org/drawingml/2006/main">
          <a:lvl1pPr marL="0" indent="0" algn="l" defTabSz="914400" rtl="0" eaLnBrk="1" latinLnBrk="0" hangingPunct="1">
            <a:lnSpc>
              <a:spcPct val="90000"/>
            </a:lnSpc>
            <a:spcBef>
              <a:spcPts val="100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xmlns:a="http://schemas.openxmlformats.org/drawingml/2006/main">
          <a:r>
            <a:rPr lang="lv-LV" dirty="0"/>
            <a:t>Avots: LAD; ZM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5" y="2"/>
            <a:ext cx="2945659" cy="498055"/>
          </a:xfrm>
          <a:prstGeom prst="rect">
            <a:avLst/>
          </a:prstGeom>
        </p:spPr>
        <p:txBody>
          <a:bodyPr vert="horz" lIns="91440" tIns="45720" rIns="91440" bIns="45720" rtlCol="0"/>
          <a:lstStyle>
            <a:lvl1pPr algn="r">
              <a:defRPr sz="1200"/>
            </a:lvl1pPr>
          </a:lstStyle>
          <a:p>
            <a:fld id="{FEE123E3-C153-4D5E-84D6-3280F0ECC90C}" type="datetimeFigureOut">
              <a:rPr lang="lv-LV" smtClean="0"/>
              <a:t>07.12.2020</a:t>
            </a:fld>
            <a:endParaRPr lang="lv-LV"/>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5" y="9428584"/>
            <a:ext cx="2945659" cy="498055"/>
          </a:xfrm>
          <a:prstGeom prst="rect">
            <a:avLst/>
          </a:prstGeom>
        </p:spPr>
        <p:txBody>
          <a:bodyPr vert="horz" lIns="91440" tIns="45720" rIns="91440" bIns="45720" rtlCol="0" anchor="b"/>
          <a:lstStyle>
            <a:lvl1pPr algn="r">
              <a:defRPr sz="1200"/>
            </a:lvl1pPr>
          </a:lstStyle>
          <a:p>
            <a:fld id="{8640E0AA-C09A-47B4-89AB-E99C27D9B860}" type="slidenum">
              <a:rPr lang="lv-LV" smtClean="0"/>
              <a:t>‹#›</a:t>
            </a:fld>
            <a:endParaRPr lang="lv-LV"/>
          </a:p>
        </p:txBody>
      </p:sp>
    </p:spTree>
    <p:extLst>
      <p:ext uri="{BB962C8B-B14F-4D97-AF65-F5344CB8AC3E}">
        <p14:creationId xmlns:p14="http://schemas.microsoft.com/office/powerpoint/2010/main" val="364524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5" y="2"/>
            <a:ext cx="2945659" cy="498055"/>
          </a:xfrm>
          <a:prstGeom prst="rect">
            <a:avLst/>
          </a:prstGeom>
        </p:spPr>
        <p:txBody>
          <a:bodyPr vert="horz" lIns="91440" tIns="45720" rIns="91440" bIns="45720" rtlCol="0"/>
          <a:lstStyle>
            <a:lvl1pPr algn="r">
              <a:defRPr sz="1200"/>
            </a:lvl1pPr>
          </a:lstStyle>
          <a:p>
            <a:fld id="{6E8AECAD-F2E3-4CE0-B78A-F17EFC9FA9A0}" type="datetimeFigureOut">
              <a:rPr lang="lv-LV" smtClean="0"/>
              <a:t>07.12.2020</a:t>
            </a:fld>
            <a:endParaRPr lang="lv-LV"/>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5" y="9428584"/>
            <a:ext cx="2945659" cy="498055"/>
          </a:xfrm>
          <a:prstGeom prst="rect">
            <a:avLst/>
          </a:prstGeom>
        </p:spPr>
        <p:txBody>
          <a:bodyPr vert="horz" lIns="91440" tIns="45720" rIns="91440" bIns="45720" rtlCol="0" anchor="b"/>
          <a:lstStyle>
            <a:lvl1pPr algn="r">
              <a:defRPr sz="1200"/>
            </a:lvl1pPr>
          </a:lstStyle>
          <a:p>
            <a:fld id="{9659314A-9588-4709-8FF5-354B3B2C87E8}" type="slidenum">
              <a:rPr lang="lv-LV" smtClean="0"/>
              <a:t>‹#›</a:t>
            </a:fld>
            <a:endParaRPr lang="lv-LV"/>
          </a:p>
        </p:txBody>
      </p:sp>
    </p:spTree>
    <p:extLst>
      <p:ext uri="{BB962C8B-B14F-4D97-AF65-F5344CB8AC3E}">
        <p14:creationId xmlns:p14="http://schemas.microsoft.com/office/powerpoint/2010/main" val="301517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ata.csb.gov.lv/pxweb/lv/lauks/lauks__03Augk__ikgad/LAG020.px/table/tableViewLayout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659314A-9588-4709-8FF5-354B3B2C87E8}" type="slidenum">
              <a:rPr lang="lv-LV" smtClean="0"/>
              <a:t>1</a:t>
            </a:fld>
            <a:endParaRPr lang="lv-LV"/>
          </a:p>
        </p:txBody>
      </p:sp>
    </p:spTree>
    <p:extLst>
      <p:ext uri="{BB962C8B-B14F-4D97-AF65-F5344CB8AC3E}">
        <p14:creationId xmlns:p14="http://schemas.microsoft.com/office/powerpoint/2010/main" val="3891977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lv-LV" dirty="0" smtClean="0"/>
              <a:t>Valstī</a:t>
            </a:r>
            <a:r>
              <a:rPr lang="lv-LV" baseline="0" dirty="0" smtClean="0"/>
              <a:t> esoši, likumiski saimniekošanas veidi lauksaimniecībā. Atbalsta piesaistes iespējas ir katrā no tiem. Tāpat katram no šiem saimniekošanas veidiem ir saistošas aktuālās prasības konkrētajai saimniekošanas metodei un saistībā ar darbības </a:t>
            </a:r>
            <a:r>
              <a:rPr lang="lv-LV" baseline="0" dirty="0" err="1" smtClean="0"/>
              <a:t>teritoriju_ĪJT</a:t>
            </a:r>
            <a:r>
              <a:rPr lang="lv-LV" baseline="0" dirty="0" smtClean="0"/>
              <a:t>, NATURA 2000, BDUZ u.c.</a:t>
            </a:r>
          </a:p>
          <a:p>
            <a:r>
              <a:rPr lang="lv-LV" baseline="0" dirty="0" err="1" smtClean="0"/>
              <a:t>Integrēti_</a:t>
            </a:r>
            <a:r>
              <a:rPr lang="lv-LV" sz="1200" b="0" i="0" kern="1200" dirty="0" err="1" smtClean="0">
                <a:solidFill>
                  <a:schemeClr val="tx1"/>
                </a:solidFill>
                <a:effectLst/>
                <a:latin typeface="+mn-lt"/>
                <a:ea typeface="+mn-ea"/>
                <a:cs typeface="+mn-cs"/>
              </a:rPr>
              <a:t>cenšas</a:t>
            </a:r>
            <a:r>
              <a:rPr lang="lv-LV" sz="1200" b="0" i="0" kern="1200" dirty="0" smtClean="0">
                <a:solidFill>
                  <a:schemeClr val="tx1"/>
                </a:solidFill>
                <a:effectLst/>
                <a:latin typeface="+mn-lt"/>
                <a:ea typeface="+mn-ea"/>
                <a:cs typeface="+mn-cs"/>
              </a:rPr>
              <a:t> kaitēkļus ierobežot dabiskiem līdzekļiem – izmantojot augu seku, dabiskos kaitēkļu ienaidniekus, bet pesticīdus var lietot vien tad, ja dabiskās metodes nedod vēlamo rezultātu. Tomēr, atšķirībā no bioloģiskās, integrētajai lauksaimniecībai nav tik striktu noteikumu attiecībā uz pesticīdiem. Integrētajām saimniecībām ir īpašs reģistrs, un pirms iekļaušanas tajā saimniecību pārbauda. Tomēr gan prasības, gan arī kontroles mehānisms ir ievērojami vājāks nekā bioloģiskajām saimniecībām.</a:t>
            </a:r>
          </a:p>
          <a:p>
            <a:endParaRPr lang="de-DE"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10</a:t>
            </a:fld>
            <a:endParaRPr lang="de-DE">
              <a:solidFill>
                <a:prstClr val="black"/>
              </a:solidFill>
            </a:endParaRPr>
          </a:p>
        </p:txBody>
      </p:sp>
    </p:spTree>
    <p:extLst>
      <p:ext uri="{BB962C8B-B14F-4D97-AF65-F5344CB8AC3E}">
        <p14:creationId xmlns:p14="http://schemas.microsoft.com/office/powerpoint/2010/main" val="376836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Avots: ‘Vides vēstis</a:t>
            </a:r>
            <a:r>
              <a:rPr lang="lv-LV" dirty="0" smtClean="0"/>
              <a:t>’</a:t>
            </a:r>
          </a:p>
          <a:p>
            <a:r>
              <a:rPr lang="lv-LV" dirty="0" smtClean="0"/>
              <a:t>Sabiedrībā atpazītās saimniekošanas metodes, kur atpazīšanas pamatā ‘vai un kādos apjomos tiek</a:t>
            </a:r>
            <a:r>
              <a:rPr lang="lv-LV" baseline="0" dirty="0" smtClean="0"/>
              <a:t> lietoti pesticīdi’.</a:t>
            </a:r>
            <a:endParaRPr lang="en-US" dirty="0"/>
          </a:p>
        </p:txBody>
      </p:sp>
      <p:sp>
        <p:nvSpPr>
          <p:cNvPr id="4" name="Slaida numura vietturis 3"/>
          <p:cNvSpPr>
            <a:spLocks noGrp="1"/>
          </p:cNvSpPr>
          <p:nvPr>
            <p:ph type="sldNum" sz="quarter" idx="10"/>
          </p:nvPr>
        </p:nvSpPr>
        <p:spPr/>
        <p:txBody>
          <a:bodyPr/>
          <a:lstStyle/>
          <a:p>
            <a:fld id="{9659314A-9588-4709-8FF5-354B3B2C87E8}" type="slidenum">
              <a:rPr lang="lv-LV" smtClean="0"/>
              <a:t>11</a:t>
            </a:fld>
            <a:endParaRPr lang="lv-LV"/>
          </a:p>
        </p:txBody>
      </p:sp>
    </p:spTree>
    <p:extLst>
      <p:ext uri="{BB962C8B-B14F-4D97-AF65-F5344CB8AC3E}">
        <p14:creationId xmlns:p14="http://schemas.microsoft.com/office/powerpoint/2010/main" val="58415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LAD dati par atbalstam pieteikto,</a:t>
            </a:r>
            <a:r>
              <a:rPr lang="lv-LV" baseline="0" dirty="0" smtClean="0"/>
              <a:t> atšķirīgo saimniekošanas metožu pielietojumu konkrētajos novados.  ‘Pārējie’ t.sk. VPM, integrēti/konvencionāli apsaimniekots LIZ. 710/VPM ilggadīgie zālāji aramzemē</a:t>
            </a:r>
            <a:r>
              <a:rPr lang="lv-LV" baseline="0" dirty="0" smtClean="0"/>
              <a:t>. Dati par 2020.gadu.</a:t>
            </a:r>
            <a:endParaRPr lang="en-US" dirty="0"/>
          </a:p>
        </p:txBody>
      </p:sp>
      <p:sp>
        <p:nvSpPr>
          <p:cNvPr id="4" name="Slaida numura vietturis 3"/>
          <p:cNvSpPr>
            <a:spLocks noGrp="1"/>
          </p:cNvSpPr>
          <p:nvPr>
            <p:ph type="sldNum" sz="quarter" idx="10"/>
          </p:nvPr>
        </p:nvSpPr>
        <p:spPr/>
        <p:txBody>
          <a:bodyPr/>
          <a:lstStyle/>
          <a:p>
            <a:fld id="{9659314A-9588-4709-8FF5-354B3B2C87E8}" type="slidenum">
              <a:rPr lang="lv-LV" smtClean="0"/>
              <a:t>12</a:t>
            </a:fld>
            <a:endParaRPr lang="lv-LV"/>
          </a:p>
        </p:txBody>
      </p:sp>
    </p:spTree>
    <p:extLst>
      <p:ext uri="{BB962C8B-B14F-4D97-AF65-F5344CB8AC3E}">
        <p14:creationId xmlns:p14="http://schemas.microsoft.com/office/powerpoint/2010/main" val="211509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Šobrīd BLA saimniekošanas atbalsta platības Latvijā veido aptuveni 15% no</a:t>
            </a:r>
            <a:r>
              <a:rPr lang="lv-LV" baseline="0" dirty="0" smtClean="0"/>
              <a:t> kopējā atbalstam pieteiktā LIZ apjoma</a:t>
            </a:r>
            <a:r>
              <a:rPr lang="lv-LV" baseline="0" dirty="0" smtClean="0"/>
              <a:t>. Dati par 2020.gadu.</a:t>
            </a:r>
            <a:endParaRPr lang="en-US" dirty="0"/>
          </a:p>
        </p:txBody>
      </p:sp>
      <p:sp>
        <p:nvSpPr>
          <p:cNvPr id="4" name="Slaida numura vietturis 3"/>
          <p:cNvSpPr>
            <a:spLocks noGrp="1"/>
          </p:cNvSpPr>
          <p:nvPr>
            <p:ph type="sldNum" sz="quarter" idx="10"/>
          </p:nvPr>
        </p:nvSpPr>
        <p:spPr/>
        <p:txBody>
          <a:bodyPr/>
          <a:lstStyle/>
          <a:p>
            <a:fld id="{9659314A-9588-4709-8FF5-354B3B2C87E8}" type="slidenum">
              <a:rPr lang="lv-LV" smtClean="0"/>
              <a:t>13</a:t>
            </a:fld>
            <a:endParaRPr lang="lv-LV"/>
          </a:p>
        </p:txBody>
      </p:sp>
    </p:spTree>
    <p:extLst>
      <p:ext uri="{BB962C8B-B14F-4D97-AF65-F5344CB8AC3E}">
        <p14:creationId xmlns:p14="http://schemas.microsoft.com/office/powerpoint/2010/main" val="2766460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Būtisku</a:t>
            </a:r>
            <a:r>
              <a:rPr lang="lv-LV" baseline="0" dirty="0" smtClean="0"/>
              <a:t> pieaugumu BLA saimniecību skaita pieaugumam nodrošina BLA atbalsta maksājumu iesaistes iespējas. No 2018.g. nav bijusi iespēja uzņemties jaunas saistības. No 2021.gada ir paredzēta iespēja pieteikt jaunas BLA platības atbalsta saņemšanai.</a:t>
            </a:r>
            <a:endParaRPr lang="en-US" dirty="0"/>
          </a:p>
        </p:txBody>
      </p:sp>
      <p:sp>
        <p:nvSpPr>
          <p:cNvPr id="4" name="Slaida numura vietturis 3"/>
          <p:cNvSpPr>
            <a:spLocks noGrp="1"/>
          </p:cNvSpPr>
          <p:nvPr>
            <p:ph type="sldNum" sz="quarter" idx="10"/>
          </p:nvPr>
        </p:nvSpPr>
        <p:spPr/>
        <p:txBody>
          <a:bodyPr/>
          <a:lstStyle/>
          <a:p>
            <a:fld id="{9659314A-9588-4709-8FF5-354B3B2C87E8}" type="slidenum">
              <a:rPr lang="lv-LV" smtClean="0"/>
              <a:t>14</a:t>
            </a:fld>
            <a:endParaRPr lang="lv-LV"/>
          </a:p>
        </p:txBody>
      </p:sp>
    </p:spTree>
    <p:extLst>
      <p:ext uri="{BB962C8B-B14F-4D97-AF65-F5344CB8AC3E}">
        <p14:creationId xmlns:p14="http://schemas.microsoft.com/office/powerpoint/2010/main" val="4270400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10"/>
          </p:nvPr>
        </p:nvSpPr>
        <p:spPr/>
        <p:txBody>
          <a:bodyPr/>
          <a:lstStyle/>
          <a:p>
            <a:fld id="{9659314A-9588-4709-8FF5-354B3B2C87E8}" type="slidenum">
              <a:rPr lang="lv-LV" smtClean="0"/>
              <a:t>15</a:t>
            </a:fld>
            <a:endParaRPr lang="lv-LV"/>
          </a:p>
        </p:txBody>
      </p:sp>
    </p:spTree>
    <p:extLst>
      <p:ext uri="{BB962C8B-B14F-4D97-AF65-F5344CB8AC3E}">
        <p14:creationId xmlns:p14="http://schemas.microsoft.com/office/powerpoint/2010/main" val="125492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Populārākās BLA nozares valstī, 2019.g.</a:t>
            </a:r>
            <a:r>
              <a:rPr lang="lv-LV" baseline="0" dirty="0" smtClean="0"/>
              <a:t> dati</a:t>
            </a:r>
            <a:endParaRPr lang="en-US" dirty="0"/>
          </a:p>
        </p:txBody>
      </p:sp>
      <p:sp>
        <p:nvSpPr>
          <p:cNvPr id="4" name="Slaida numura vietturis 3"/>
          <p:cNvSpPr>
            <a:spLocks noGrp="1"/>
          </p:cNvSpPr>
          <p:nvPr>
            <p:ph type="sldNum" sz="quarter" idx="10"/>
          </p:nvPr>
        </p:nvSpPr>
        <p:spPr/>
        <p:txBody>
          <a:bodyPr/>
          <a:lstStyle/>
          <a:p>
            <a:fld id="{9659314A-9588-4709-8FF5-354B3B2C87E8}" type="slidenum">
              <a:rPr lang="lv-LV" smtClean="0"/>
              <a:t>16</a:t>
            </a:fld>
            <a:endParaRPr lang="lv-LV"/>
          </a:p>
        </p:txBody>
      </p:sp>
    </p:spTree>
    <p:extLst>
      <p:ext uri="{BB962C8B-B14F-4D97-AF65-F5344CB8AC3E}">
        <p14:creationId xmlns:p14="http://schemas.microsoft.com/office/powerpoint/2010/main" val="156287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2019.g. dati par BLA produkcijas </a:t>
            </a:r>
            <a:r>
              <a:rPr lang="lv-LV" dirty="0" err="1" smtClean="0"/>
              <a:t>noietu_cik</a:t>
            </a:r>
            <a:r>
              <a:rPr lang="lv-LV" baseline="0" dirty="0" smtClean="0"/>
              <a:t> daudz no BLA saražotā tiek realizēts kā BLA produkts.</a:t>
            </a:r>
            <a:endParaRPr lang="en-US" dirty="0"/>
          </a:p>
        </p:txBody>
      </p:sp>
      <p:sp>
        <p:nvSpPr>
          <p:cNvPr id="4" name="Slaida numura vietturis 3"/>
          <p:cNvSpPr>
            <a:spLocks noGrp="1"/>
          </p:cNvSpPr>
          <p:nvPr>
            <p:ph type="sldNum" sz="quarter" idx="10"/>
          </p:nvPr>
        </p:nvSpPr>
        <p:spPr/>
        <p:txBody>
          <a:bodyPr/>
          <a:lstStyle/>
          <a:p>
            <a:fld id="{9659314A-9588-4709-8FF5-354B3B2C87E8}" type="slidenum">
              <a:rPr lang="lv-LV" smtClean="0"/>
              <a:t>17</a:t>
            </a:fld>
            <a:endParaRPr lang="lv-LV"/>
          </a:p>
        </p:txBody>
      </p:sp>
    </p:spTree>
    <p:extLst>
      <p:ext uri="{BB962C8B-B14F-4D97-AF65-F5344CB8AC3E}">
        <p14:creationId xmlns:p14="http://schemas.microsoft.com/office/powerpoint/2010/main" val="4076143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10"/>
          </p:nvPr>
        </p:nvSpPr>
        <p:spPr/>
        <p:txBody>
          <a:bodyPr/>
          <a:lstStyle/>
          <a:p>
            <a:fld id="{9659314A-9588-4709-8FF5-354B3B2C87E8}" type="slidenum">
              <a:rPr lang="lv-LV" smtClean="0"/>
              <a:t>19</a:t>
            </a:fld>
            <a:endParaRPr lang="lv-LV"/>
          </a:p>
        </p:txBody>
      </p:sp>
    </p:spTree>
    <p:extLst>
      <p:ext uri="{BB962C8B-B14F-4D97-AF65-F5344CB8AC3E}">
        <p14:creationId xmlns:p14="http://schemas.microsoft.com/office/powerpoint/2010/main" val="2333707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b="0" i="0" kern="1200" dirty="0" smtClean="0">
                <a:solidFill>
                  <a:schemeClr val="tx1"/>
                </a:solidFill>
                <a:effectLst/>
                <a:latin typeface="+mn-lt"/>
                <a:ea typeface="+mn-ea"/>
                <a:cs typeface="+mn-cs"/>
              </a:rPr>
              <a:t>Rapsis ir viena no visvairāk ar augu aizsardzības līdzekļiem apstrādātajām kultūrām. Centrālās statistikas pārvaldes dati rāda, ka nedaudz vairāk par ziemas rapšiem tiek migloti ziemas kvieši. Tie Latvijā tiek audzēti aptuveni trīsreiz</a:t>
            </a:r>
            <a:r>
              <a:rPr lang="lv-LV" sz="1200" b="0" i="0" u="none" strike="noStrike" kern="1200" dirty="0" smtClean="0">
                <a:solidFill>
                  <a:schemeClr val="tx1"/>
                </a:solidFill>
                <a:effectLst/>
                <a:latin typeface="+mn-lt"/>
                <a:ea typeface="+mn-ea"/>
                <a:cs typeface="+mn-cs"/>
                <a:hlinkClick r:id="rId3"/>
              </a:rPr>
              <a:t> lielākā platībā</a:t>
            </a:r>
            <a:r>
              <a:rPr lang="lv-LV" sz="1200" b="0" i="0" kern="1200" dirty="0" smtClean="0">
                <a:solidFill>
                  <a:schemeClr val="tx1"/>
                </a:solidFill>
                <a:effectLst/>
                <a:latin typeface="+mn-lt"/>
                <a:ea typeface="+mn-ea"/>
                <a:cs typeface="+mn-cs"/>
              </a:rPr>
              <a:t> nekā ziemas rapsis. Rapša audzēšanā vairāk kā citām kultūrām tiek izmantoti insekticīdi.</a:t>
            </a:r>
            <a:endParaRPr lang="en-US" dirty="0"/>
          </a:p>
        </p:txBody>
      </p:sp>
      <p:sp>
        <p:nvSpPr>
          <p:cNvPr id="4" name="Slaida numura vietturis 3"/>
          <p:cNvSpPr>
            <a:spLocks noGrp="1"/>
          </p:cNvSpPr>
          <p:nvPr>
            <p:ph type="sldNum" sz="quarter" idx="10"/>
          </p:nvPr>
        </p:nvSpPr>
        <p:spPr/>
        <p:txBody>
          <a:bodyPr/>
          <a:lstStyle/>
          <a:p>
            <a:fld id="{9659314A-9588-4709-8FF5-354B3B2C87E8}" type="slidenum">
              <a:rPr lang="lv-LV" smtClean="0"/>
              <a:t>20</a:t>
            </a:fld>
            <a:endParaRPr lang="lv-LV"/>
          </a:p>
        </p:txBody>
      </p:sp>
    </p:spTree>
    <p:extLst>
      <p:ext uri="{BB962C8B-B14F-4D97-AF65-F5344CB8AC3E}">
        <p14:creationId xmlns:p14="http://schemas.microsoft.com/office/powerpoint/2010/main" val="282553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lv-LV" dirty="0" smtClean="0"/>
              <a:t>Šodienas</a:t>
            </a:r>
            <a:r>
              <a:rPr lang="lv-LV" baseline="0" dirty="0" smtClean="0"/>
              <a:t> semināru izvēlējāmies organizēt ar mērķi nodot faktisko informāciju par dažādajām saimniekošanas </a:t>
            </a:r>
            <a:r>
              <a:rPr lang="lv-LV" baseline="0" dirty="0" smtClean="0"/>
              <a:t>metodēm un to ietekmi uz vidi, </a:t>
            </a:r>
            <a:r>
              <a:rPr lang="lv-LV" baseline="0" dirty="0" smtClean="0"/>
              <a:t>iezīmēt tuvāko gadu nākotnes saimniekošanas virzienus. Kāpēc tagad? Šis ir īpašs gads lauku saimniekiem. Mainās nosacījumi saimniekošanas virzieniem un atbalstam tuvākajiem gadiem līdz 2027., ‘Zaļais kurss’ ir apstiprināts virziens Eiropas Savienībā.  Tiek izstrādāts jauns apsaimniekošanas plāns ‘Gaujas nacionālā parka’ teritorijai, kas iezīmēs virzienu saimniekošanas metodēm tuvākajiem 10 gadiem. </a:t>
            </a:r>
            <a:endParaRPr lang="lv-LV" baseline="0" dirty="0" smtClean="0"/>
          </a:p>
          <a:p>
            <a:r>
              <a:rPr lang="lv-LV" baseline="0" dirty="0" smtClean="0"/>
              <a:t>Lai </a:t>
            </a:r>
            <a:r>
              <a:rPr lang="lv-LV" baseline="0" dirty="0" smtClean="0"/>
              <a:t>meklētu risinājumu, kā līdzās pastāvēt jau šodien tik atšķirīgām saimniekošanas metodēm un gatavoties nākotnei, vēlos dalīties man pieejamā informācijā.</a:t>
            </a:r>
            <a:endParaRPr lang="de-DE"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2</a:t>
            </a:fld>
            <a:endParaRPr lang="de-DE">
              <a:solidFill>
                <a:prstClr val="black"/>
              </a:solidFill>
            </a:endParaRPr>
          </a:p>
        </p:txBody>
      </p:sp>
    </p:spTree>
    <p:extLst>
      <p:ext uri="{BB962C8B-B14F-4D97-AF65-F5344CB8AC3E}">
        <p14:creationId xmlns:p14="http://schemas.microsoft.com/office/powerpoint/2010/main" val="427630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lv-LV" dirty="0" smtClean="0"/>
              <a:t>Kopējās lauksaimniecības politika (KLP) virzieni</a:t>
            </a:r>
            <a:r>
              <a:rPr lang="lv-LV" baseline="0" dirty="0" smtClean="0"/>
              <a:t> periodam no 2023-2027. Joprojām LR ZM tiek lemts par mehānismiem kādos Latvija ieviesīs ietekmi mazinošas aktivitātes videi un klimatam.</a:t>
            </a:r>
          </a:p>
          <a:p>
            <a:endParaRPr lang="de-DE"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21</a:t>
            </a:fld>
            <a:endParaRPr lang="de-DE">
              <a:solidFill>
                <a:prstClr val="black"/>
              </a:solidFill>
            </a:endParaRPr>
          </a:p>
        </p:txBody>
      </p:sp>
    </p:spTree>
    <p:extLst>
      <p:ext uri="{BB962C8B-B14F-4D97-AF65-F5344CB8AC3E}">
        <p14:creationId xmlns:p14="http://schemas.microsoft.com/office/powerpoint/2010/main" val="3283743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smtClean="0">
                <a:latin typeface="Times New Roman" panose="02020603050405020304" pitchFamily="18" charset="0"/>
                <a:ea typeface="Calibri" panose="020F0502020204030204" pitchFamily="34" charset="0"/>
              </a:rPr>
              <a:t>ZM ir izstrādājusi sākotnējo priekšlikumu par tiešo maksājumu </a:t>
            </a:r>
            <a:r>
              <a:rPr lang="lv-LV" sz="1200" dirty="0" err="1" smtClean="0">
                <a:latin typeface="Times New Roman" panose="02020603050405020304" pitchFamily="18" charset="0"/>
                <a:ea typeface="Calibri" panose="020F0502020204030204" pitchFamily="34" charset="0"/>
              </a:rPr>
              <a:t>eko</a:t>
            </a:r>
            <a:r>
              <a:rPr lang="lv-LV" sz="1200" dirty="0" smtClean="0">
                <a:latin typeface="Times New Roman" panose="02020603050405020304" pitchFamily="18" charset="0"/>
                <a:ea typeface="Calibri" panose="020F0502020204030204" pitchFamily="34" charset="0"/>
              </a:rPr>
              <a:t>-shēmu un lauku attīstības </a:t>
            </a:r>
            <a:r>
              <a:rPr lang="lv-LV" sz="1200" dirty="0" err="1" smtClean="0">
                <a:latin typeface="Times New Roman" panose="02020603050405020304" pitchFamily="18" charset="0"/>
                <a:ea typeface="Calibri" panose="020F0502020204030204" pitchFamily="34" charset="0"/>
              </a:rPr>
              <a:t>agrovide</a:t>
            </a:r>
            <a:r>
              <a:rPr lang="lv-LV" sz="1200" dirty="0" smtClean="0">
                <a:latin typeface="Times New Roman" panose="02020603050405020304" pitchFamily="18" charset="0"/>
                <a:ea typeface="Calibri" panose="020F0502020204030204" pitchFamily="34" charset="0"/>
              </a:rPr>
              <a:t>-klimata pasākumiem un priekšlikumi ir vairākkārt apspriesti ar sabiedriskajām organizācijām tematiskajās darba grupās. </a:t>
            </a:r>
            <a:r>
              <a:rPr lang="lv-LV" sz="1200" u="sng" dirty="0" smtClean="0">
                <a:latin typeface="Times New Roman" panose="02020603050405020304" pitchFamily="18" charset="0"/>
                <a:ea typeface="Calibri" panose="020F0502020204030204" pitchFamily="34" charset="0"/>
              </a:rPr>
              <a:t>ZM izstrādātie priekšlikumi vēl mainīsies, jo līdz šim nav gūts visu NVO atbalsts pasākumiem, pasākumi vēl jāapspriež arī ar Eiropas Komisiju.</a:t>
            </a:r>
            <a:endParaRPr lang="lv-LV" u="sng" dirty="0" smtClean="0">
              <a:effectLst/>
              <a:latin typeface="Calibri" panose="020F0502020204030204" pitchFamily="34" charset="0"/>
              <a:ea typeface="Calibri" panose="020F0502020204030204" pitchFamily="34" charset="0"/>
            </a:endParaRPr>
          </a:p>
          <a:p>
            <a:endParaRPr lang="de-DE" u="sng"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22</a:t>
            </a:fld>
            <a:endParaRPr lang="de-DE">
              <a:solidFill>
                <a:prstClr val="black"/>
              </a:solidFill>
            </a:endParaRPr>
          </a:p>
        </p:txBody>
      </p:sp>
    </p:spTree>
    <p:extLst>
      <p:ext uri="{BB962C8B-B14F-4D97-AF65-F5344CB8AC3E}">
        <p14:creationId xmlns:p14="http://schemas.microsoft.com/office/powerpoint/2010/main" val="1350077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smtClean="0">
                <a:latin typeface="Times New Roman" panose="02020603050405020304" pitchFamily="18" charset="0"/>
                <a:ea typeface="Calibri" panose="020F0502020204030204" pitchFamily="34" charset="0"/>
              </a:rPr>
              <a:t>ZM ir izstrādājusi sākotnējo priekšlikumu par tiešo maksājumu </a:t>
            </a:r>
            <a:r>
              <a:rPr lang="lv-LV" sz="1200" dirty="0" err="1" smtClean="0">
                <a:latin typeface="Times New Roman" panose="02020603050405020304" pitchFamily="18" charset="0"/>
                <a:ea typeface="Calibri" panose="020F0502020204030204" pitchFamily="34" charset="0"/>
              </a:rPr>
              <a:t>eko</a:t>
            </a:r>
            <a:r>
              <a:rPr lang="lv-LV" sz="1200" dirty="0" smtClean="0">
                <a:latin typeface="Times New Roman" panose="02020603050405020304" pitchFamily="18" charset="0"/>
                <a:ea typeface="Calibri" panose="020F0502020204030204" pitchFamily="34" charset="0"/>
              </a:rPr>
              <a:t>-shēmu un lauku attīstības </a:t>
            </a:r>
            <a:r>
              <a:rPr lang="lv-LV" sz="1200" dirty="0" err="1" smtClean="0">
                <a:latin typeface="Times New Roman" panose="02020603050405020304" pitchFamily="18" charset="0"/>
                <a:ea typeface="Calibri" panose="020F0502020204030204" pitchFamily="34" charset="0"/>
              </a:rPr>
              <a:t>agrovide</a:t>
            </a:r>
            <a:r>
              <a:rPr lang="lv-LV" sz="1200" dirty="0" smtClean="0">
                <a:latin typeface="Times New Roman" panose="02020603050405020304" pitchFamily="18" charset="0"/>
                <a:ea typeface="Calibri" panose="020F0502020204030204" pitchFamily="34" charset="0"/>
              </a:rPr>
              <a:t>-klimata pasākumiem un priekšlikumi ir vairākkārt apspriesti ar sabiedriskajām organizācijām tematiskajās darba grupās. </a:t>
            </a:r>
            <a:r>
              <a:rPr lang="lv-LV" sz="1200" u="sng" dirty="0" smtClean="0">
                <a:latin typeface="Times New Roman" panose="02020603050405020304" pitchFamily="18" charset="0"/>
                <a:ea typeface="Calibri" panose="020F0502020204030204" pitchFamily="34" charset="0"/>
              </a:rPr>
              <a:t>ZM izstrādātie priekšlikumi vēl mainīsies, jo līdz šim nav gūts visu NVO atbalsts pasākumiem, pasākumi vēl jāapspriež arī ar Eiropas Komisiju.</a:t>
            </a:r>
            <a:endParaRPr lang="lv-LV" u="sng" dirty="0" smtClean="0">
              <a:effectLst/>
              <a:latin typeface="Calibri" panose="020F0502020204030204" pitchFamily="34" charset="0"/>
              <a:ea typeface="Calibri" panose="020F0502020204030204" pitchFamily="34" charset="0"/>
            </a:endParaRPr>
          </a:p>
          <a:p>
            <a:endParaRPr lang="de-DE" u="sng"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23</a:t>
            </a:fld>
            <a:endParaRPr lang="de-DE">
              <a:solidFill>
                <a:prstClr val="black"/>
              </a:solidFill>
            </a:endParaRPr>
          </a:p>
        </p:txBody>
      </p:sp>
    </p:spTree>
    <p:extLst>
      <p:ext uri="{BB962C8B-B14F-4D97-AF65-F5344CB8AC3E}">
        <p14:creationId xmlns:p14="http://schemas.microsoft.com/office/powerpoint/2010/main" val="3696938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smtClean="0">
                <a:latin typeface="Times New Roman" panose="02020603050405020304" pitchFamily="18" charset="0"/>
                <a:ea typeface="Calibri" panose="020F0502020204030204" pitchFamily="34" charset="0"/>
              </a:rPr>
              <a:t>ZM ir izstrādājusi sākotnējo priekšlikumu par tiešo maksājumu </a:t>
            </a:r>
            <a:r>
              <a:rPr lang="lv-LV" sz="1200" dirty="0" err="1" smtClean="0">
                <a:latin typeface="Times New Roman" panose="02020603050405020304" pitchFamily="18" charset="0"/>
                <a:ea typeface="Calibri" panose="020F0502020204030204" pitchFamily="34" charset="0"/>
              </a:rPr>
              <a:t>eko</a:t>
            </a:r>
            <a:r>
              <a:rPr lang="lv-LV" sz="1200" dirty="0" smtClean="0">
                <a:latin typeface="Times New Roman" panose="02020603050405020304" pitchFamily="18" charset="0"/>
                <a:ea typeface="Calibri" panose="020F0502020204030204" pitchFamily="34" charset="0"/>
              </a:rPr>
              <a:t>-shēmu un lauku attīstības </a:t>
            </a:r>
            <a:r>
              <a:rPr lang="lv-LV" sz="1200" dirty="0" err="1" smtClean="0">
                <a:latin typeface="Times New Roman" panose="02020603050405020304" pitchFamily="18" charset="0"/>
                <a:ea typeface="Calibri" panose="020F0502020204030204" pitchFamily="34" charset="0"/>
              </a:rPr>
              <a:t>agrovide</a:t>
            </a:r>
            <a:r>
              <a:rPr lang="lv-LV" sz="1200" dirty="0" smtClean="0">
                <a:latin typeface="Times New Roman" panose="02020603050405020304" pitchFamily="18" charset="0"/>
                <a:ea typeface="Calibri" panose="020F0502020204030204" pitchFamily="34" charset="0"/>
              </a:rPr>
              <a:t>-klimata pasākumiem un priekšlikumi ir vairākkārt apspriesti ar sabiedriskajām organizācijām tematiskajās darba grupās. </a:t>
            </a:r>
            <a:r>
              <a:rPr lang="lv-LV" sz="1200" u="sng" dirty="0" smtClean="0">
                <a:latin typeface="Times New Roman" panose="02020603050405020304" pitchFamily="18" charset="0"/>
                <a:ea typeface="Calibri" panose="020F0502020204030204" pitchFamily="34" charset="0"/>
              </a:rPr>
              <a:t>ZM izstrādātie priekšlikumi vēl mainīsies, jo līdz šim nav gūts visu NVO atbalsts pasākumiem, pasākumi vēl jāapspriež arī ar Eiropas Komisiju.</a:t>
            </a:r>
            <a:endParaRPr lang="lv-LV" u="sng" dirty="0" smtClean="0">
              <a:effectLst/>
              <a:latin typeface="Calibri" panose="020F0502020204030204" pitchFamily="34" charset="0"/>
              <a:ea typeface="Calibri" panose="020F0502020204030204" pitchFamily="34" charset="0"/>
            </a:endParaRPr>
          </a:p>
          <a:p>
            <a:endParaRPr lang="de-DE"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24</a:t>
            </a:fld>
            <a:endParaRPr lang="de-DE">
              <a:solidFill>
                <a:prstClr val="black"/>
              </a:solidFill>
            </a:endParaRPr>
          </a:p>
        </p:txBody>
      </p:sp>
    </p:spTree>
    <p:extLst>
      <p:ext uri="{BB962C8B-B14F-4D97-AF65-F5344CB8AC3E}">
        <p14:creationId xmlns:p14="http://schemas.microsoft.com/office/powerpoint/2010/main" val="353159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Lūgums iesūtīt neskaidros jautājumus, komentārus.</a:t>
            </a:r>
            <a:endParaRPr lang="en-US" dirty="0"/>
          </a:p>
        </p:txBody>
      </p:sp>
      <p:sp>
        <p:nvSpPr>
          <p:cNvPr id="4" name="Slaida numura vietturis 3"/>
          <p:cNvSpPr>
            <a:spLocks noGrp="1"/>
          </p:cNvSpPr>
          <p:nvPr>
            <p:ph type="sldNum" sz="quarter" idx="10"/>
          </p:nvPr>
        </p:nvSpPr>
        <p:spPr/>
        <p:txBody>
          <a:bodyPr/>
          <a:lstStyle/>
          <a:p>
            <a:fld id="{9659314A-9588-4709-8FF5-354B3B2C87E8}" type="slidenum">
              <a:rPr lang="lv-LV" smtClean="0"/>
              <a:t>25</a:t>
            </a:fld>
            <a:endParaRPr lang="lv-LV"/>
          </a:p>
        </p:txBody>
      </p:sp>
    </p:spTree>
    <p:extLst>
      <p:ext uri="{BB962C8B-B14F-4D97-AF65-F5344CB8AC3E}">
        <p14:creationId xmlns:p14="http://schemas.microsoft.com/office/powerpoint/2010/main" val="232814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aseline="0" dirty="0" smtClean="0"/>
              <a:t>Es šodien pārstāvu Latvijas Lauku konsultāciju un izglītības centru, Pierīgas konsultāciju biroju. </a:t>
            </a:r>
            <a:r>
              <a:rPr lang="lv-LV" baseline="0" dirty="0" smtClean="0"/>
              <a:t>Uzņēmuma pamata </a:t>
            </a:r>
            <a:r>
              <a:rPr lang="lv-LV" baseline="0" dirty="0" smtClean="0"/>
              <a:t>uzdevums ir </a:t>
            </a:r>
            <a:r>
              <a:rPr lang="lv-LV" sz="1200" b="0" i="0" kern="1200" dirty="0" smtClean="0">
                <a:solidFill>
                  <a:schemeClr val="tx1"/>
                </a:solidFill>
                <a:effectLst/>
                <a:latin typeface="+mn-lt"/>
                <a:ea typeface="+mn-ea"/>
                <a:cs typeface="+mn-cs"/>
              </a:rPr>
              <a:t>sniegt lauku uzņēmējiem, organizācijām un iedzīvotājiem konsultācijas un pakalpojumus saistībā ar nozares ražošanas procesu, grāmatvedību un biznesa plānošanu, kā arī, veicot pētījumus, izglītojot un informējot sabiedrību, atbalstot inovācijas lauksaimniecībā, mežsaimniecībā un zivsaimniecībā. Uzņēmuma</a:t>
            </a:r>
            <a:r>
              <a:rPr lang="lv-LV" sz="1200" b="0" i="0" kern="1200" baseline="0" dirty="0" smtClean="0">
                <a:solidFill>
                  <a:schemeClr val="tx1"/>
                </a:solidFill>
                <a:effectLst/>
                <a:latin typeface="+mn-lt"/>
                <a:ea typeface="+mn-ea"/>
                <a:cs typeface="+mn-cs"/>
              </a:rPr>
              <a:t> darbība aptver visu valsts teritoriju, organizējot darbību 26 struktūrvienībās. </a:t>
            </a:r>
          </a:p>
          <a:p>
            <a:r>
              <a:rPr lang="lv-LV" sz="1200" b="0" i="0" kern="1200" baseline="0" dirty="0" smtClean="0">
                <a:solidFill>
                  <a:schemeClr val="tx1"/>
                </a:solidFill>
                <a:effectLst/>
                <a:latin typeface="+mn-lt"/>
                <a:ea typeface="+mn-ea"/>
                <a:cs typeface="+mn-cs"/>
              </a:rPr>
              <a:t>Pierīgas konsultāciju biroja darbības teritorija aptver 17 novadus. Lielākā mērķa auditorija šajā birojā ir lauku saimnieki. Darba ikdienā mums ir plašas iespējas uzzināt aktuālo saimnieku ikdienā, un informēt/palīdzēt. </a:t>
            </a:r>
            <a:endParaRPr lang="lv-LV" baseline="0" dirty="0" smtClean="0"/>
          </a:p>
        </p:txBody>
      </p:sp>
      <p:sp>
        <p:nvSpPr>
          <p:cNvPr id="4" name="Slide Number Placeholder 3"/>
          <p:cNvSpPr>
            <a:spLocks noGrp="1"/>
          </p:cNvSpPr>
          <p:nvPr>
            <p:ph type="sldNum" sz="quarter" idx="10"/>
          </p:nvPr>
        </p:nvSpPr>
        <p:spPr/>
        <p:txBody>
          <a:bodyPr/>
          <a:lstStyle/>
          <a:p>
            <a:fld id="{9659314A-9588-4709-8FF5-354B3B2C87E8}" type="slidenum">
              <a:rPr lang="lv-LV" smtClean="0"/>
              <a:t>3</a:t>
            </a:fld>
            <a:endParaRPr lang="lv-LV"/>
          </a:p>
        </p:txBody>
      </p:sp>
    </p:spTree>
    <p:extLst>
      <p:ext uri="{BB962C8B-B14F-4D97-AF65-F5344CB8AC3E}">
        <p14:creationId xmlns:p14="http://schemas.microsoft.com/office/powerpoint/2010/main" val="26902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lv-LV" sz="1200" b="0" i="0" kern="1200" dirty="0" smtClean="0">
                <a:solidFill>
                  <a:schemeClr val="tx1"/>
                </a:solidFill>
                <a:effectLst/>
                <a:latin typeface="+mn-lt"/>
                <a:ea typeface="+mn-ea"/>
                <a:cs typeface="+mn-cs"/>
              </a:rPr>
              <a:t>Vides jutīgās teritorijas </a:t>
            </a:r>
            <a:r>
              <a:rPr lang="en-US" sz="1200" b="1" kern="1200" dirty="0" err="1" smtClean="0">
                <a:solidFill>
                  <a:schemeClr val="tx1"/>
                </a:solidFill>
                <a:effectLst/>
                <a:latin typeface="+mn-lt"/>
                <a:ea typeface="+mn-ea"/>
                <a:cs typeface="+mn-cs"/>
              </a:rPr>
              <a:t>Ministru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kabineta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noteikumi</a:t>
            </a:r>
            <a:r>
              <a:rPr lang="en-US" sz="1200" b="1" kern="1200" dirty="0" smtClean="0">
                <a:solidFill>
                  <a:schemeClr val="tx1"/>
                </a:solidFill>
                <a:effectLst/>
                <a:latin typeface="+mn-lt"/>
                <a:ea typeface="+mn-ea"/>
                <a:cs typeface="+mn-cs"/>
              </a:rPr>
              <a:t> Nr.834</a:t>
            </a:r>
            <a:r>
              <a:rPr lang="lv-LV"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2014.gada 23.decembrī </a:t>
            </a:r>
            <a:r>
              <a:rPr lang="lv-LV"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Dobeles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Auces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Tērvetes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Jelgavas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Ozolnieku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Bauskas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Vecumnieku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Iecavas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Rundāles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Babītes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Mārupes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Olaines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Ķekavas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Baldones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Salaspils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Stopiņu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Ropažu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Garkalnes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Carnikavas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Saulkrastu</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Sējas</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Ādažu</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Inčukalna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Siguldas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Krimuldas</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Mālpils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novada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administratīvās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teritorijas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robežas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izņemot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Vecumnieku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novada</a:t>
            </a:r>
            <a:r>
              <a:rPr lang="en-US" sz="1200" kern="1200" dirty="0" smtClean="0">
                <a:solidFill>
                  <a:schemeClr val="tx1"/>
                </a:solidFill>
                <a:effectLst/>
                <a:latin typeface="+mn-lt"/>
                <a:ea typeface="+mn-ea"/>
                <a:cs typeface="+mn-cs"/>
              </a:rPr>
              <a:t> Valles </a:t>
            </a:r>
            <a:r>
              <a:rPr lang="en-US" sz="1200" kern="1200" dirty="0" err="1" smtClean="0">
                <a:solidFill>
                  <a:schemeClr val="tx1"/>
                </a:solidFill>
                <a:effectLst/>
                <a:latin typeface="+mn-lt"/>
                <a:ea typeface="+mn-ea"/>
                <a:cs typeface="+mn-cs"/>
              </a:rPr>
              <a:t>pagastu</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Kurmenes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pagastu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Krimuldas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novada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Lēdurgas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pagastu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Jelgavas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Rīgas</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Jūrmalas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pilsētas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administratīvās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teritorijas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robežu</a:t>
            </a:r>
            <a:r>
              <a:rPr lang="lv-LV" sz="1200" kern="1200" dirty="0" smtClean="0">
                <a:solidFill>
                  <a:schemeClr val="tx1"/>
                </a:solidFill>
                <a:effectLst/>
                <a:latin typeface="+mn-lt"/>
                <a:ea typeface="+mn-ea"/>
                <a:cs typeface="+mn-cs"/>
              </a:rPr>
              <a:t>.</a:t>
            </a:r>
          </a:p>
          <a:p>
            <a:r>
              <a:rPr lang="lv-LV" sz="1200" b="0" i="0" kern="1200" dirty="0" smtClean="0">
                <a:solidFill>
                  <a:schemeClr val="tx1"/>
                </a:solidFill>
                <a:effectLst/>
                <a:latin typeface="+mn-lt"/>
                <a:ea typeface="+mn-ea"/>
                <a:cs typeface="+mn-cs"/>
              </a:rPr>
              <a:t>Īpaši aizsargājamās dabas teritorijas (ĪADT) Latvijā ir ģeogrāfiski noteiktas platības, kas atrodas īpašā valsts aizsardzībā, lai aizsargātu un saglabātu dabas daudzveidību</a:t>
            </a:r>
            <a:endParaRPr lang="de-DE"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4</a:t>
            </a:fld>
            <a:endParaRPr lang="de-DE">
              <a:solidFill>
                <a:prstClr val="black"/>
              </a:solidFill>
            </a:endParaRPr>
          </a:p>
        </p:txBody>
      </p:sp>
    </p:spTree>
    <p:extLst>
      <p:ext uri="{BB962C8B-B14F-4D97-AF65-F5344CB8AC3E}">
        <p14:creationId xmlns:p14="http://schemas.microsoft.com/office/powerpoint/2010/main" val="328374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Ministru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kabineta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noteikumi</a:t>
            </a:r>
            <a:r>
              <a:rPr lang="en-US" sz="1200" b="1" kern="1200" dirty="0" smtClean="0">
                <a:solidFill>
                  <a:schemeClr val="tx1"/>
                </a:solidFill>
                <a:effectLst/>
                <a:latin typeface="+mn-lt"/>
                <a:ea typeface="+mn-ea"/>
                <a:cs typeface="+mn-cs"/>
              </a:rPr>
              <a:t> Nr.834</a:t>
            </a:r>
            <a:r>
              <a:rPr lang="lv-LV" sz="1200" b="0" kern="1200" dirty="0" smtClean="0">
                <a:solidFill>
                  <a:schemeClr val="tx1"/>
                </a:solidFill>
                <a:effectLst/>
                <a:latin typeface="+mn-lt"/>
                <a:ea typeface="+mn-ea"/>
                <a:cs typeface="+mn-cs"/>
              </a:rPr>
              <a:t>,</a:t>
            </a:r>
            <a:r>
              <a:rPr lang="lv-LV"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2014.gada 23.decembrī </a:t>
            </a:r>
            <a:r>
              <a:rPr lang="lv-LV" sz="1200" kern="1200" dirty="0" smtClean="0">
                <a:solidFill>
                  <a:schemeClr val="tx1"/>
                </a:solidFill>
                <a:effectLst/>
                <a:latin typeface="+mn-lt"/>
                <a:ea typeface="+mn-ea"/>
                <a:cs typeface="+mn-cs"/>
              </a:rPr>
              <a:t>‘</a:t>
            </a:r>
            <a:r>
              <a:rPr lang="lv-LV" sz="1200" b="1" i="0" kern="1200" dirty="0" smtClean="0">
                <a:solidFill>
                  <a:schemeClr val="tx1"/>
                </a:solidFill>
                <a:effectLst/>
                <a:latin typeface="+mn-lt"/>
                <a:ea typeface="+mn-ea"/>
                <a:cs typeface="+mn-cs"/>
              </a:rPr>
              <a:t>Prasības ūdens, augsnes un gaisa aizsardzībai no lauksaimnieciskās darbības izraisīta piesārņojuma’. 1.panta 1.1.</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prasības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ūdens</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augsnes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aizsardzībai</a:t>
            </a:r>
            <a:r>
              <a:rPr lang="en-US" sz="1200" kern="1200" dirty="0" smtClean="0">
                <a:solidFill>
                  <a:schemeClr val="tx1"/>
                </a:solidFill>
                <a:effectLst/>
                <a:latin typeface="+mn-lt"/>
                <a:ea typeface="+mn-ea"/>
                <a:cs typeface="+mn-cs"/>
              </a:rPr>
              <a:t> no </a:t>
            </a:r>
            <a:r>
              <a:rPr lang="en-US" sz="1200" kern="1200" dirty="0" err="1" smtClean="0">
                <a:solidFill>
                  <a:schemeClr val="tx1"/>
                </a:solidFill>
                <a:effectLst/>
                <a:latin typeface="+mn-lt"/>
                <a:ea typeface="+mn-ea"/>
                <a:cs typeface="+mn-cs"/>
              </a:rPr>
              <a:t>lauksaimnieciskās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darbības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izraisīta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piesārņojuma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nitrātiem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amonjaka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emisiju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ierobežošanai</a:t>
            </a:r>
            <a:r>
              <a:rPr lang="lv-LV"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1.3. </a:t>
            </a:r>
            <a:r>
              <a:rPr lang="en-US" sz="1200" kern="1200" dirty="0" err="1" smtClean="0">
                <a:solidFill>
                  <a:schemeClr val="tx1"/>
                </a:solidFill>
                <a:effectLst/>
                <a:latin typeface="+mn-lt"/>
                <a:ea typeface="+mn-ea"/>
                <a:cs typeface="+mn-cs"/>
              </a:rPr>
              <a:t>īpaši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jutīgo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teritoriju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apsaimniekošanas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kārtīb</a:t>
            </a:r>
            <a:r>
              <a:rPr lang="lv-LV" sz="1200" kern="1200" dirty="0" smtClean="0">
                <a:solidFill>
                  <a:schemeClr val="tx1"/>
                </a:solidFill>
                <a:effectLst/>
                <a:latin typeface="+mn-lt"/>
                <a:ea typeface="+mn-ea"/>
                <a:cs typeface="+mn-cs"/>
              </a:rPr>
              <a:t>a.</a:t>
            </a:r>
            <a:r>
              <a:rPr lang="lv-LV" sz="1200" kern="1200" baseline="0" dirty="0" smtClean="0">
                <a:solidFill>
                  <a:schemeClr val="tx1"/>
                </a:solidFill>
                <a:effectLst/>
                <a:latin typeface="+mn-lt"/>
                <a:ea typeface="+mn-ea"/>
                <a:cs typeface="+mn-cs"/>
              </a:rPr>
              <a:t> </a:t>
            </a:r>
            <a:endParaRPr lang="de-DE"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5</a:t>
            </a:fld>
            <a:endParaRPr lang="de-DE">
              <a:solidFill>
                <a:prstClr val="black"/>
              </a:solidFill>
            </a:endParaRPr>
          </a:p>
        </p:txBody>
      </p:sp>
    </p:spTree>
    <p:extLst>
      <p:ext uri="{BB962C8B-B14F-4D97-AF65-F5344CB8AC3E}">
        <p14:creationId xmlns:p14="http://schemas.microsoft.com/office/powerpoint/2010/main" val="235400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lv-LV" sz="1200" b="1" kern="1200" dirty="0" smtClean="0">
                <a:solidFill>
                  <a:schemeClr val="tx1"/>
                </a:solidFill>
                <a:effectLst/>
                <a:latin typeface="+mn-lt"/>
                <a:ea typeface="+mn-ea"/>
                <a:cs typeface="+mn-cs"/>
              </a:rPr>
              <a:t>NATURA 2000_</a:t>
            </a:r>
            <a:r>
              <a:rPr lang="en-US" sz="1200" b="0" i="0" kern="1200" dirty="0" err="1" smtClean="0">
                <a:solidFill>
                  <a:schemeClr val="tx1"/>
                </a:solidFill>
                <a:effectLst/>
                <a:latin typeface="+mn-lt"/>
                <a:ea typeface="+mn-ea"/>
                <a:cs typeface="+mn-cs"/>
              </a:rPr>
              <a:t>visā</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Eiropā</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retu</a:t>
            </a:r>
            <a:r>
              <a:rPr lang="en-US" sz="1200" b="0" i="0" kern="1200" dirty="0" smtClean="0">
                <a:solidFill>
                  <a:schemeClr val="tx1"/>
                </a:solidFill>
                <a:effectLst/>
                <a:latin typeface="+mn-lt"/>
                <a:ea typeface="+mn-ea"/>
                <a:cs typeface="+mn-cs"/>
              </a:rPr>
              <a:t> un </a:t>
            </a:r>
            <a:r>
              <a:rPr lang="en-US" sz="1200" b="0" i="0" kern="1200" dirty="0" err="1" smtClean="0">
                <a:solidFill>
                  <a:schemeClr val="tx1"/>
                </a:solidFill>
                <a:effectLst/>
                <a:latin typeface="+mn-lt"/>
                <a:ea typeface="+mn-ea"/>
                <a:cs typeface="+mn-cs"/>
              </a:rPr>
              <a:t>apdraudētu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augu</a:t>
            </a:r>
            <a:r>
              <a:rPr lang="en-US" sz="1200" b="0" i="0" kern="1200" dirty="0" smtClean="0">
                <a:solidFill>
                  <a:schemeClr val="tx1"/>
                </a:solidFill>
                <a:effectLst/>
                <a:latin typeface="+mn-lt"/>
                <a:ea typeface="+mn-ea"/>
                <a:cs typeface="+mn-cs"/>
              </a:rPr>
              <a:t> un </a:t>
            </a:r>
            <a:r>
              <a:rPr lang="en-US" sz="1200" b="0" i="0" kern="1200" dirty="0" err="1" smtClean="0">
                <a:solidFill>
                  <a:schemeClr val="tx1"/>
                </a:solidFill>
                <a:effectLst/>
                <a:latin typeface="+mn-lt"/>
                <a:ea typeface="+mn-ea"/>
                <a:cs typeface="+mn-cs"/>
              </a:rPr>
              <a:t>dzīvnieku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sugu</a:t>
            </a:r>
            <a:r>
              <a:rPr lang="en-US" sz="1200" b="0" i="0" kern="1200" dirty="0" smtClean="0">
                <a:solidFill>
                  <a:schemeClr val="tx1"/>
                </a:solidFill>
                <a:effectLst/>
                <a:latin typeface="+mn-lt"/>
                <a:ea typeface="+mn-ea"/>
                <a:cs typeface="+mn-cs"/>
              </a:rPr>
              <a:t> un to </a:t>
            </a:r>
            <a:r>
              <a:rPr lang="en-US" sz="1200" b="0" i="0" kern="1200" dirty="0" err="1" smtClean="0">
                <a:solidFill>
                  <a:schemeClr val="tx1"/>
                </a:solidFill>
                <a:effectLst/>
                <a:latin typeface="+mn-lt"/>
                <a:ea typeface="+mn-ea"/>
                <a:cs typeface="+mn-cs"/>
              </a:rPr>
              <a:t>dzīves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vietu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biotopu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aizsardzība</a:t>
            </a:r>
            <a:r>
              <a:rPr lang="en-US" sz="1200" b="0" i="0" kern="1200" dirty="0" smtClean="0">
                <a:solidFill>
                  <a:schemeClr val="tx1"/>
                </a:solidFill>
                <a:effectLst/>
                <a:latin typeface="+mn-lt"/>
                <a:ea typeface="+mn-ea"/>
                <a:cs typeface="+mn-cs"/>
              </a:rPr>
              <a:t>.</a:t>
            </a:r>
            <a:r>
              <a:rPr lang="lv-LV" sz="1200" b="0" i="0" kern="1200" dirty="0" smtClean="0">
                <a:solidFill>
                  <a:schemeClr val="tx1"/>
                </a:solidFill>
                <a:effectLst/>
                <a:latin typeface="+mn-lt"/>
                <a:ea typeface="+mn-ea"/>
                <a:cs typeface="+mn-cs"/>
              </a:rPr>
              <a:t>  Izmantota informācija: </a:t>
            </a:r>
            <a:r>
              <a:rPr lang="en-US" sz="1200" b="1" i="0" kern="1200" dirty="0" err="1" smtClean="0">
                <a:solidFill>
                  <a:schemeClr val="tx1"/>
                </a:solidFill>
                <a:effectLst/>
                <a:latin typeface="+mn-lt"/>
                <a:ea typeface="+mn-ea"/>
                <a:cs typeface="+mn-cs"/>
              </a:rPr>
              <a:t>Gaujas</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nacionālā</a:t>
            </a:r>
            <a:r>
              <a:rPr lang="en-US" sz="1200" b="1" i="0" kern="1200" dirty="0" smtClean="0">
                <a:solidFill>
                  <a:schemeClr val="tx1"/>
                </a:solidFill>
                <a:effectLst/>
                <a:latin typeface="+mn-lt"/>
                <a:ea typeface="+mn-ea"/>
                <a:cs typeface="+mn-cs"/>
              </a:rPr>
              <a:t> parka </a:t>
            </a:r>
            <a:r>
              <a:rPr lang="en-US" sz="1200" b="1" i="0" kern="1200" dirty="0" err="1" smtClean="0">
                <a:solidFill>
                  <a:schemeClr val="tx1"/>
                </a:solidFill>
                <a:effectLst/>
                <a:latin typeface="+mn-lt"/>
                <a:ea typeface="+mn-ea"/>
                <a:cs typeface="+mn-cs"/>
              </a:rPr>
              <a:t>individuālie</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aizsardzības</a:t>
            </a:r>
            <a:r>
              <a:rPr lang="en-US" sz="1200" b="1" i="0" kern="1200" dirty="0" smtClean="0">
                <a:solidFill>
                  <a:schemeClr val="tx1"/>
                </a:solidFill>
                <a:effectLst/>
                <a:latin typeface="+mn-lt"/>
                <a:ea typeface="+mn-ea"/>
                <a:cs typeface="+mn-cs"/>
              </a:rPr>
              <a:t> un </a:t>
            </a:r>
            <a:r>
              <a:rPr lang="en-US" sz="1200" b="1" i="0" kern="1200" dirty="0" err="1" smtClean="0">
                <a:solidFill>
                  <a:schemeClr val="tx1"/>
                </a:solidFill>
                <a:effectLst/>
                <a:latin typeface="+mn-lt"/>
                <a:ea typeface="+mn-ea"/>
                <a:cs typeface="+mn-cs"/>
              </a:rPr>
              <a:t>izmantošanas</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noteikumi</a:t>
            </a:r>
            <a:r>
              <a:rPr lang="lv-LV" sz="1200" b="1" i="0" kern="1200" dirty="0" smtClean="0">
                <a:solidFill>
                  <a:schemeClr val="tx1"/>
                </a:solidFill>
                <a:effectLst/>
                <a:latin typeface="+mn-lt"/>
                <a:ea typeface="+mn-ea"/>
                <a:cs typeface="+mn-cs"/>
              </a:rPr>
              <a:t>, </a:t>
            </a:r>
          </a:p>
          <a:p>
            <a:r>
              <a:rPr lang="lv-LV" sz="1200" b="1" i="0" kern="1200" dirty="0" smtClean="0">
                <a:solidFill>
                  <a:schemeClr val="tx1"/>
                </a:solidFill>
                <a:effectLst/>
                <a:latin typeface="+mn-lt"/>
                <a:ea typeface="+mn-ea"/>
                <a:cs typeface="+mn-cs"/>
              </a:rPr>
              <a:t>BVZ _bioloģiski vērtīgais zālājs</a:t>
            </a:r>
            <a:endParaRPr lang="de-DE"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6</a:t>
            </a:fld>
            <a:endParaRPr lang="de-DE">
              <a:solidFill>
                <a:prstClr val="black"/>
              </a:solidFill>
            </a:endParaRPr>
          </a:p>
        </p:txBody>
      </p:sp>
    </p:spTree>
    <p:extLst>
      <p:ext uri="{BB962C8B-B14F-4D97-AF65-F5344CB8AC3E}">
        <p14:creationId xmlns:p14="http://schemas.microsoft.com/office/powerpoint/2010/main" val="144374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lv-LV" sz="1200" b="1" kern="1200" dirty="0" smtClean="0">
                <a:solidFill>
                  <a:schemeClr val="tx1"/>
                </a:solidFill>
                <a:effectLst/>
                <a:latin typeface="+mn-lt"/>
                <a:ea typeface="+mn-ea"/>
                <a:cs typeface="+mn-cs"/>
              </a:rPr>
              <a:t> BDUZ mērķis ir </a:t>
            </a:r>
            <a:r>
              <a:rPr lang="lv-LV" sz="1200" b="0" i="0" kern="1200" dirty="0" smtClean="0">
                <a:solidFill>
                  <a:schemeClr val="tx1"/>
                </a:solidFill>
                <a:effectLst/>
                <a:latin typeface="+mn-lt"/>
                <a:ea typeface="+mn-ea"/>
                <a:cs typeface="+mn-cs"/>
              </a:rPr>
              <a:t>veicināta bioloģiski daudzveidīgo zālāju saglabāšana, savvaļas augu, dzīvnieku, putnu populācija un ainavas uzturēšana apsaimniekotajās lauksaimniecībā izmantojamās zemes platībās. BDUZ atbalstam LIZ</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pirms</a:t>
            </a:r>
            <a:r>
              <a:rPr lang="en-US" sz="1200" b="0" i="0" kern="1200" dirty="0" smtClean="0">
                <a:solidFill>
                  <a:schemeClr val="tx1"/>
                </a:solidFill>
                <a:effectLst/>
                <a:latin typeface="+mn-lt"/>
                <a:ea typeface="+mn-ea"/>
                <a:cs typeface="+mn-cs"/>
              </a:rPr>
              <a:t> 2013.gada </a:t>
            </a:r>
            <a:r>
              <a:rPr lang="en-US" sz="1200" b="0" i="0" kern="1200" dirty="0" err="1" smtClean="0">
                <a:solidFill>
                  <a:schemeClr val="tx1"/>
                </a:solidFill>
                <a:effectLst/>
                <a:latin typeface="+mn-lt"/>
                <a:ea typeface="+mn-ea"/>
                <a:cs typeface="+mn-cs"/>
              </a:rPr>
              <a:t>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atzīti</a:t>
            </a:r>
            <a:r>
              <a:rPr lang="en-US" sz="1200" b="0" i="0" kern="1200" dirty="0" smtClean="0">
                <a:solidFill>
                  <a:schemeClr val="tx1"/>
                </a:solidFill>
                <a:effectLst/>
                <a:latin typeface="+mn-lt"/>
                <a:ea typeface="+mn-ea"/>
                <a:cs typeface="+mn-cs"/>
              </a:rPr>
              <a:t> par BVZ;</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pēc</a:t>
            </a:r>
            <a:r>
              <a:rPr lang="en-US" sz="1200" b="0" i="0" kern="1200" dirty="0" smtClean="0">
                <a:solidFill>
                  <a:schemeClr val="tx1"/>
                </a:solidFill>
                <a:effectLst/>
                <a:latin typeface="+mn-lt"/>
                <a:ea typeface="+mn-ea"/>
                <a:cs typeface="+mn-cs"/>
              </a:rPr>
              <a:t> 2013.gada </a:t>
            </a:r>
            <a:r>
              <a:rPr lang="en-US" sz="1200" b="0" i="0" kern="1200" dirty="0" err="1" smtClean="0">
                <a:solidFill>
                  <a:schemeClr val="tx1"/>
                </a:solidFill>
                <a:effectLst/>
                <a:latin typeface="+mn-lt"/>
                <a:ea typeface="+mn-ea"/>
                <a:cs typeface="+mn-cs"/>
              </a:rPr>
              <a:t>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atzīti</a:t>
            </a:r>
            <a:r>
              <a:rPr lang="en-US" sz="1200" b="0" i="0" kern="1200" dirty="0" smtClean="0">
                <a:solidFill>
                  <a:schemeClr val="tx1"/>
                </a:solidFill>
                <a:effectLst/>
                <a:latin typeface="+mn-lt"/>
                <a:ea typeface="+mn-ea"/>
                <a:cs typeface="+mn-cs"/>
              </a:rPr>
              <a:t> par ES </a:t>
            </a:r>
            <a:r>
              <a:rPr lang="en-US" sz="1200" b="0" i="0" kern="1200" dirty="0" err="1" smtClean="0">
                <a:solidFill>
                  <a:schemeClr val="tx1"/>
                </a:solidFill>
                <a:effectLst/>
                <a:latin typeface="+mn-lt"/>
                <a:ea typeface="+mn-ea"/>
                <a:cs typeface="+mn-cs"/>
              </a:rPr>
              <a:t>nozīmes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zālāju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biotopu</a:t>
            </a:r>
            <a:r>
              <a:rPr lang="en-US" sz="1200" b="0" i="0" kern="1200" dirty="0" smtClean="0">
                <a:solidFill>
                  <a:schemeClr val="tx1"/>
                </a:solidFill>
                <a:effectLst/>
                <a:latin typeface="+mn-lt"/>
                <a:ea typeface="+mn-ea"/>
                <a:cs typeface="+mn-cs"/>
              </a:rPr>
              <a:t> (1. </a:t>
            </a:r>
            <a:r>
              <a:rPr lang="en-US" sz="1200" b="0" i="0" kern="1200" dirty="0" err="1" smtClean="0">
                <a:solidFill>
                  <a:schemeClr val="tx1"/>
                </a:solidFill>
                <a:effectLst/>
                <a:latin typeface="+mn-lt"/>
                <a:ea typeface="+mn-ea"/>
                <a:cs typeface="+mn-cs"/>
              </a:rPr>
              <a:t>līdz</a:t>
            </a:r>
            <a:r>
              <a:rPr lang="en-US" sz="1200" b="0" i="0" kern="1200" dirty="0" smtClean="0">
                <a:solidFill>
                  <a:schemeClr val="tx1"/>
                </a:solidFill>
                <a:effectLst/>
                <a:latin typeface="+mn-lt"/>
                <a:ea typeface="+mn-ea"/>
                <a:cs typeface="+mn-cs"/>
              </a:rPr>
              <a:t> 3.ražības </a:t>
            </a:r>
            <a:r>
              <a:rPr lang="en-US" sz="1200" b="0" i="0" kern="1200" dirty="0" err="1" smtClean="0">
                <a:solidFill>
                  <a:schemeClr val="tx1"/>
                </a:solidFill>
                <a:effectLst/>
                <a:latin typeface="+mn-lt"/>
                <a:ea typeface="+mn-ea"/>
                <a:cs typeface="+mn-cs"/>
              </a:rPr>
              <a:t>klase</a:t>
            </a:r>
            <a:r>
              <a:rPr lang="en-US" sz="1200" b="0" i="0" kern="1200" dirty="0" smtClean="0">
                <a:solidFill>
                  <a:schemeClr val="tx1"/>
                </a:solidFill>
                <a:effectLst/>
                <a:latin typeface="+mn-lt"/>
                <a:ea typeface="+mn-ea"/>
                <a:cs typeface="+mn-cs"/>
              </a:rPr>
              <a:t>);</a:t>
            </a:r>
            <a:endParaRPr lang="lv-LV"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lv-LV" sz="1200" b="0" i="0" kern="1200" dirty="0" smtClean="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7</a:t>
            </a:fld>
            <a:endParaRPr lang="de-DE">
              <a:solidFill>
                <a:prstClr val="black"/>
              </a:solidFill>
            </a:endParaRPr>
          </a:p>
        </p:txBody>
      </p:sp>
    </p:spTree>
    <p:extLst>
      <p:ext uri="{BB962C8B-B14F-4D97-AF65-F5344CB8AC3E}">
        <p14:creationId xmlns:p14="http://schemas.microsoft.com/office/powerpoint/2010/main" val="3644431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lv-LV" dirty="0" smtClean="0"/>
              <a:t>Lauku atbalsta dienests (LAD)  ikgadēja</a:t>
            </a:r>
            <a:r>
              <a:rPr lang="lv-LV" baseline="0" dirty="0" smtClean="0"/>
              <a:t> LIZ apsekošana, </a:t>
            </a:r>
            <a:r>
              <a:rPr lang="lv-LV" sz="1200" b="0" i="0" kern="1200" dirty="0" smtClean="0">
                <a:solidFill>
                  <a:schemeClr val="tx1"/>
                </a:solidFill>
                <a:effectLst/>
                <a:latin typeface="+mn-lt"/>
                <a:ea typeface="+mn-ea"/>
                <a:cs typeface="+mn-cs"/>
              </a:rPr>
              <a:t>saskaņā ar Valsts zemes dienesta informāciju pēc zemes izmantošanas veida LIZ ir vismaz 1 ha (kopējais LIZ apjoms).  Salīdzinājumam (%) izmantots LIZ platību īpatsvars kopējā novada platībā (ha). LAD informācija par nekoptām LIZ 2020.g.</a:t>
            </a:r>
            <a:endParaRPr lang="de-DE"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8</a:t>
            </a:fld>
            <a:endParaRPr lang="de-DE">
              <a:solidFill>
                <a:prstClr val="black"/>
              </a:solidFill>
            </a:endParaRPr>
          </a:p>
        </p:txBody>
      </p:sp>
    </p:spTree>
    <p:extLst>
      <p:ext uri="{BB962C8B-B14F-4D97-AF65-F5344CB8AC3E}">
        <p14:creationId xmlns:p14="http://schemas.microsoft.com/office/powerpoint/2010/main" val="217846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6763"/>
            <a:ext cx="6826250" cy="3840162"/>
          </a:xfrm>
        </p:spPr>
      </p:sp>
      <p:sp>
        <p:nvSpPr>
          <p:cNvPr id="3" name="Notes Placeholder 2"/>
          <p:cNvSpPr>
            <a:spLocks noGrp="1"/>
          </p:cNvSpPr>
          <p:nvPr>
            <p:ph type="body" idx="1"/>
          </p:nvPr>
        </p:nvSpPr>
        <p:spPr/>
        <p:txBody>
          <a:bodyPr/>
          <a:lstStyle/>
          <a:p>
            <a:r>
              <a:rPr lang="lv-LV" dirty="0" smtClean="0"/>
              <a:t>Lauku atbalsta dienests ikgadēja</a:t>
            </a:r>
            <a:r>
              <a:rPr lang="lv-LV" baseline="0" dirty="0" smtClean="0"/>
              <a:t> LIZ apsekošana, </a:t>
            </a:r>
            <a:r>
              <a:rPr lang="lv-LV" sz="1200" b="0" i="0" kern="1200" dirty="0" smtClean="0">
                <a:solidFill>
                  <a:schemeClr val="tx1"/>
                </a:solidFill>
                <a:effectLst/>
                <a:latin typeface="+mn-lt"/>
                <a:ea typeface="+mn-ea"/>
                <a:cs typeface="+mn-cs"/>
              </a:rPr>
              <a:t>saskaņā ar Valsts zemes dienesta informāciju pēc zemes izmantošanas veida LIZ ir vismaz 1 </a:t>
            </a:r>
            <a:r>
              <a:rPr lang="lv-LV" sz="1200" b="0" i="0" kern="1200" dirty="0" err="1" smtClean="0">
                <a:solidFill>
                  <a:schemeClr val="tx1"/>
                </a:solidFill>
                <a:effectLst/>
                <a:latin typeface="+mn-lt"/>
                <a:ea typeface="+mn-ea"/>
                <a:cs typeface="+mn-cs"/>
              </a:rPr>
              <a:t>ha_novada</a:t>
            </a:r>
            <a:r>
              <a:rPr lang="lv-LV" sz="1200" b="0" i="0" kern="1200" baseline="0" dirty="0" smtClean="0">
                <a:solidFill>
                  <a:schemeClr val="tx1"/>
                </a:solidFill>
                <a:effectLst/>
                <a:latin typeface="+mn-lt"/>
                <a:ea typeface="+mn-ea"/>
                <a:cs typeface="+mn-cs"/>
              </a:rPr>
              <a:t> kopējā LIZ platībā. Atbalstam pieteiktās LIZ no kopējās novada LIZ teritorijas. Atbalstam pieteiktās platības ir rādītājs LIZ mērķtiecīgai apsaimniekošanai, gūstot ekonomisku atdevi – atbalstam pieteiktu LIZ apsaimniekošanu var uzskatīt par saimnieciskās darbības veikšanu,</a:t>
            </a:r>
            <a:endParaRPr lang="de-DE" dirty="0"/>
          </a:p>
        </p:txBody>
      </p:sp>
      <p:sp>
        <p:nvSpPr>
          <p:cNvPr id="4" name="Slide Number Placeholder 3"/>
          <p:cNvSpPr>
            <a:spLocks noGrp="1"/>
          </p:cNvSpPr>
          <p:nvPr>
            <p:ph type="sldNum" sz="quarter" idx="10"/>
          </p:nvPr>
        </p:nvSpPr>
        <p:spPr>
          <a:xfrm>
            <a:off x="4021300" y="9721663"/>
            <a:ext cx="3076363" cy="511322"/>
          </a:xfrm>
          <a:prstGeom prst="rect">
            <a:avLst/>
          </a:prstGeom>
        </p:spPr>
        <p:txBody>
          <a:bodyPr lIns="99035" tIns="49518" rIns="99035" bIns="49518"/>
          <a:lstStyle/>
          <a:p>
            <a:pPr>
              <a:defRPr/>
            </a:pPr>
            <a:fld id="{DACEA620-7B7C-4A94-A390-0C85E873647F}" type="slidenum">
              <a:rPr lang="de-DE" smtClean="0">
                <a:solidFill>
                  <a:prstClr val="black"/>
                </a:solidFill>
              </a:rPr>
              <a:pPr>
                <a:defRPr/>
              </a:pPr>
              <a:t>9</a:t>
            </a:fld>
            <a:endParaRPr lang="de-DE">
              <a:solidFill>
                <a:prstClr val="black"/>
              </a:solidFill>
            </a:endParaRPr>
          </a:p>
        </p:txBody>
      </p:sp>
    </p:spTree>
    <p:extLst>
      <p:ext uri="{BB962C8B-B14F-4D97-AF65-F5344CB8AC3E}">
        <p14:creationId xmlns:p14="http://schemas.microsoft.com/office/powerpoint/2010/main" val="55607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BBB37DA9-AF8F-47E9-9AAF-B8B196FFBD14}" type="datetime1">
              <a:rPr lang="lv-LV" smtClean="0"/>
              <a:t>07.12.2020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05633E5-4A05-4DDA-BEFB-F668AD12864E}" type="slidenum">
              <a:rPr lang="lv-LV" smtClean="0"/>
              <a:t>‹#›</a:t>
            </a:fld>
            <a:endParaRPr lang="lv-LV"/>
          </a:p>
        </p:txBody>
      </p:sp>
    </p:spTree>
    <p:extLst>
      <p:ext uri="{BB962C8B-B14F-4D97-AF65-F5344CB8AC3E}">
        <p14:creationId xmlns:p14="http://schemas.microsoft.com/office/powerpoint/2010/main" val="156207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263C29EF-7744-4269-824B-5F532D632CC1}" type="datetime1">
              <a:rPr lang="lv-LV" smtClean="0"/>
              <a:t>07.12.2020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05633E5-4A05-4DDA-BEFB-F668AD12864E}" type="slidenum">
              <a:rPr lang="lv-LV" smtClean="0"/>
              <a:t>‹#›</a:t>
            </a:fld>
            <a:endParaRPr lang="lv-LV"/>
          </a:p>
        </p:txBody>
      </p:sp>
    </p:spTree>
    <p:extLst>
      <p:ext uri="{BB962C8B-B14F-4D97-AF65-F5344CB8AC3E}">
        <p14:creationId xmlns:p14="http://schemas.microsoft.com/office/powerpoint/2010/main" val="104285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E38CCA92-C009-4823-9E60-2E257D55911A}" type="datetime1">
              <a:rPr lang="lv-LV" smtClean="0"/>
              <a:t>07.12.2020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05633E5-4A05-4DDA-BEFB-F668AD12864E}" type="slidenum">
              <a:rPr lang="lv-LV" smtClean="0"/>
              <a:t>‹#›</a:t>
            </a:fld>
            <a:endParaRPr lang="lv-LV"/>
          </a:p>
        </p:txBody>
      </p:sp>
    </p:spTree>
    <p:extLst>
      <p:ext uri="{BB962C8B-B14F-4D97-AF65-F5344CB8AC3E}">
        <p14:creationId xmlns:p14="http://schemas.microsoft.com/office/powerpoint/2010/main" val="282762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93DA457E-697E-4B3E-BE9F-CFED27328301}" type="datetime1">
              <a:rPr lang="lv-LV" smtClean="0"/>
              <a:t>07.12.2020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05633E5-4A05-4DDA-BEFB-F668AD12864E}" type="slidenum">
              <a:rPr lang="lv-LV" smtClean="0"/>
              <a:t>‹#›</a:t>
            </a:fld>
            <a:endParaRPr lang="lv-LV"/>
          </a:p>
        </p:txBody>
      </p:sp>
    </p:spTree>
    <p:extLst>
      <p:ext uri="{BB962C8B-B14F-4D97-AF65-F5344CB8AC3E}">
        <p14:creationId xmlns:p14="http://schemas.microsoft.com/office/powerpoint/2010/main" val="347349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3"/>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D10CF8-71CD-4D08-9A47-B09883D9B1B2}" type="datetime1">
              <a:rPr lang="lv-LV" smtClean="0"/>
              <a:t>07.12.2020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05633E5-4A05-4DDA-BEFB-F668AD12864E}" type="slidenum">
              <a:rPr lang="lv-LV" smtClean="0"/>
              <a:t>‹#›</a:t>
            </a:fld>
            <a:endParaRPr lang="lv-LV"/>
          </a:p>
        </p:txBody>
      </p:sp>
    </p:spTree>
    <p:extLst>
      <p:ext uri="{BB962C8B-B14F-4D97-AF65-F5344CB8AC3E}">
        <p14:creationId xmlns:p14="http://schemas.microsoft.com/office/powerpoint/2010/main" val="193008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A1B0D837-1034-4767-9D6B-2176F40F9035}" type="datetime1">
              <a:rPr lang="lv-LV" smtClean="0"/>
              <a:t>07.12.2020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05633E5-4A05-4DDA-BEFB-F668AD12864E}" type="slidenum">
              <a:rPr lang="lv-LV" smtClean="0"/>
              <a:t>‹#›</a:t>
            </a:fld>
            <a:endParaRPr lang="lv-LV"/>
          </a:p>
        </p:txBody>
      </p:sp>
    </p:spTree>
    <p:extLst>
      <p:ext uri="{BB962C8B-B14F-4D97-AF65-F5344CB8AC3E}">
        <p14:creationId xmlns:p14="http://schemas.microsoft.com/office/powerpoint/2010/main" val="105466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D841EA8F-04C0-4AD5-9B09-C18522DEED34}" type="datetime1">
              <a:rPr lang="lv-LV" smtClean="0"/>
              <a:t>07.12.2020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905633E5-4A05-4DDA-BEFB-F668AD12864E}" type="slidenum">
              <a:rPr lang="lv-LV" smtClean="0"/>
              <a:t>‹#›</a:t>
            </a:fld>
            <a:endParaRPr lang="lv-LV"/>
          </a:p>
        </p:txBody>
      </p:sp>
    </p:spTree>
    <p:extLst>
      <p:ext uri="{BB962C8B-B14F-4D97-AF65-F5344CB8AC3E}">
        <p14:creationId xmlns:p14="http://schemas.microsoft.com/office/powerpoint/2010/main" val="221110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49EC796A-82DB-47CB-8005-A355FDD26786}" type="datetime1">
              <a:rPr lang="lv-LV" smtClean="0"/>
              <a:t>07.12.2020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905633E5-4A05-4DDA-BEFB-F668AD12864E}" type="slidenum">
              <a:rPr lang="lv-LV" smtClean="0"/>
              <a:t>‹#›</a:t>
            </a:fld>
            <a:endParaRPr lang="lv-LV"/>
          </a:p>
        </p:txBody>
      </p:sp>
    </p:spTree>
    <p:extLst>
      <p:ext uri="{BB962C8B-B14F-4D97-AF65-F5344CB8AC3E}">
        <p14:creationId xmlns:p14="http://schemas.microsoft.com/office/powerpoint/2010/main" val="252973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21EEA-D263-41C7-BFC1-8EC38EDE9524}" type="datetime1">
              <a:rPr lang="lv-LV" smtClean="0"/>
              <a:t>07.12.2020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905633E5-4A05-4DDA-BEFB-F668AD12864E}" type="slidenum">
              <a:rPr lang="lv-LV" smtClean="0"/>
              <a:t>‹#›</a:t>
            </a:fld>
            <a:endParaRPr lang="lv-LV"/>
          </a:p>
        </p:txBody>
      </p:sp>
    </p:spTree>
    <p:extLst>
      <p:ext uri="{BB962C8B-B14F-4D97-AF65-F5344CB8AC3E}">
        <p14:creationId xmlns:p14="http://schemas.microsoft.com/office/powerpoint/2010/main" val="7893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8"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92"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503541-372B-4284-B702-17BAD5B14DBC}" type="datetime1">
              <a:rPr lang="lv-LV" smtClean="0"/>
              <a:t>07.12.2020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05633E5-4A05-4DDA-BEFB-F668AD12864E}" type="slidenum">
              <a:rPr lang="lv-LV" smtClean="0"/>
              <a:t>‹#›</a:t>
            </a:fld>
            <a:endParaRPr lang="lv-LV"/>
          </a:p>
        </p:txBody>
      </p:sp>
    </p:spTree>
    <p:extLst>
      <p:ext uri="{BB962C8B-B14F-4D97-AF65-F5344CB8AC3E}">
        <p14:creationId xmlns:p14="http://schemas.microsoft.com/office/powerpoint/2010/main" val="359187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8"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92"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v-LV"/>
          </a:p>
        </p:txBody>
      </p:sp>
      <p:sp>
        <p:nvSpPr>
          <p:cNvPr id="4" name="Text Placeholder 3"/>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81DC4C-A637-48E7-A4AD-F17570524ADE}" type="datetime1">
              <a:rPr lang="lv-LV" smtClean="0"/>
              <a:t>07.12.2020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905633E5-4A05-4DDA-BEFB-F668AD12864E}" type="slidenum">
              <a:rPr lang="lv-LV" smtClean="0"/>
              <a:t>‹#›</a:t>
            </a:fld>
            <a:endParaRPr lang="lv-LV"/>
          </a:p>
        </p:txBody>
      </p:sp>
    </p:spTree>
    <p:extLst>
      <p:ext uri="{BB962C8B-B14F-4D97-AF65-F5344CB8AC3E}">
        <p14:creationId xmlns:p14="http://schemas.microsoft.com/office/powerpoint/2010/main" val="149114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1"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81B95-DE0F-4D6F-8FB4-6C1FD69A4E1E}" type="datetime1">
              <a:rPr lang="lv-LV" smtClean="0"/>
              <a:t>07.12.2020</a:t>
            </a:fld>
            <a:endParaRPr lang="lv-LV"/>
          </a:p>
        </p:txBody>
      </p:sp>
      <p:sp>
        <p:nvSpPr>
          <p:cNvPr id="5" name="Footer Placeholder 4"/>
          <p:cNvSpPr>
            <a:spLocks noGrp="1"/>
          </p:cNvSpPr>
          <p:nvPr>
            <p:ph type="ftr" sz="quarter" idx="3"/>
          </p:nvPr>
        </p:nvSpPr>
        <p:spPr>
          <a:xfrm>
            <a:off x="4038601"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1"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633E5-4A05-4DDA-BEFB-F668AD12864E}" type="slidenum">
              <a:rPr lang="lv-LV" smtClean="0"/>
              <a:t>‹#›</a:t>
            </a:fld>
            <a:endParaRPr lang="lv-LV"/>
          </a:p>
        </p:txBody>
      </p:sp>
    </p:spTree>
    <p:extLst>
      <p:ext uri="{BB962C8B-B14F-4D97-AF65-F5344CB8AC3E}">
        <p14:creationId xmlns:p14="http://schemas.microsoft.com/office/powerpoint/2010/main" val="3688629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ristine.ragaine@llkc.l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7979" y="1136173"/>
            <a:ext cx="8319247" cy="2387600"/>
          </a:xfrm>
        </p:spPr>
        <p:txBody>
          <a:bodyPr>
            <a:normAutofit/>
          </a:bodyPr>
          <a:lstStyle/>
          <a:p>
            <a:r>
              <a:rPr lang="lv-LV" sz="4400" b="1" dirty="0" smtClean="0">
                <a:solidFill>
                  <a:schemeClr val="accent6">
                    <a:lumMod val="50000"/>
                  </a:schemeClr>
                </a:solidFill>
                <a:effectLst>
                  <a:outerShdw blurRad="38100" dist="38100" dir="2700000" algn="tl">
                    <a:srgbClr val="000000">
                      <a:alpha val="43137"/>
                    </a:srgbClr>
                  </a:outerShdw>
                </a:effectLst>
              </a:rPr>
              <a:t>Par videi draudzīgu saimniekošanu Siguldas novadā</a:t>
            </a:r>
            <a:endParaRPr lang="lv-LV" sz="4400" b="1" dirty="0">
              <a:solidFill>
                <a:schemeClr val="accent6">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05633E5-4A05-4DDA-BEFB-F668AD12864E}" type="slidenum">
              <a:rPr lang="lv-LV" smtClean="0"/>
              <a:t>1</a:t>
            </a:fld>
            <a:endParaRPr lang="lv-LV"/>
          </a:p>
        </p:txBody>
      </p:sp>
      <p:sp>
        <p:nvSpPr>
          <p:cNvPr id="6" name="Subtitle 2"/>
          <p:cNvSpPr>
            <a:spLocks noGrp="1"/>
          </p:cNvSpPr>
          <p:nvPr>
            <p:ph type="subTitle" idx="1"/>
          </p:nvPr>
        </p:nvSpPr>
        <p:spPr>
          <a:xfrm>
            <a:off x="2153226" y="3754256"/>
            <a:ext cx="9144000" cy="2040920"/>
          </a:xfrm>
        </p:spPr>
        <p:txBody>
          <a:bodyPr>
            <a:noAutofit/>
          </a:bodyPr>
          <a:lstStyle/>
          <a:p>
            <a:r>
              <a:rPr lang="lv-LV" sz="2000" b="1" dirty="0" smtClean="0">
                <a:solidFill>
                  <a:schemeClr val="accent6">
                    <a:lumMod val="50000"/>
                  </a:schemeClr>
                </a:solidFill>
                <a:latin typeface="+mj-lt"/>
                <a:ea typeface="Calibri" panose="020F0502020204030204" pitchFamily="34" charset="0"/>
                <a:cs typeface="+mj-cs"/>
              </a:rPr>
              <a:t>SIA Latvijas Lauku konsultāciju un izglītības centrs</a:t>
            </a:r>
          </a:p>
          <a:p>
            <a:r>
              <a:rPr lang="lv-LV" sz="2000" b="1" dirty="0" smtClean="0">
                <a:solidFill>
                  <a:schemeClr val="accent6">
                    <a:lumMod val="50000"/>
                  </a:schemeClr>
                </a:solidFill>
                <a:latin typeface="+mj-lt"/>
                <a:ea typeface="Calibri" panose="020F0502020204030204" pitchFamily="34" charset="0"/>
                <a:cs typeface="+mj-cs"/>
              </a:rPr>
              <a:t>Pierīgas konsultāciju birojs</a:t>
            </a:r>
          </a:p>
          <a:p>
            <a:pPr algn="l"/>
            <a:endParaRPr lang="lv-LV" sz="2000" b="1" dirty="0" smtClean="0">
              <a:solidFill>
                <a:schemeClr val="accent6">
                  <a:lumMod val="50000"/>
                </a:schemeClr>
              </a:solidFill>
              <a:latin typeface="+mj-lt"/>
              <a:ea typeface="Calibri" panose="020F0502020204030204" pitchFamily="34" charset="0"/>
              <a:cs typeface="+mj-cs"/>
            </a:endParaRPr>
          </a:p>
          <a:p>
            <a:pPr algn="l"/>
            <a:r>
              <a:rPr lang="lv-LV" sz="2000" b="1" dirty="0" smtClean="0">
                <a:solidFill>
                  <a:schemeClr val="accent6">
                    <a:lumMod val="50000"/>
                  </a:schemeClr>
                </a:solidFill>
                <a:latin typeface="+mj-lt"/>
                <a:ea typeface="Calibri" panose="020F0502020204030204" pitchFamily="34" charset="0"/>
                <a:cs typeface="+mj-cs"/>
              </a:rPr>
              <a:t>04.12.2020.</a:t>
            </a:r>
          </a:p>
          <a:p>
            <a:pPr algn="l"/>
            <a:r>
              <a:rPr lang="lv-LV" sz="1800" b="1" i="1" dirty="0" smtClean="0">
                <a:solidFill>
                  <a:schemeClr val="accent6">
                    <a:lumMod val="50000"/>
                  </a:schemeClr>
                </a:solidFill>
                <a:latin typeface="+mj-lt"/>
                <a:ea typeface="Calibri" panose="020F0502020204030204" pitchFamily="34" charset="0"/>
                <a:cs typeface="+mj-cs"/>
              </a:rPr>
              <a:t>K.Ragaine-Volnianko</a:t>
            </a:r>
            <a:endParaRPr lang="lv-LV" sz="1800" b="1" i="1" dirty="0">
              <a:solidFill>
                <a:schemeClr val="accent6">
                  <a:lumMod val="50000"/>
                </a:schemeClr>
              </a:solidFill>
              <a:latin typeface="+mj-lt"/>
              <a:ea typeface="Calibri" panose="020F0502020204030204" pitchFamily="34" charset="0"/>
              <a:cs typeface="+mj-cs"/>
            </a:endParaRPr>
          </a:p>
        </p:txBody>
      </p:sp>
    </p:spTree>
    <p:extLst>
      <p:ext uri="{BB962C8B-B14F-4D97-AF65-F5344CB8AC3E}">
        <p14:creationId xmlns:p14="http://schemas.microsoft.com/office/powerpoint/2010/main" val="1452249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38853" y="1443609"/>
            <a:ext cx="7059578" cy="724546"/>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r">
              <a:lnSpc>
                <a:spcPct val="90000"/>
              </a:lnSpc>
            </a:pP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 Saimniekošanas metodes pakārtotas atbalsta piesaistei</a:t>
            </a:r>
            <a:endParaRPr lang="de-DE" sz="3500" dirty="0">
              <a:solidFill>
                <a:schemeClr val="accent6">
                  <a:lumMod val="50000"/>
                </a:schemeClr>
              </a:solidFill>
              <a:effectLst>
                <a:outerShdw blurRad="38100" dist="38100" dir="2700000" algn="tl">
                  <a:srgbClr val="000000">
                    <a:alpha val="43137"/>
                  </a:srgbClr>
                </a:outerShdw>
              </a:effectLst>
              <a:latin typeface="+mj-lt"/>
              <a:cs typeface="+mj-cs"/>
            </a:endParaRPr>
          </a:p>
        </p:txBody>
      </p:sp>
      <p:sp>
        <p:nvSpPr>
          <p:cNvPr id="25" name="TextBox 24"/>
          <p:cNvSpPr txBox="1"/>
          <p:nvPr/>
        </p:nvSpPr>
        <p:spPr>
          <a:xfrm>
            <a:off x="905070" y="5020157"/>
            <a:ext cx="8453138" cy="477054"/>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50000"/>
                  </a:schemeClr>
                </a:solidFill>
              </a:rPr>
              <a:t>Integrēti</a:t>
            </a:r>
            <a:endParaRPr lang="lv-LV" sz="2500" dirty="0">
              <a:solidFill>
                <a:schemeClr val="bg1">
                  <a:lumMod val="50000"/>
                </a:schemeClr>
              </a:solidFill>
            </a:endParaRPr>
          </a:p>
        </p:txBody>
      </p:sp>
      <p:sp>
        <p:nvSpPr>
          <p:cNvPr id="9" name="TextBox 8"/>
          <p:cNvSpPr txBox="1"/>
          <p:nvPr/>
        </p:nvSpPr>
        <p:spPr>
          <a:xfrm>
            <a:off x="905070" y="3925561"/>
            <a:ext cx="8453138" cy="477054"/>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65000"/>
                  </a:schemeClr>
                </a:solidFill>
              </a:rPr>
              <a:t>Konvencionāli (2022.g. statuss ‘integrēti’)</a:t>
            </a:r>
            <a:endParaRPr lang="lv-LV" sz="2500" dirty="0">
              <a:solidFill>
                <a:schemeClr val="bg1">
                  <a:lumMod val="65000"/>
                </a:schemeClr>
              </a:solidFill>
            </a:endParaRPr>
          </a:p>
        </p:txBody>
      </p:sp>
      <p:sp>
        <p:nvSpPr>
          <p:cNvPr id="10" name="TextBox 9"/>
          <p:cNvSpPr txBox="1"/>
          <p:nvPr/>
        </p:nvSpPr>
        <p:spPr>
          <a:xfrm>
            <a:off x="905070" y="2830965"/>
            <a:ext cx="8420300" cy="477054"/>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65000"/>
                  </a:schemeClr>
                </a:solidFill>
              </a:rPr>
              <a:t>Bioloģiski (BLA)</a:t>
            </a:r>
            <a:endParaRPr lang="lv-LV" sz="2500" dirty="0">
              <a:solidFill>
                <a:schemeClr val="bg1">
                  <a:lumMod val="65000"/>
                </a:schemeClr>
              </a:solidFill>
            </a:endParaRPr>
          </a:p>
        </p:txBody>
      </p:sp>
    </p:spTree>
    <p:extLst>
      <p:ext uri="{BB962C8B-B14F-4D97-AF65-F5344CB8AC3E}">
        <p14:creationId xmlns:p14="http://schemas.microsoft.com/office/powerpoint/2010/main" val="20108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r"/>
            <a:r>
              <a:rPr lang="lv-LV" dirty="0" smtClean="0">
                <a:solidFill>
                  <a:schemeClr val="accent6">
                    <a:lumMod val="50000"/>
                  </a:schemeClr>
                </a:solidFill>
                <a:effectLst>
                  <a:outerShdw blurRad="38100" dist="38100" dir="2700000" algn="tl">
                    <a:srgbClr val="000000">
                      <a:alpha val="43137"/>
                    </a:srgbClr>
                  </a:outerShdw>
                </a:effectLst>
              </a:rPr>
              <a:t>Sabiedrībā atpazītās </a:t>
            </a:r>
            <a:br>
              <a:rPr lang="lv-LV" dirty="0" smtClean="0">
                <a:solidFill>
                  <a:schemeClr val="accent6">
                    <a:lumMod val="50000"/>
                  </a:schemeClr>
                </a:solidFill>
                <a:effectLst>
                  <a:outerShdw blurRad="38100" dist="38100" dir="2700000" algn="tl">
                    <a:srgbClr val="000000">
                      <a:alpha val="43137"/>
                    </a:srgbClr>
                  </a:outerShdw>
                </a:effectLst>
              </a:rPr>
            </a:br>
            <a:r>
              <a:rPr lang="lv-LV" dirty="0" smtClean="0">
                <a:solidFill>
                  <a:schemeClr val="accent6">
                    <a:lumMod val="50000"/>
                  </a:schemeClr>
                </a:solidFill>
                <a:effectLst>
                  <a:outerShdw blurRad="38100" dist="38100" dir="2700000" algn="tl">
                    <a:srgbClr val="000000">
                      <a:alpha val="43137"/>
                    </a:srgbClr>
                  </a:outerShdw>
                </a:effectLst>
              </a:rPr>
              <a:t>saimniekošanas </a:t>
            </a:r>
            <a:r>
              <a:rPr lang="lv-LV" dirty="0">
                <a:solidFill>
                  <a:schemeClr val="accent6">
                    <a:lumMod val="50000"/>
                  </a:schemeClr>
                </a:solidFill>
                <a:effectLst>
                  <a:outerShdw blurRad="38100" dist="38100" dir="2700000" algn="tl">
                    <a:srgbClr val="000000">
                      <a:alpha val="43137"/>
                    </a:srgbClr>
                  </a:outerShdw>
                </a:effectLst>
              </a:rPr>
              <a:t>metodes</a:t>
            </a:r>
            <a:endParaRPr lang="en-US" dirty="0"/>
          </a:p>
        </p:txBody>
      </p:sp>
      <p:pic>
        <p:nvPicPr>
          <p:cNvPr id="5" name="Satura vietturis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1" y="1518566"/>
            <a:ext cx="8560214" cy="5339434"/>
          </a:xfrm>
        </p:spPr>
      </p:pic>
      <p:sp>
        <p:nvSpPr>
          <p:cNvPr id="4" name="Slaida numura vietturis 3"/>
          <p:cNvSpPr>
            <a:spLocks noGrp="1"/>
          </p:cNvSpPr>
          <p:nvPr>
            <p:ph type="sldNum" sz="quarter" idx="12"/>
          </p:nvPr>
        </p:nvSpPr>
        <p:spPr/>
        <p:txBody>
          <a:bodyPr/>
          <a:lstStyle/>
          <a:p>
            <a:fld id="{905633E5-4A05-4DDA-BEFB-F668AD12864E}" type="slidenum">
              <a:rPr lang="lv-LV" smtClean="0"/>
              <a:t>11</a:t>
            </a:fld>
            <a:endParaRPr lang="lv-LV"/>
          </a:p>
        </p:txBody>
      </p:sp>
    </p:spTree>
    <p:extLst>
      <p:ext uri="{BB962C8B-B14F-4D97-AF65-F5344CB8AC3E}">
        <p14:creationId xmlns:p14="http://schemas.microsoft.com/office/powerpoint/2010/main" val="3861847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1" y="683172"/>
            <a:ext cx="10515600" cy="1321847"/>
          </a:xfrm>
        </p:spPr>
        <p:txBody>
          <a:bodyPr>
            <a:normAutofit fontScale="90000"/>
          </a:bodyPr>
          <a:lstStyle/>
          <a:p>
            <a:pPr algn="ctr"/>
            <a:r>
              <a:rPr lang="lv-LV" smtClean="0">
                <a:solidFill>
                  <a:schemeClr val="accent6">
                    <a:lumMod val="50000"/>
                  </a:schemeClr>
                </a:solidFill>
                <a:effectLst>
                  <a:outerShdw blurRad="38100" dist="38100" dir="2700000" algn="tl">
                    <a:srgbClr val="000000">
                      <a:alpha val="43137"/>
                    </a:srgbClr>
                  </a:outerShdw>
                </a:effectLst>
              </a:rPr>
              <a:t>Atbalstam pieteikto </a:t>
            </a:r>
            <a:br>
              <a:rPr lang="lv-LV" smtClean="0">
                <a:solidFill>
                  <a:schemeClr val="accent6">
                    <a:lumMod val="50000"/>
                  </a:schemeClr>
                </a:solidFill>
                <a:effectLst>
                  <a:outerShdw blurRad="38100" dist="38100" dir="2700000" algn="tl">
                    <a:srgbClr val="000000">
                      <a:alpha val="43137"/>
                    </a:srgbClr>
                  </a:outerShdw>
                </a:effectLst>
              </a:rPr>
            </a:br>
            <a:r>
              <a:rPr lang="lv-LV" smtClean="0">
                <a:solidFill>
                  <a:schemeClr val="accent6">
                    <a:lumMod val="50000"/>
                  </a:schemeClr>
                </a:solidFill>
                <a:effectLst>
                  <a:outerShdw blurRad="38100" dist="38100" dir="2700000" algn="tl">
                    <a:srgbClr val="000000">
                      <a:alpha val="43137"/>
                    </a:srgbClr>
                  </a:outerShdw>
                </a:effectLst>
              </a:rPr>
              <a:t>platību saimniekošanas </a:t>
            </a:r>
            <a:br>
              <a:rPr lang="lv-LV" smtClean="0">
                <a:solidFill>
                  <a:schemeClr val="accent6">
                    <a:lumMod val="50000"/>
                  </a:schemeClr>
                </a:solidFill>
                <a:effectLst>
                  <a:outerShdw blurRad="38100" dist="38100" dir="2700000" algn="tl">
                    <a:srgbClr val="000000">
                      <a:alpha val="43137"/>
                    </a:srgbClr>
                  </a:outerShdw>
                </a:effectLst>
              </a:rPr>
            </a:br>
            <a:r>
              <a:rPr lang="lv-LV" smtClean="0">
                <a:solidFill>
                  <a:schemeClr val="accent6">
                    <a:lumMod val="50000"/>
                  </a:schemeClr>
                </a:solidFill>
                <a:effectLst>
                  <a:outerShdw blurRad="38100" dist="38100" dir="2700000" algn="tl">
                    <a:srgbClr val="000000">
                      <a:alpha val="43137"/>
                    </a:srgbClr>
                  </a:outerShdw>
                </a:effectLst>
              </a:rPr>
              <a:t>metodes īpatsvars</a:t>
            </a:r>
            <a:r>
              <a:rPr lang="lv-LV" sz="3500" smtClean="0">
                <a:solidFill>
                  <a:schemeClr val="accent6">
                    <a:lumMod val="50000"/>
                  </a:schemeClr>
                </a:solidFill>
                <a:effectLst>
                  <a:outerShdw blurRad="38100" dist="38100" dir="2700000" algn="tl">
                    <a:srgbClr val="000000">
                      <a:alpha val="43137"/>
                    </a:srgbClr>
                  </a:outerShdw>
                </a:effectLst>
              </a:rPr>
              <a:t>(ha)</a:t>
            </a:r>
            <a:endParaRPr lang="en-US" dirty="0"/>
          </a:p>
        </p:txBody>
      </p:sp>
      <p:graphicFrame>
        <p:nvGraphicFramePr>
          <p:cNvPr id="7" name="Satura vietturis 6"/>
          <p:cNvGraphicFramePr>
            <a:graphicFrameLocks noGrp="1"/>
          </p:cNvGraphicFramePr>
          <p:nvPr>
            <p:ph idx="1"/>
            <p:extLst>
              <p:ext uri="{D42A27DB-BD31-4B8C-83A1-F6EECF244321}">
                <p14:modId xmlns:p14="http://schemas.microsoft.com/office/powerpoint/2010/main" val="1842114612"/>
              </p:ext>
            </p:extLst>
          </p:nvPr>
        </p:nvGraphicFramePr>
        <p:xfrm>
          <a:off x="838201" y="2187582"/>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aida numura vietturis 3"/>
          <p:cNvSpPr>
            <a:spLocks noGrp="1"/>
          </p:cNvSpPr>
          <p:nvPr>
            <p:ph type="sldNum" sz="quarter" idx="12"/>
          </p:nvPr>
        </p:nvSpPr>
        <p:spPr>
          <a:xfrm>
            <a:off x="7328339" y="6492875"/>
            <a:ext cx="2743200" cy="365125"/>
          </a:xfrm>
        </p:spPr>
        <p:txBody>
          <a:bodyPr/>
          <a:lstStyle/>
          <a:p>
            <a:r>
              <a:rPr lang="lv-LV" dirty="0" smtClean="0">
                <a:solidFill>
                  <a:schemeClr val="tx1"/>
                </a:solidFill>
              </a:rPr>
              <a:t>LAD dati</a:t>
            </a:r>
            <a:endParaRPr lang="lv-LV" dirty="0">
              <a:solidFill>
                <a:schemeClr val="tx1"/>
              </a:solidFill>
            </a:endParaRPr>
          </a:p>
        </p:txBody>
      </p:sp>
    </p:spTree>
    <p:extLst>
      <p:ext uri="{BB962C8B-B14F-4D97-AF65-F5344CB8AC3E}">
        <p14:creationId xmlns:p14="http://schemas.microsoft.com/office/powerpoint/2010/main" val="276792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1" y="732991"/>
            <a:ext cx="10515600" cy="1325563"/>
          </a:xfrm>
        </p:spPr>
        <p:txBody>
          <a:bodyPr>
            <a:normAutofit fontScale="90000"/>
          </a:bodyPr>
          <a:lstStyle/>
          <a:p>
            <a:pPr algn="ctr"/>
            <a:r>
              <a:rPr lang="lv-LV" dirty="0">
                <a:solidFill>
                  <a:schemeClr val="accent6">
                    <a:lumMod val="50000"/>
                  </a:schemeClr>
                </a:solidFill>
                <a:effectLst>
                  <a:outerShdw blurRad="38100" dist="38100" dir="2700000" algn="tl">
                    <a:srgbClr val="000000">
                      <a:alpha val="43137"/>
                    </a:srgbClr>
                  </a:outerShdw>
                </a:effectLst>
              </a:rPr>
              <a:t>Atbalstam pieteikto </a:t>
            </a:r>
            <a:br>
              <a:rPr lang="lv-LV" dirty="0">
                <a:solidFill>
                  <a:schemeClr val="accent6">
                    <a:lumMod val="50000"/>
                  </a:schemeClr>
                </a:solidFill>
                <a:effectLst>
                  <a:outerShdw blurRad="38100" dist="38100" dir="2700000" algn="tl">
                    <a:srgbClr val="000000">
                      <a:alpha val="43137"/>
                    </a:srgbClr>
                  </a:outerShdw>
                </a:effectLst>
              </a:rPr>
            </a:br>
            <a:r>
              <a:rPr lang="lv-LV" dirty="0">
                <a:solidFill>
                  <a:schemeClr val="accent6">
                    <a:lumMod val="50000"/>
                  </a:schemeClr>
                </a:solidFill>
                <a:effectLst>
                  <a:outerShdw blurRad="38100" dist="38100" dir="2700000" algn="tl">
                    <a:srgbClr val="000000">
                      <a:alpha val="43137"/>
                    </a:srgbClr>
                  </a:outerShdw>
                </a:effectLst>
              </a:rPr>
              <a:t>platību saimniekošanas </a:t>
            </a:r>
            <a:r>
              <a:rPr lang="lv-LV" dirty="0" smtClean="0">
                <a:solidFill>
                  <a:schemeClr val="accent6">
                    <a:lumMod val="50000"/>
                  </a:schemeClr>
                </a:solidFill>
                <a:effectLst>
                  <a:outerShdw blurRad="38100" dist="38100" dir="2700000" algn="tl">
                    <a:srgbClr val="000000">
                      <a:alpha val="43137"/>
                    </a:srgbClr>
                  </a:outerShdw>
                </a:effectLst>
              </a:rPr>
              <a:t> metodes īpatsvars Latvijā</a:t>
            </a:r>
            <a:r>
              <a:rPr lang="lv-LV" sz="3500" dirty="0" smtClean="0">
                <a:solidFill>
                  <a:schemeClr val="accent6">
                    <a:lumMod val="50000"/>
                  </a:schemeClr>
                </a:solidFill>
                <a:effectLst>
                  <a:outerShdw blurRad="38100" dist="38100" dir="2700000" algn="tl">
                    <a:srgbClr val="000000">
                      <a:alpha val="43137"/>
                    </a:srgbClr>
                  </a:outerShdw>
                </a:effectLst>
              </a:rPr>
              <a:t>(ha</a:t>
            </a:r>
            <a:r>
              <a:rPr lang="lv-LV" sz="3500" dirty="0">
                <a:solidFill>
                  <a:schemeClr val="accent6">
                    <a:lumMod val="50000"/>
                  </a:schemeClr>
                </a:solidFill>
                <a:effectLst>
                  <a:outerShdw blurRad="38100" dist="38100" dir="2700000" algn="tl">
                    <a:srgbClr val="000000">
                      <a:alpha val="43137"/>
                    </a:srgbClr>
                  </a:outerShdw>
                </a:effectLst>
              </a:rPr>
              <a:t>)</a:t>
            </a:r>
            <a:endParaRPr lang="en-US" dirty="0"/>
          </a:p>
        </p:txBody>
      </p:sp>
      <p:graphicFrame>
        <p:nvGraphicFramePr>
          <p:cNvPr id="7" name="Satura vietturis 6"/>
          <p:cNvGraphicFramePr>
            <a:graphicFrameLocks noGrp="1"/>
          </p:cNvGraphicFramePr>
          <p:nvPr>
            <p:ph idx="1"/>
            <p:extLst>
              <p:ext uri="{D42A27DB-BD31-4B8C-83A1-F6EECF244321}">
                <p14:modId xmlns:p14="http://schemas.microsoft.com/office/powerpoint/2010/main" val="4069948992"/>
              </p:ext>
            </p:extLst>
          </p:nvPr>
        </p:nvGraphicFramePr>
        <p:xfrm>
          <a:off x="838201" y="2277570"/>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aida numura vietturis 3"/>
          <p:cNvSpPr>
            <a:spLocks noGrp="1"/>
          </p:cNvSpPr>
          <p:nvPr>
            <p:ph type="sldNum" sz="quarter" idx="12"/>
          </p:nvPr>
        </p:nvSpPr>
        <p:spPr/>
        <p:txBody>
          <a:bodyPr/>
          <a:lstStyle/>
          <a:p>
            <a:fld id="{905633E5-4A05-4DDA-BEFB-F668AD12864E}" type="slidenum">
              <a:rPr lang="lv-LV" smtClean="0"/>
              <a:t>13</a:t>
            </a:fld>
            <a:endParaRPr lang="lv-LV"/>
          </a:p>
        </p:txBody>
      </p:sp>
      <p:sp>
        <p:nvSpPr>
          <p:cNvPr id="8" name="Slaida numura vietturis 3"/>
          <p:cNvSpPr txBox="1">
            <a:spLocks/>
          </p:cNvSpPr>
          <p:nvPr/>
        </p:nvSpPr>
        <p:spPr>
          <a:xfrm>
            <a:off x="7328339" y="6492875"/>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smtClean="0">
                <a:solidFill>
                  <a:schemeClr val="tx1"/>
                </a:solidFill>
              </a:rPr>
              <a:t>LAD dati</a:t>
            </a:r>
            <a:endParaRPr lang="lv-LV" dirty="0">
              <a:solidFill>
                <a:schemeClr val="tx1"/>
              </a:solidFill>
            </a:endParaRPr>
          </a:p>
        </p:txBody>
      </p:sp>
    </p:spTree>
    <p:extLst>
      <p:ext uri="{BB962C8B-B14F-4D97-AF65-F5344CB8AC3E}">
        <p14:creationId xmlns:p14="http://schemas.microsoft.com/office/powerpoint/2010/main" val="4033134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r"/>
            <a:r>
              <a:rPr lang="lv-LV" dirty="0">
                <a:solidFill>
                  <a:schemeClr val="accent6">
                    <a:lumMod val="50000"/>
                  </a:schemeClr>
                </a:solidFill>
                <a:effectLst>
                  <a:outerShdw blurRad="38100" dist="38100" dir="2700000" algn="tl">
                    <a:srgbClr val="000000">
                      <a:alpha val="43137"/>
                    </a:srgbClr>
                  </a:outerShdw>
                </a:effectLst>
              </a:rPr>
              <a:t>BLA </a:t>
            </a:r>
            <a:r>
              <a:rPr lang="lv-LV" dirty="0" smtClean="0">
                <a:solidFill>
                  <a:schemeClr val="accent6">
                    <a:lumMod val="50000"/>
                  </a:schemeClr>
                </a:solidFill>
                <a:effectLst>
                  <a:outerShdw blurRad="38100" dist="38100" dir="2700000" algn="tl">
                    <a:srgbClr val="000000">
                      <a:alpha val="43137"/>
                    </a:srgbClr>
                  </a:outerShdw>
                </a:effectLst>
              </a:rPr>
              <a:t>tendences valstī </a:t>
            </a:r>
            <a:r>
              <a:rPr lang="lv-LV" sz="3500" dirty="0" smtClean="0">
                <a:solidFill>
                  <a:schemeClr val="accent6">
                    <a:lumMod val="50000"/>
                  </a:schemeClr>
                </a:solidFill>
                <a:effectLst>
                  <a:outerShdw blurRad="38100" dist="38100" dir="2700000" algn="tl">
                    <a:srgbClr val="000000">
                      <a:alpha val="43137"/>
                    </a:srgbClr>
                  </a:outerShdw>
                </a:effectLst>
              </a:rPr>
              <a:t>(ha)</a:t>
            </a:r>
            <a:endParaRPr lang="de-DE" sz="3500" dirty="0">
              <a:solidFill>
                <a:schemeClr val="accent6">
                  <a:lumMod val="50000"/>
                </a:schemeClr>
              </a:solidFill>
              <a:effectLst>
                <a:outerShdw blurRad="38100" dist="38100" dir="2700000" algn="tl">
                  <a:srgbClr val="000000">
                    <a:alpha val="43137"/>
                  </a:srgbClr>
                </a:outerShdw>
              </a:effectLst>
            </a:endParaRPr>
          </a:p>
        </p:txBody>
      </p:sp>
      <p:sp>
        <p:nvSpPr>
          <p:cNvPr id="4" name="Slaida numura vietturis 3"/>
          <p:cNvSpPr>
            <a:spLocks noGrp="1"/>
          </p:cNvSpPr>
          <p:nvPr>
            <p:ph type="sldNum" sz="quarter" idx="12"/>
          </p:nvPr>
        </p:nvSpPr>
        <p:spPr/>
        <p:txBody>
          <a:bodyPr/>
          <a:lstStyle/>
          <a:p>
            <a:fld id="{905633E5-4A05-4DDA-BEFB-F668AD12864E}" type="slidenum">
              <a:rPr lang="lv-LV" smtClean="0"/>
              <a:t>14</a:t>
            </a:fld>
            <a:endParaRPr lang="lv-LV"/>
          </a:p>
        </p:txBody>
      </p:sp>
      <p:sp>
        <p:nvSpPr>
          <p:cNvPr id="6" name="Satura vietturis 5"/>
          <p:cNvSpPr>
            <a:spLocks noGrp="1"/>
          </p:cNvSpPr>
          <p:nvPr>
            <p:ph idx="1"/>
          </p:nvPr>
        </p:nvSpPr>
        <p:spPr/>
        <p:txBody>
          <a:bodyPr/>
          <a:lstStyle/>
          <a:p>
            <a:pPr marL="0" indent="0">
              <a:buNone/>
            </a:pPr>
            <a:endParaRPr lang="en-US" dirty="0"/>
          </a:p>
        </p:txBody>
      </p:sp>
      <p:graphicFrame>
        <p:nvGraphicFramePr>
          <p:cNvPr id="7" name="Diagramma 6">
            <a:extLst>
              <a:ext uri="{FF2B5EF4-FFF2-40B4-BE49-F238E27FC236}">
                <a16:creationId xmlns:a16="http://schemas.microsoft.com/office/drawing/2014/main" id="{F903BC7D-182F-45B3-BEC3-DEEC894CFC75}"/>
              </a:ext>
            </a:extLst>
          </p:cNvPr>
          <p:cNvGraphicFramePr>
            <a:graphicFrameLocks/>
          </p:cNvGraphicFramePr>
          <p:nvPr>
            <p:extLst>
              <p:ext uri="{D42A27DB-BD31-4B8C-83A1-F6EECF244321}">
                <p14:modId xmlns:p14="http://schemas.microsoft.com/office/powerpoint/2010/main" val="3117771591"/>
              </p:ext>
            </p:extLst>
          </p:nvPr>
        </p:nvGraphicFramePr>
        <p:xfrm>
          <a:off x="838201" y="1658407"/>
          <a:ext cx="9518502" cy="46357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784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r"/>
            <a:r>
              <a:rPr lang="lv-LV" dirty="0">
                <a:solidFill>
                  <a:schemeClr val="accent6">
                    <a:lumMod val="50000"/>
                  </a:schemeClr>
                </a:solidFill>
                <a:effectLst>
                  <a:outerShdw blurRad="38100" dist="38100" dir="2700000" algn="tl">
                    <a:srgbClr val="000000">
                      <a:alpha val="43137"/>
                    </a:srgbClr>
                  </a:outerShdw>
                </a:effectLst>
              </a:rPr>
              <a:t>BLA </a:t>
            </a:r>
            <a:r>
              <a:rPr lang="lv-LV" dirty="0" smtClean="0">
                <a:solidFill>
                  <a:schemeClr val="accent6">
                    <a:lumMod val="50000"/>
                  </a:schemeClr>
                </a:solidFill>
                <a:effectLst>
                  <a:outerShdw blurRad="38100" dist="38100" dir="2700000" algn="tl">
                    <a:srgbClr val="000000">
                      <a:alpha val="43137"/>
                    </a:srgbClr>
                  </a:outerShdw>
                </a:effectLst>
              </a:rPr>
              <a:t>kultūru </a:t>
            </a:r>
            <a:r>
              <a:rPr lang="lv-LV" dirty="0">
                <a:solidFill>
                  <a:schemeClr val="accent6">
                    <a:lumMod val="50000"/>
                  </a:schemeClr>
                </a:solidFill>
                <a:effectLst>
                  <a:outerShdw blurRad="38100" dist="38100" dir="2700000" algn="tl">
                    <a:srgbClr val="000000">
                      <a:alpha val="43137"/>
                    </a:srgbClr>
                  </a:outerShdw>
                </a:effectLst>
              </a:rPr>
              <a:t>tendences valstī </a:t>
            </a:r>
            <a:r>
              <a:rPr lang="lv-LV" sz="3500" dirty="0">
                <a:solidFill>
                  <a:schemeClr val="accent6">
                    <a:lumMod val="50000"/>
                  </a:schemeClr>
                </a:solidFill>
                <a:effectLst>
                  <a:outerShdw blurRad="38100" dist="38100" dir="2700000" algn="tl">
                    <a:srgbClr val="000000">
                      <a:alpha val="43137"/>
                    </a:srgbClr>
                  </a:outerShdw>
                </a:effectLst>
              </a:rPr>
              <a:t>(ha)</a:t>
            </a:r>
            <a:endParaRPr lang="en-US" dirty="0"/>
          </a:p>
        </p:txBody>
      </p:sp>
      <p:sp>
        <p:nvSpPr>
          <p:cNvPr id="4" name="Slaida numura vietturis 3"/>
          <p:cNvSpPr>
            <a:spLocks noGrp="1"/>
          </p:cNvSpPr>
          <p:nvPr>
            <p:ph type="sldNum" sz="quarter" idx="12"/>
          </p:nvPr>
        </p:nvSpPr>
        <p:spPr/>
        <p:txBody>
          <a:bodyPr/>
          <a:lstStyle/>
          <a:p>
            <a:fld id="{905633E5-4A05-4DDA-BEFB-F668AD12864E}" type="slidenum">
              <a:rPr lang="lv-LV" smtClean="0"/>
              <a:t>15</a:t>
            </a:fld>
            <a:endParaRPr lang="lv-LV"/>
          </a:p>
        </p:txBody>
      </p:sp>
      <p:graphicFrame>
        <p:nvGraphicFramePr>
          <p:cNvPr id="5" name="Satura vietturis 4">
            <a:extLst>
              <a:ext uri="{FF2B5EF4-FFF2-40B4-BE49-F238E27FC236}">
                <a16:creationId xmlns:a16="http://schemas.microsoft.com/office/drawing/2014/main" id="{B85910E8-9AF6-44DF-ACAF-DA1A01F9886D}"/>
              </a:ext>
            </a:extLst>
          </p:cNvPr>
          <p:cNvGraphicFramePr>
            <a:graphicFrameLocks noGrp="1"/>
          </p:cNvGraphicFramePr>
          <p:nvPr>
            <p:ph idx="1"/>
            <p:extLst>
              <p:ext uri="{D42A27DB-BD31-4B8C-83A1-F6EECF244321}">
                <p14:modId xmlns:p14="http://schemas.microsoft.com/office/powerpoint/2010/main" val="2961998013"/>
              </p:ext>
            </p:extLst>
          </p:nvPr>
        </p:nvGraphicFramePr>
        <p:xfrm>
          <a:off x="333702" y="1847856"/>
          <a:ext cx="4017579"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a 5">
            <a:extLst>
              <a:ext uri="{FF2B5EF4-FFF2-40B4-BE49-F238E27FC236}">
                <a16:creationId xmlns:a16="http://schemas.microsoft.com/office/drawing/2014/main" id="{FBABBF68-2446-4D02-8A1B-23BEB984658C}"/>
              </a:ext>
            </a:extLst>
          </p:cNvPr>
          <p:cNvGraphicFramePr>
            <a:graphicFrameLocks/>
          </p:cNvGraphicFramePr>
          <p:nvPr>
            <p:extLst>
              <p:ext uri="{D42A27DB-BD31-4B8C-83A1-F6EECF244321}">
                <p14:modId xmlns:p14="http://schemas.microsoft.com/office/powerpoint/2010/main" val="2037228079"/>
              </p:ext>
            </p:extLst>
          </p:nvPr>
        </p:nvGraphicFramePr>
        <p:xfrm>
          <a:off x="4485188" y="1914254"/>
          <a:ext cx="5758121" cy="4228687"/>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a vietturis 1">
            <a:extLst>
              <a:ext uri="{FF2B5EF4-FFF2-40B4-BE49-F238E27FC236}">
                <a16:creationId xmlns:a16="http://schemas.microsoft.com/office/drawing/2014/main" id="{8F6D72D0-08E5-445E-9637-26DD53EE404C}"/>
              </a:ext>
            </a:extLst>
          </p:cNvPr>
          <p:cNvSpPr txBox="1">
            <a:spLocks/>
          </p:cNvSpPr>
          <p:nvPr/>
        </p:nvSpPr>
        <p:spPr>
          <a:xfrm>
            <a:off x="3454400" y="6324600"/>
            <a:ext cx="2641600" cy="304800"/>
          </a:xfrm>
          <a:prstGeom prst="rect">
            <a:avLst/>
          </a:prstGeom>
        </p:spPr>
        <p:txBody>
          <a:bodyPr vert="horz" lIns="91440" tIns="45720" rIns="91440" bIns="45720" rtlCol="0" anchor="ct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smtClean="0"/>
              <a:t>Avots: LAD; ZM</a:t>
            </a:r>
            <a:endParaRPr lang="lv-LV" dirty="0"/>
          </a:p>
        </p:txBody>
      </p:sp>
    </p:spTree>
    <p:extLst>
      <p:ext uri="{BB962C8B-B14F-4D97-AF65-F5344CB8AC3E}">
        <p14:creationId xmlns:p14="http://schemas.microsoft.com/office/powerpoint/2010/main" val="3674671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r"/>
            <a:r>
              <a:rPr lang="lv-LV" dirty="0">
                <a:solidFill>
                  <a:schemeClr val="accent6">
                    <a:lumMod val="50000"/>
                  </a:schemeClr>
                </a:solidFill>
                <a:effectLst>
                  <a:outerShdw blurRad="38100" dist="38100" dir="2700000" algn="tl">
                    <a:srgbClr val="000000">
                      <a:alpha val="43137"/>
                    </a:srgbClr>
                  </a:outerShdw>
                </a:effectLst>
              </a:rPr>
              <a:t>BLA </a:t>
            </a:r>
            <a:r>
              <a:rPr lang="lv-LV" dirty="0" smtClean="0">
                <a:solidFill>
                  <a:schemeClr val="accent6">
                    <a:lumMod val="50000"/>
                  </a:schemeClr>
                </a:solidFill>
                <a:effectLst>
                  <a:outerShdw blurRad="38100" dist="38100" dir="2700000" algn="tl">
                    <a:srgbClr val="000000">
                      <a:alpha val="43137"/>
                    </a:srgbClr>
                  </a:outerShdw>
                </a:effectLst>
              </a:rPr>
              <a:t>kultūras 2019</a:t>
            </a:r>
            <a:r>
              <a:rPr lang="lv-LV" sz="3500" dirty="0" smtClean="0">
                <a:solidFill>
                  <a:schemeClr val="accent6">
                    <a:lumMod val="50000"/>
                  </a:schemeClr>
                </a:solidFill>
                <a:effectLst>
                  <a:outerShdw blurRad="38100" dist="38100" dir="2700000" algn="tl">
                    <a:srgbClr val="000000">
                      <a:alpha val="43137"/>
                    </a:srgbClr>
                  </a:outerShdw>
                </a:effectLst>
              </a:rPr>
              <a:t>(ha</a:t>
            </a:r>
            <a:r>
              <a:rPr lang="lv-LV" sz="3500" dirty="0">
                <a:solidFill>
                  <a:schemeClr val="accent6">
                    <a:lumMod val="50000"/>
                  </a:schemeClr>
                </a:solidFill>
                <a:effectLst>
                  <a:outerShdw blurRad="38100" dist="38100" dir="2700000" algn="tl">
                    <a:srgbClr val="000000">
                      <a:alpha val="43137"/>
                    </a:srgbClr>
                  </a:outerShdw>
                </a:effectLst>
              </a:rPr>
              <a:t>)</a:t>
            </a:r>
            <a:endParaRPr lang="en-US" dirty="0"/>
          </a:p>
        </p:txBody>
      </p:sp>
      <p:graphicFrame>
        <p:nvGraphicFramePr>
          <p:cNvPr id="7" name="Satura vietturis 6"/>
          <p:cNvGraphicFramePr>
            <a:graphicFrameLocks noGrp="1"/>
          </p:cNvGraphicFramePr>
          <p:nvPr>
            <p:ph idx="1"/>
            <p:extLst>
              <p:ext uri="{D42A27DB-BD31-4B8C-83A1-F6EECF244321}">
                <p14:modId xmlns:p14="http://schemas.microsoft.com/office/powerpoint/2010/main" val="110658239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aida numura vietturis 3"/>
          <p:cNvSpPr>
            <a:spLocks noGrp="1"/>
          </p:cNvSpPr>
          <p:nvPr>
            <p:ph type="sldNum" sz="quarter" idx="12"/>
          </p:nvPr>
        </p:nvSpPr>
        <p:spPr/>
        <p:txBody>
          <a:bodyPr/>
          <a:lstStyle/>
          <a:p>
            <a:fld id="{905633E5-4A05-4DDA-BEFB-F668AD12864E}" type="slidenum">
              <a:rPr lang="lv-LV" smtClean="0"/>
              <a:t>16</a:t>
            </a:fld>
            <a:endParaRPr lang="lv-LV"/>
          </a:p>
        </p:txBody>
      </p:sp>
      <p:sp>
        <p:nvSpPr>
          <p:cNvPr id="9" name="Teksta vietturis 1">
            <a:extLst>
              <a:ext uri="{FF2B5EF4-FFF2-40B4-BE49-F238E27FC236}">
                <a16:creationId xmlns:a16="http://schemas.microsoft.com/office/drawing/2014/main" id="{8F6D72D0-08E5-445E-9637-26DD53EE404C}"/>
              </a:ext>
            </a:extLst>
          </p:cNvPr>
          <p:cNvSpPr txBox="1">
            <a:spLocks/>
          </p:cNvSpPr>
          <p:nvPr/>
        </p:nvSpPr>
        <p:spPr>
          <a:xfrm>
            <a:off x="196193" y="6356358"/>
            <a:ext cx="2641600" cy="304800"/>
          </a:xfrm>
          <a:prstGeom prst="rect">
            <a:avLst/>
          </a:prstGeom>
        </p:spPr>
        <p:txBody>
          <a:bodyPr vert="horz" lIns="91440" tIns="45720" rIns="91440" bIns="45720" rtlCol="0" anchor="ct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smtClean="0"/>
              <a:t>Avots: LAD; ZM</a:t>
            </a:r>
            <a:endParaRPr lang="lv-LV" dirty="0"/>
          </a:p>
        </p:txBody>
      </p:sp>
    </p:spTree>
    <p:extLst>
      <p:ext uri="{BB962C8B-B14F-4D97-AF65-F5344CB8AC3E}">
        <p14:creationId xmlns:p14="http://schemas.microsoft.com/office/powerpoint/2010/main" val="2874834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r"/>
            <a:r>
              <a:rPr lang="lv-LV" dirty="0">
                <a:solidFill>
                  <a:schemeClr val="accent6">
                    <a:lumMod val="50000"/>
                  </a:schemeClr>
                </a:solidFill>
                <a:effectLst>
                  <a:outerShdw blurRad="38100" dist="38100" dir="2700000" algn="tl">
                    <a:srgbClr val="000000">
                      <a:alpha val="43137"/>
                    </a:srgbClr>
                  </a:outerShdw>
                </a:effectLst>
              </a:rPr>
              <a:t>BLA </a:t>
            </a:r>
            <a:r>
              <a:rPr lang="lv-LV" dirty="0" smtClean="0">
                <a:solidFill>
                  <a:schemeClr val="accent6">
                    <a:lumMod val="50000"/>
                  </a:schemeClr>
                </a:solidFill>
                <a:effectLst>
                  <a:outerShdw blurRad="38100" dist="38100" dir="2700000" algn="tl">
                    <a:srgbClr val="000000">
                      <a:alpha val="43137"/>
                    </a:srgbClr>
                  </a:outerShdw>
                </a:effectLst>
              </a:rPr>
              <a:t>produktu realizācija </a:t>
            </a:r>
            <a:r>
              <a:rPr lang="lv-LV" sz="3500" dirty="0" smtClean="0">
                <a:solidFill>
                  <a:schemeClr val="accent6">
                    <a:lumMod val="50000"/>
                  </a:schemeClr>
                </a:solidFill>
                <a:effectLst>
                  <a:outerShdw blurRad="38100" dist="38100" dir="2700000" algn="tl">
                    <a:srgbClr val="000000">
                      <a:alpha val="43137"/>
                    </a:srgbClr>
                  </a:outerShdw>
                </a:effectLst>
              </a:rPr>
              <a:t>(%)</a:t>
            </a:r>
            <a:endParaRPr lang="en-US" dirty="0"/>
          </a:p>
        </p:txBody>
      </p:sp>
      <p:sp>
        <p:nvSpPr>
          <p:cNvPr id="4" name="Slaida numura vietturis 3"/>
          <p:cNvSpPr>
            <a:spLocks noGrp="1"/>
          </p:cNvSpPr>
          <p:nvPr>
            <p:ph type="sldNum" sz="quarter" idx="12"/>
          </p:nvPr>
        </p:nvSpPr>
        <p:spPr/>
        <p:txBody>
          <a:bodyPr/>
          <a:lstStyle/>
          <a:p>
            <a:fld id="{905633E5-4A05-4DDA-BEFB-F668AD12864E}" type="slidenum">
              <a:rPr lang="lv-LV" smtClean="0"/>
              <a:t>17</a:t>
            </a:fld>
            <a:endParaRPr lang="lv-LV"/>
          </a:p>
        </p:txBody>
      </p:sp>
      <p:pic>
        <p:nvPicPr>
          <p:cNvPr id="5" name="Picture 11">
            <a:extLst>
              <a:ext uri="{FF2B5EF4-FFF2-40B4-BE49-F238E27FC236}">
                <a16:creationId xmlns:a16="http://schemas.microsoft.com/office/drawing/2014/main" id="{B226DBE8-F578-48CC-859D-3C83118C5133}"/>
              </a:ext>
            </a:extLst>
          </p:cNvPr>
          <p:cNvPicPr>
            <a:picLocks noGrp="1"/>
          </p:cNvPicPr>
          <p:nvPr>
            <p:ph idx="1"/>
          </p:nvPr>
        </p:nvPicPr>
        <p:blipFill rotWithShape="1">
          <a:blip r:embed="rId3"/>
          <a:srcRect l="16956" t="17121" r="20059" b="12067"/>
          <a:stretch/>
        </p:blipFill>
        <p:spPr bwMode="auto">
          <a:xfrm>
            <a:off x="1639614" y="1825625"/>
            <a:ext cx="7896719" cy="4895858"/>
          </a:xfrm>
          <a:prstGeom prst="rect">
            <a:avLst/>
          </a:prstGeom>
          <a:ln>
            <a:noFill/>
          </a:ln>
          <a:extLst>
            <a:ext uri="{53640926-AAD7-44D8-BBD7-CCE9431645EC}">
              <a14:shadowObscured xmlns:a14="http://schemas.microsoft.com/office/drawing/2010/main"/>
            </a:ext>
          </a:extLst>
        </p:spPr>
      </p:pic>
      <p:sp>
        <p:nvSpPr>
          <p:cNvPr id="6" name="Teksta vietturis 1">
            <a:extLst>
              <a:ext uri="{FF2B5EF4-FFF2-40B4-BE49-F238E27FC236}">
                <a16:creationId xmlns:a16="http://schemas.microsoft.com/office/drawing/2014/main" id="{8F6D72D0-08E5-445E-9637-26DD53EE404C}"/>
              </a:ext>
            </a:extLst>
          </p:cNvPr>
          <p:cNvSpPr txBox="1">
            <a:spLocks/>
          </p:cNvSpPr>
          <p:nvPr/>
        </p:nvSpPr>
        <p:spPr>
          <a:xfrm>
            <a:off x="196193" y="6356358"/>
            <a:ext cx="2641600" cy="304800"/>
          </a:xfrm>
          <a:prstGeom prst="rect">
            <a:avLst/>
          </a:prstGeom>
        </p:spPr>
        <p:txBody>
          <a:bodyPr vert="horz" lIns="91440" tIns="45720" rIns="91440" bIns="45720" rtlCol="0" anchor="ct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smtClean="0"/>
              <a:t>Avots: ZM</a:t>
            </a:r>
            <a:endParaRPr lang="lv-LV" dirty="0"/>
          </a:p>
        </p:txBody>
      </p:sp>
    </p:spTree>
    <p:extLst>
      <p:ext uri="{BB962C8B-B14F-4D97-AF65-F5344CB8AC3E}">
        <p14:creationId xmlns:p14="http://schemas.microsoft.com/office/powerpoint/2010/main" val="474764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r"/>
            <a:r>
              <a:rPr lang="lv-LV" dirty="0" smtClean="0">
                <a:solidFill>
                  <a:schemeClr val="accent6">
                    <a:lumMod val="50000"/>
                  </a:schemeClr>
                </a:solidFill>
                <a:effectLst>
                  <a:outerShdw blurRad="38100" dist="38100" dir="2700000" algn="tl">
                    <a:srgbClr val="000000">
                      <a:alpha val="43137"/>
                    </a:srgbClr>
                  </a:outerShdw>
                </a:effectLst>
              </a:rPr>
              <a:t>Konvencionālā un integrētā </a:t>
            </a:r>
            <a:br>
              <a:rPr lang="lv-LV" dirty="0" smtClean="0">
                <a:solidFill>
                  <a:schemeClr val="accent6">
                    <a:lumMod val="50000"/>
                  </a:schemeClr>
                </a:solidFill>
                <a:effectLst>
                  <a:outerShdw blurRad="38100" dist="38100" dir="2700000" algn="tl">
                    <a:srgbClr val="000000">
                      <a:alpha val="43137"/>
                    </a:srgbClr>
                  </a:outerShdw>
                </a:effectLst>
              </a:rPr>
            </a:br>
            <a:r>
              <a:rPr lang="lv-LV" dirty="0" smtClean="0">
                <a:solidFill>
                  <a:schemeClr val="accent6">
                    <a:lumMod val="50000"/>
                  </a:schemeClr>
                </a:solidFill>
                <a:effectLst>
                  <a:outerShdw blurRad="38100" dist="38100" dir="2700000" algn="tl">
                    <a:srgbClr val="000000">
                      <a:alpha val="43137"/>
                    </a:srgbClr>
                  </a:outerShdw>
                </a:effectLst>
              </a:rPr>
              <a:t>saimniekošana</a:t>
            </a:r>
            <a:endParaRPr lang="en-US" dirty="0"/>
          </a:p>
        </p:txBody>
      </p:sp>
      <p:sp>
        <p:nvSpPr>
          <p:cNvPr id="3" name="Satura vietturis 2"/>
          <p:cNvSpPr>
            <a:spLocks noGrp="1"/>
          </p:cNvSpPr>
          <p:nvPr>
            <p:ph idx="1"/>
          </p:nvPr>
        </p:nvSpPr>
        <p:spPr/>
        <p:txBody>
          <a:bodyPr/>
          <a:lstStyle/>
          <a:p>
            <a:pPr marL="0" indent="0">
              <a:buNone/>
            </a:pPr>
            <a:endParaRPr lang="lv-LV" b="1" dirty="0" smtClean="0"/>
          </a:p>
          <a:p>
            <a:pPr marL="0" indent="0">
              <a:buNone/>
            </a:pPr>
            <a:r>
              <a:rPr lang="lv-LV" b="1" dirty="0" smtClean="0"/>
              <a:t>Konvencionālajā </a:t>
            </a:r>
            <a:r>
              <a:rPr lang="lv-LV" b="1" dirty="0"/>
              <a:t>sistēmā</a:t>
            </a:r>
            <a:r>
              <a:rPr lang="lv-LV" dirty="0"/>
              <a:t> lauksaimniecība ir visintensīvākā, kas nozīmē – uz vidi tiek atstāta vislielākā </a:t>
            </a:r>
            <a:r>
              <a:rPr lang="lv-LV" dirty="0" smtClean="0"/>
              <a:t>ietekme</a:t>
            </a:r>
            <a:r>
              <a:rPr lang="lv-LV" dirty="0"/>
              <a:t>. Šādā sistēmā, piemēram, augu aizsardzībai tiek plaši pielietoti ķīmiski sintezēti pesticīdi, tiek izmantoti minerālmēsli. </a:t>
            </a:r>
            <a:endParaRPr lang="lv-LV" dirty="0" smtClean="0"/>
          </a:p>
          <a:p>
            <a:pPr marL="0" indent="0">
              <a:buNone/>
            </a:pPr>
            <a:endParaRPr lang="lv-LV" b="1" dirty="0"/>
          </a:p>
          <a:p>
            <a:pPr marL="0" indent="0">
              <a:buNone/>
            </a:pPr>
            <a:r>
              <a:rPr lang="lv-LV" b="1" dirty="0" smtClean="0"/>
              <a:t>Integrētajā </a:t>
            </a:r>
            <a:r>
              <a:rPr lang="lv-LV" b="1" dirty="0"/>
              <a:t>sistēmā </a:t>
            </a:r>
            <a:r>
              <a:rPr lang="lv-LV" dirty="0"/>
              <a:t>salīdzinājumā ar iepriekšējo izvēlētās metodes videi ir mazāk kaitīgas. </a:t>
            </a:r>
            <a:r>
              <a:rPr lang="lv-LV" dirty="0" smtClean="0"/>
              <a:t>Sistēma atļauj pielietot augu aizsardzības līdzekļus, minerālmēslus. Mazākās devās kā konvencionālajā sistēmā, atbilstoši valstī un konkrētajai saimniekošanas teritorijai noteiktajām normām.</a:t>
            </a:r>
            <a:endParaRPr lang="en-US" dirty="0"/>
          </a:p>
        </p:txBody>
      </p:sp>
      <p:sp>
        <p:nvSpPr>
          <p:cNvPr id="4" name="Slaida numura vietturis 3"/>
          <p:cNvSpPr>
            <a:spLocks noGrp="1"/>
          </p:cNvSpPr>
          <p:nvPr>
            <p:ph type="sldNum" sz="quarter" idx="12"/>
          </p:nvPr>
        </p:nvSpPr>
        <p:spPr/>
        <p:txBody>
          <a:bodyPr/>
          <a:lstStyle/>
          <a:p>
            <a:fld id="{905633E5-4A05-4DDA-BEFB-F668AD12864E}" type="slidenum">
              <a:rPr lang="lv-LV" smtClean="0"/>
              <a:t>18</a:t>
            </a:fld>
            <a:endParaRPr lang="lv-LV"/>
          </a:p>
        </p:txBody>
      </p:sp>
    </p:spTree>
    <p:extLst>
      <p:ext uri="{BB962C8B-B14F-4D97-AF65-F5344CB8AC3E}">
        <p14:creationId xmlns:p14="http://schemas.microsoft.com/office/powerpoint/2010/main" val="1950750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r"/>
            <a:r>
              <a:rPr lang="lv-LV" dirty="0" smtClean="0">
                <a:solidFill>
                  <a:schemeClr val="accent6">
                    <a:lumMod val="50000"/>
                  </a:schemeClr>
                </a:solidFill>
                <a:effectLst>
                  <a:outerShdw blurRad="38100" dist="38100" dir="2700000" algn="tl">
                    <a:srgbClr val="000000">
                      <a:alpha val="43137"/>
                    </a:srgbClr>
                  </a:outerShdw>
                </a:effectLst>
              </a:rPr>
              <a:t>Pesticīdu lietošanas normas ES un LV</a:t>
            </a:r>
            <a:r>
              <a:rPr lang="de-DE" sz="3500" dirty="0">
                <a:solidFill>
                  <a:schemeClr val="accent6">
                    <a:lumMod val="50000"/>
                  </a:schemeClr>
                </a:solidFill>
                <a:effectLst>
                  <a:outerShdw blurRad="38100" dist="38100" dir="2700000" algn="tl">
                    <a:srgbClr val="000000">
                      <a:alpha val="43137"/>
                    </a:srgbClr>
                  </a:outerShdw>
                </a:effectLst>
              </a:rPr>
              <a:t/>
            </a:r>
            <a:br>
              <a:rPr lang="de-DE" sz="3500" dirty="0">
                <a:solidFill>
                  <a:schemeClr val="accent6">
                    <a:lumMod val="50000"/>
                  </a:schemeClr>
                </a:solidFill>
                <a:effectLst>
                  <a:outerShdw blurRad="38100" dist="38100" dir="2700000" algn="tl">
                    <a:srgbClr val="000000">
                      <a:alpha val="43137"/>
                    </a:srgbClr>
                  </a:outerShdw>
                </a:effectLst>
              </a:rPr>
            </a:br>
            <a:endParaRPr lang="en-US" dirty="0"/>
          </a:p>
        </p:txBody>
      </p:sp>
      <p:pic>
        <p:nvPicPr>
          <p:cNvPr id="5" name="Satura vietturis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9673" y="1755635"/>
            <a:ext cx="6997959" cy="4965848"/>
          </a:xfrm>
        </p:spPr>
      </p:pic>
      <p:sp>
        <p:nvSpPr>
          <p:cNvPr id="4" name="Slaida numura vietturis 3"/>
          <p:cNvSpPr>
            <a:spLocks noGrp="1"/>
          </p:cNvSpPr>
          <p:nvPr>
            <p:ph type="sldNum" sz="quarter" idx="12"/>
          </p:nvPr>
        </p:nvSpPr>
        <p:spPr/>
        <p:txBody>
          <a:bodyPr/>
          <a:lstStyle/>
          <a:p>
            <a:fld id="{905633E5-4A05-4DDA-BEFB-F668AD12864E}" type="slidenum">
              <a:rPr lang="lv-LV" smtClean="0"/>
              <a:t>19</a:t>
            </a:fld>
            <a:endParaRPr lang="lv-LV"/>
          </a:p>
        </p:txBody>
      </p:sp>
    </p:spTree>
    <p:extLst>
      <p:ext uri="{BB962C8B-B14F-4D97-AF65-F5344CB8AC3E}">
        <p14:creationId xmlns:p14="http://schemas.microsoft.com/office/powerpoint/2010/main" val="1296284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38853" y="1443609"/>
            <a:ext cx="7059578" cy="724546"/>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r">
              <a:lnSpc>
                <a:spcPct val="90000"/>
              </a:lnSpc>
            </a:pP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 Prezentācijas saturs</a:t>
            </a:r>
            <a:endParaRPr lang="de-DE" sz="4400" dirty="0">
              <a:solidFill>
                <a:schemeClr val="accent6">
                  <a:lumMod val="50000"/>
                </a:schemeClr>
              </a:solidFill>
              <a:effectLst>
                <a:outerShdw blurRad="38100" dist="38100" dir="2700000" algn="tl">
                  <a:srgbClr val="000000">
                    <a:alpha val="43137"/>
                  </a:srgbClr>
                </a:outerShdw>
              </a:effectLst>
              <a:latin typeface="+mj-lt"/>
              <a:cs typeface="+mj-cs"/>
            </a:endParaRPr>
          </a:p>
        </p:txBody>
      </p:sp>
      <p:sp>
        <p:nvSpPr>
          <p:cNvPr id="9" name="TextBox 8"/>
          <p:cNvSpPr txBox="1"/>
          <p:nvPr/>
        </p:nvSpPr>
        <p:spPr>
          <a:xfrm>
            <a:off x="1558212" y="4605618"/>
            <a:ext cx="6129297" cy="861774"/>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65000"/>
                  </a:schemeClr>
                </a:solidFill>
              </a:rPr>
              <a:t>Kādas būs mūsu saimniekošanas iespējas nākotnē</a:t>
            </a:r>
            <a:endParaRPr lang="lv-LV" sz="2500" dirty="0">
              <a:solidFill>
                <a:schemeClr val="bg1">
                  <a:lumMod val="65000"/>
                </a:schemeClr>
              </a:solidFill>
            </a:endParaRPr>
          </a:p>
        </p:txBody>
      </p:sp>
      <p:sp>
        <p:nvSpPr>
          <p:cNvPr id="10" name="TextBox 9"/>
          <p:cNvSpPr txBox="1"/>
          <p:nvPr/>
        </p:nvSpPr>
        <p:spPr>
          <a:xfrm>
            <a:off x="1623528" y="3149758"/>
            <a:ext cx="6074928" cy="477054"/>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65000"/>
                  </a:schemeClr>
                </a:solidFill>
              </a:rPr>
              <a:t>Kā mēs saimniekojam šodien</a:t>
            </a:r>
            <a:endParaRPr lang="lv-LV" sz="2500" dirty="0">
              <a:solidFill>
                <a:schemeClr val="bg1">
                  <a:lumMod val="65000"/>
                </a:schemeClr>
              </a:solidFill>
            </a:endParaRPr>
          </a:p>
        </p:txBody>
      </p:sp>
    </p:spTree>
    <p:extLst>
      <p:ext uri="{BB962C8B-B14F-4D97-AF65-F5344CB8AC3E}">
        <p14:creationId xmlns:p14="http://schemas.microsoft.com/office/powerpoint/2010/main" val="238585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r"/>
            <a:r>
              <a:rPr lang="lv-LV" dirty="0">
                <a:solidFill>
                  <a:schemeClr val="accent6">
                    <a:lumMod val="50000"/>
                  </a:schemeClr>
                </a:solidFill>
                <a:effectLst>
                  <a:outerShdw blurRad="38100" dist="38100" dir="2700000" algn="tl">
                    <a:srgbClr val="000000">
                      <a:alpha val="43137"/>
                    </a:srgbClr>
                  </a:outerShdw>
                </a:effectLst>
              </a:rPr>
              <a:t>Pesticīdu </a:t>
            </a:r>
            <a:r>
              <a:rPr lang="lv-LV" dirty="0" smtClean="0">
                <a:solidFill>
                  <a:schemeClr val="accent6">
                    <a:lumMod val="50000"/>
                  </a:schemeClr>
                </a:solidFill>
                <a:effectLst>
                  <a:outerShdw blurRad="38100" dist="38100" dir="2700000" algn="tl">
                    <a:srgbClr val="000000">
                      <a:alpha val="43137"/>
                    </a:srgbClr>
                  </a:outerShdw>
                </a:effectLst>
              </a:rPr>
              <a:t>lietošana kultūrām</a:t>
            </a:r>
            <a:endParaRPr lang="en-US" dirty="0"/>
          </a:p>
        </p:txBody>
      </p:sp>
      <p:pic>
        <p:nvPicPr>
          <p:cNvPr id="5" name="Satura vietturis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493" y="1690692"/>
            <a:ext cx="9687012" cy="4495504"/>
          </a:xfrm>
        </p:spPr>
      </p:pic>
      <p:sp>
        <p:nvSpPr>
          <p:cNvPr id="4" name="Slaida numura vietturis 3"/>
          <p:cNvSpPr>
            <a:spLocks noGrp="1"/>
          </p:cNvSpPr>
          <p:nvPr>
            <p:ph type="sldNum" sz="quarter" idx="12"/>
          </p:nvPr>
        </p:nvSpPr>
        <p:spPr/>
        <p:txBody>
          <a:bodyPr/>
          <a:lstStyle/>
          <a:p>
            <a:fld id="{905633E5-4A05-4DDA-BEFB-F668AD12864E}" type="slidenum">
              <a:rPr lang="lv-LV" smtClean="0"/>
              <a:t>20</a:t>
            </a:fld>
            <a:endParaRPr lang="lv-LV"/>
          </a:p>
        </p:txBody>
      </p:sp>
    </p:spTree>
    <p:extLst>
      <p:ext uri="{BB962C8B-B14F-4D97-AF65-F5344CB8AC3E}">
        <p14:creationId xmlns:p14="http://schemas.microsoft.com/office/powerpoint/2010/main" val="1140443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38853" y="622116"/>
            <a:ext cx="7059578" cy="724546"/>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r">
              <a:lnSpc>
                <a:spcPct val="90000"/>
              </a:lnSpc>
            </a:pP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Nākotne</a:t>
            </a:r>
            <a:endParaRPr lang="de-DE" sz="4400" dirty="0">
              <a:solidFill>
                <a:schemeClr val="accent6">
                  <a:lumMod val="50000"/>
                </a:schemeClr>
              </a:solidFill>
              <a:effectLst>
                <a:outerShdw blurRad="38100" dist="38100" dir="2700000" algn="tl">
                  <a:srgbClr val="000000">
                    <a:alpha val="43137"/>
                  </a:srgbClr>
                </a:outerShdw>
              </a:effectLst>
              <a:latin typeface="+mj-lt"/>
              <a:cs typeface="+mj-cs"/>
            </a:endParaRPr>
          </a:p>
        </p:txBody>
      </p:sp>
      <p:sp>
        <p:nvSpPr>
          <p:cNvPr id="2" name="TextBox 1"/>
          <p:cNvSpPr txBox="1"/>
          <p:nvPr/>
        </p:nvSpPr>
        <p:spPr>
          <a:xfrm>
            <a:off x="2251896" y="2823481"/>
            <a:ext cx="7086600" cy="369332"/>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b="1" dirty="0">
                <a:solidFill>
                  <a:schemeClr val="bg1">
                    <a:lumMod val="75000"/>
                  </a:schemeClr>
                </a:solidFill>
              </a:rPr>
              <a:t>L</a:t>
            </a:r>
            <a:r>
              <a:rPr lang="lv-LV" b="1" dirty="0" smtClean="0">
                <a:solidFill>
                  <a:schemeClr val="bg1">
                    <a:lumMod val="75000"/>
                  </a:schemeClr>
                </a:solidFill>
              </a:rPr>
              <a:t>auksaimniecības darbības ietekme vides/klimata </a:t>
            </a:r>
            <a:r>
              <a:rPr lang="lv-LV" b="1" dirty="0" err="1" smtClean="0">
                <a:solidFill>
                  <a:schemeClr val="bg1">
                    <a:lumMod val="75000"/>
                  </a:schemeClr>
                </a:solidFill>
              </a:rPr>
              <a:t>jomā_KLP</a:t>
            </a:r>
            <a:r>
              <a:rPr lang="lv-LV" b="1" dirty="0" smtClean="0">
                <a:solidFill>
                  <a:schemeClr val="bg1">
                    <a:lumMod val="75000"/>
                  </a:schemeClr>
                </a:solidFill>
              </a:rPr>
              <a:t> 2023-2027</a:t>
            </a:r>
            <a:endParaRPr lang="lv-LV" dirty="0"/>
          </a:p>
        </p:txBody>
      </p:sp>
      <p:sp>
        <p:nvSpPr>
          <p:cNvPr id="25" name="TextBox 24"/>
          <p:cNvSpPr txBox="1"/>
          <p:nvPr/>
        </p:nvSpPr>
        <p:spPr>
          <a:xfrm>
            <a:off x="2168664" y="3931223"/>
            <a:ext cx="7086601" cy="369332"/>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b="1" dirty="0" err="1" smtClean="0">
                <a:solidFill>
                  <a:schemeClr val="bg1">
                    <a:lumMod val="65000"/>
                  </a:schemeClr>
                </a:solidFill>
              </a:rPr>
              <a:t>Eko</a:t>
            </a:r>
            <a:r>
              <a:rPr lang="lv-LV" b="1" dirty="0" smtClean="0">
                <a:solidFill>
                  <a:schemeClr val="bg1">
                    <a:lumMod val="65000"/>
                  </a:schemeClr>
                </a:solidFill>
              </a:rPr>
              <a:t> shēmas un </a:t>
            </a:r>
            <a:r>
              <a:rPr lang="lv-LV" b="1" dirty="0" err="1" smtClean="0">
                <a:solidFill>
                  <a:schemeClr val="bg1">
                    <a:lumMod val="65000"/>
                  </a:schemeClr>
                </a:solidFill>
              </a:rPr>
              <a:t>agrovides</a:t>
            </a:r>
            <a:r>
              <a:rPr lang="lv-LV" b="1" dirty="0" smtClean="0">
                <a:solidFill>
                  <a:schemeClr val="bg1">
                    <a:lumMod val="65000"/>
                  </a:schemeClr>
                </a:solidFill>
              </a:rPr>
              <a:t> pasākumi = brīvprātīgi 	</a:t>
            </a:r>
            <a:endParaRPr lang="lv-LV" dirty="0">
              <a:solidFill>
                <a:schemeClr val="bg1">
                  <a:lumMod val="65000"/>
                </a:schemeClr>
              </a:solidFill>
            </a:endParaRPr>
          </a:p>
        </p:txBody>
      </p:sp>
      <p:sp>
        <p:nvSpPr>
          <p:cNvPr id="9" name="TextBox 8"/>
          <p:cNvSpPr txBox="1"/>
          <p:nvPr/>
        </p:nvSpPr>
        <p:spPr>
          <a:xfrm>
            <a:off x="2168664" y="5038965"/>
            <a:ext cx="7086600" cy="923330"/>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b="1" dirty="0" smtClean="0">
                <a:solidFill>
                  <a:schemeClr val="bg1">
                    <a:lumMod val="50000"/>
                  </a:schemeClr>
                </a:solidFill>
              </a:rPr>
              <a:t>KLP Atbalsta shēmu pamata aicinājums izmantot darbības, lai mazinātu </a:t>
            </a:r>
            <a:r>
              <a:rPr lang="lv-LV" b="1" dirty="0">
                <a:solidFill>
                  <a:schemeClr val="bg1">
                    <a:lumMod val="50000"/>
                  </a:schemeClr>
                </a:solidFill>
              </a:rPr>
              <a:t>AAL lietošanu, sabalansētu mēslošanas līdzekļu lietošanu, uzlabotiem dzīvnieku turēšanas un barošanas </a:t>
            </a:r>
            <a:r>
              <a:rPr lang="lv-LV" b="1" dirty="0" smtClean="0">
                <a:solidFill>
                  <a:schemeClr val="bg1">
                    <a:lumMod val="50000"/>
                  </a:schemeClr>
                </a:solidFill>
              </a:rPr>
              <a:t>apstākļiem u.c.</a:t>
            </a:r>
            <a:endParaRPr lang="lv-LV" b="1" dirty="0">
              <a:solidFill>
                <a:schemeClr val="bg1">
                  <a:lumMod val="50000"/>
                </a:schemeClr>
              </a:solidFill>
            </a:endParaRPr>
          </a:p>
        </p:txBody>
      </p:sp>
      <p:sp>
        <p:nvSpPr>
          <p:cNvPr id="13" name="Teksta vietturis 1">
            <a:extLst>
              <a:ext uri="{FF2B5EF4-FFF2-40B4-BE49-F238E27FC236}">
                <a16:creationId xmlns:a16="http://schemas.microsoft.com/office/drawing/2014/main" id="{8F6D72D0-08E5-445E-9637-26DD53EE404C}"/>
              </a:ext>
            </a:extLst>
          </p:cNvPr>
          <p:cNvSpPr txBox="1">
            <a:spLocks/>
          </p:cNvSpPr>
          <p:nvPr/>
        </p:nvSpPr>
        <p:spPr>
          <a:xfrm>
            <a:off x="196193" y="6356358"/>
            <a:ext cx="2641600" cy="304800"/>
          </a:xfrm>
          <a:prstGeom prst="rect">
            <a:avLst/>
          </a:prstGeom>
        </p:spPr>
        <p:txBody>
          <a:bodyPr vert="horz" lIns="91440" tIns="45720" rIns="91440" bIns="45720" rtlCol="0" anchor="ct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smtClean="0"/>
              <a:t>Avots: ZM</a:t>
            </a:r>
            <a:endParaRPr lang="lv-LV" dirty="0"/>
          </a:p>
        </p:txBody>
      </p:sp>
    </p:spTree>
    <p:extLst>
      <p:ext uri="{BB962C8B-B14F-4D97-AF65-F5344CB8AC3E}">
        <p14:creationId xmlns:p14="http://schemas.microsoft.com/office/powerpoint/2010/main" val="5005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38853" y="622116"/>
            <a:ext cx="7059578" cy="724546"/>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r">
              <a:lnSpc>
                <a:spcPct val="90000"/>
              </a:lnSpc>
            </a:pP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Nākotnes virziena Projekts</a:t>
            </a:r>
            <a:endParaRPr lang="de-DE" sz="4400" dirty="0">
              <a:solidFill>
                <a:schemeClr val="accent6">
                  <a:lumMod val="50000"/>
                </a:schemeClr>
              </a:solidFill>
              <a:effectLst>
                <a:outerShdw blurRad="38100" dist="38100" dir="2700000" algn="tl">
                  <a:srgbClr val="000000">
                    <a:alpha val="43137"/>
                  </a:srgbClr>
                </a:outerShdw>
              </a:effectLst>
              <a:latin typeface="+mj-lt"/>
              <a:cs typeface="+mj-cs"/>
            </a:endParaRPr>
          </a:p>
        </p:txBody>
      </p:sp>
      <p:sp>
        <p:nvSpPr>
          <p:cNvPr id="2" name="TextBox 1"/>
          <p:cNvSpPr txBox="1"/>
          <p:nvPr/>
        </p:nvSpPr>
        <p:spPr>
          <a:xfrm>
            <a:off x="1432940" y="1352713"/>
            <a:ext cx="7086600" cy="461665"/>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sz="2400" b="1" dirty="0" err="1">
                <a:solidFill>
                  <a:schemeClr val="bg1"/>
                </a:solidFill>
              </a:rPr>
              <a:t>Eko</a:t>
            </a:r>
            <a:r>
              <a:rPr lang="lv-LV" sz="2400" b="1" dirty="0">
                <a:solidFill>
                  <a:schemeClr val="bg1"/>
                </a:solidFill>
              </a:rPr>
              <a:t>-shēmas un </a:t>
            </a:r>
            <a:r>
              <a:rPr lang="lv-LV" sz="2400" b="1" dirty="0" err="1">
                <a:solidFill>
                  <a:schemeClr val="bg1"/>
                </a:solidFill>
              </a:rPr>
              <a:t>agrovides</a:t>
            </a:r>
            <a:r>
              <a:rPr lang="lv-LV" sz="2400" b="1" dirty="0">
                <a:solidFill>
                  <a:schemeClr val="bg1"/>
                </a:solidFill>
              </a:rPr>
              <a:t> atbalsta </a:t>
            </a:r>
            <a:r>
              <a:rPr lang="lv-LV" sz="2400" b="1" dirty="0" smtClean="0">
                <a:solidFill>
                  <a:schemeClr val="bg1"/>
                </a:solidFill>
              </a:rPr>
              <a:t>mērķi:</a:t>
            </a:r>
            <a:endParaRPr lang="lv-LV" sz="2400" dirty="0">
              <a:solidFill>
                <a:schemeClr val="bg1"/>
              </a:solidFill>
            </a:endParaRPr>
          </a:p>
        </p:txBody>
      </p:sp>
      <p:sp>
        <p:nvSpPr>
          <p:cNvPr id="25" name="TextBox 24"/>
          <p:cNvSpPr txBox="1"/>
          <p:nvPr/>
        </p:nvSpPr>
        <p:spPr>
          <a:xfrm>
            <a:off x="161188" y="2277160"/>
            <a:ext cx="9792109" cy="646331"/>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b="1" dirty="0" smtClean="0">
                <a:solidFill>
                  <a:schemeClr val="bg1">
                    <a:lumMod val="65000"/>
                  </a:schemeClr>
                </a:solidFill>
              </a:rPr>
              <a:t>* </a:t>
            </a:r>
            <a:r>
              <a:rPr lang="lv-LV" b="1" dirty="0"/>
              <a:t>mazināt barības vielu noteci</a:t>
            </a:r>
            <a:r>
              <a:rPr lang="lv-LV" dirty="0"/>
              <a:t> un </a:t>
            </a:r>
            <a:r>
              <a:rPr lang="lv-LV" b="1" dirty="0"/>
              <a:t>uzlabot augsnes struktūru</a:t>
            </a:r>
            <a:r>
              <a:rPr lang="lv-LV" dirty="0"/>
              <a:t>: </a:t>
            </a:r>
            <a:r>
              <a:rPr lang="lv-LV" i="1" dirty="0"/>
              <a:t>slāpekli piesaistošo kultūraugu audzēšana, zālāji </a:t>
            </a:r>
            <a:r>
              <a:rPr lang="lv-LV" i="1" dirty="0" err="1"/>
              <a:t>pasējā</a:t>
            </a:r>
            <a:r>
              <a:rPr lang="lv-LV" i="1" dirty="0"/>
              <a:t>, </a:t>
            </a:r>
            <a:r>
              <a:rPr lang="lv-LV" i="1" dirty="0" err="1"/>
              <a:t>starpkultūras</a:t>
            </a:r>
            <a:endParaRPr lang="lv-LV" dirty="0">
              <a:solidFill>
                <a:schemeClr val="bg1">
                  <a:lumMod val="65000"/>
                </a:schemeClr>
              </a:solidFill>
            </a:endParaRPr>
          </a:p>
        </p:txBody>
      </p:sp>
      <p:sp>
        <p:nvSpPr>
          <p:cNvPr id="9" name="TextBox 8"/>
          <p:cNvSpPr txBox="1"/>
          <p:nvPr/>
        </p:nvSpPr>
        <p:spPr>
          <a:xfrm>
            <a:off x="161187" y="3024649"/>
            <a:ext cx="9792109" cy="646331"/>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b="1" dirty="0" smtClean="0">
                <a:solidFill>
                  <a:schemeClr val="bg1">
                    <a:lumMod val="50000"/>
                  </a:schemeClr>
                </a:solidFill>
              </a:rPr>
              <a:t>* </a:t>
            </a:r>
            <a:r>
              <a:rPr lang="lv-LV" b="1" dirty="0"/>
              <a:t>stiprināt efektīvu resursu </a:t>
            </a:r>
            <a:r>
              <a:rPr lang="lv-LV" b="1" dirty="0" smtClean="0"/>
              <a:t>izmantoš</a:t>
            </a:r>
            <a:r>
              <a:rPr lang="lv-LV" dirty="0" smtClean="0"/>
              <a:t>anu: </a:t>
            </a:r>
            <a:r>
              <a:rPr lang="lv-LV" i="1" dirty="0"/>
              <a:t>precīzo tehnoloģiju izmantošanai, tiešai sējai, videi draudzīga laukkopība un dārzkopība</a:t>
            </a:r>
            <a:endParaRPr lang="lv-LV" b="1" dirty="0">
              <a:solidFill>
                <a:schemeClr val="bg1">
                  <a:lumMod val="50000"/>
                </a:schemeClr>
              </a:solidFill>
            </a:endParaRPr>
          </a:p>
        </p:txBody>
      </p:sp>
      <p:sp>
        <p:nvSpPr>
          <p:cNvPr id="6" name="TextBox 5"/>
          <p:cNvSpPr txBox="1"/>
          <p:nvPr/>
        </p:nvSpPr>
        <p:spPr>
          <a:xfrm>
            <a:off x="161186" y="3744148"/>
            <a:ext cx="9792109" cy="369332"/>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b="1" dirty="0" smtClean="0">
                <a:solidFill>
                  <a:schemeClr val="bg1">
                    <a:lumMod val="50000"/>
                  </a:schemeClr>
                </a:solidFill>
              </a:rPr>
              <a:t>* </a:t>
            </a:r>
            <a:r>
              <a:rPr lang="lv-LV" b="1" dirty="0"/>
              <a:t>samazināt barības vielu noteci </a:t>
            </a:r>
            <a:r>
              <a:rPr lang="lv-LV" dirty="0"/>
              <a:t>uz ūdeņiem:  </a:t>
            </a:r>
            <a:r>
              <a:rPr lang="lv-LV" i="1" dirty="0"/>
              <a:t>zaļo joslu jeb </a:t>
            </a:r>
            <a:r>
              <a:rPr lang="lv-LV" i="1" dirty="0" err="1"/>
              <a:t>buferjoslu</a:t>
            </a:r>
            <a:r>
              <a:rPr lang="lv-LV" i="1" dirty="0"/>
              <a:t> izveide</a:t>
            </a:r>
            <a:endParaRPr lang="lv-LV" b="1" dirty="0">
              <a:solidFill>
                <a:schemeClr val="bg1">
                  <a:lumMod val="50000"/>
                </a:schemeClr>
              </a:solidFill>
            </a:endParaRPr>
          </a:p>
        </p:txBody>
      </p:sp>
      <p:sp>
        <p:nvSpPr>
          <p:cNvPr id="7" name="TextBox 6"/>
          <p:cNvSpPr txBox="1"/>
          <p:nvPr/>
        </p:nvSpPr>
        <p:spPr>
          <a:xfrm>
            <a:off x="161185" y="4186648"/>
            <a:ext cx="9792109" cy="369332"/>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b="1" dirty="0" smtClean="0">
                <a:solidFill>
                  <a:schemeClr val="bg1">
                    <a:lumMod val="50000"/>
                  </a:schemeClr>
                </a:solidFill>
              </a:rPr>
              <a:t>* </a:t>
            </a:r>
            <a:r>
              <a:rPr lang="lv-LV" b="1" dirty="0"/>
              <a:t>samazināt barības vielu noteci </a:t>
            </a:r>
            <a:r>
              <a:rPr lang="lv-LV" dirty="0"/>
              <a:t>uz ūdeņiem:  </a:t>
            </a:r>
            <a:r>
              <a:rPr lang="lv-LV" i="1" dirty="0"/>
              <a:t>zaļo joslu jeb </a:t>
            </a:r>
            <a:r>
              <a:rPr lang="lv-LV" i="1" dirty="0" err="1"/>
              <a:t>buferjoslu</a:t>
            </a:r>
            <a:r>
              <a:rPr lang="lv-LV" i="1" dirty="0"/>
              <a:t> izveide</a:t>
            </a:r>
            <a:endParaRPr lang="lv-LV" b="1" dirty="0">
              <a:solidFill>
                <a:schemeClr val="bg1">
                  <a:lumMod val="50000"/>
                </a:schemeClr>
              </a:solidFill>
            </a:endParaRPr>
          </a:p>
        </p:txBody>
      </p:sp>
      <p:sp>
        <p:nvSpPr>
          <p:cNvPr id="8" name="TextBox 7"/>
          <p:cNvSpPr txBox="1"/>
          <p:nvPr/>
        </p:nvSpPr>
        <p:spPr>
          <a:xfrm>
            <a:off x="161185" y="4629148"/>
            <a:ext cx="9792109" cy="646331"/>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b="1" dirty="0" smtClean="0">
                <a:solidFill>
                  <a:schemeClr val="bg1">
                    <a:lumMod val="50000"/>
                  </a:schemeClr>
                </a:solidFill>
              </a:rPr>
              <a:t>* </a:t>
            </a:r>
            <a:r>
              <a:rPr lang="lv-LV" b="1" dirty="0"/>
              <a:t>veicināt bioloģisko daudzveidību</a:t>
            </a:r>
            <a:r>
              <a:rPr lang="lv-LV" dirty="0"/>
              <a:t>:</a:t>
            </a:r>
            <a:r>
              <a:rPr lang="lv-LV" i="1" dirty="0"/>
              <a:t> bioloģiskās daudzveidības uzturēšana zālājos, t.sk. putnu dzīvotnēs, biškopības vienību apsaimniekošana</a:t>
            </a:r>
            <a:endParaRPr lang="lv-LV" b="1" dirty="0">
              <a:solidFill>
                <a:schemeClr val="bg1">
                  <a:lumMod val="50000"/>
                </a:schemeClr>
              </a:solidFill>
            </a:endParaRPr>
          </a:p>
        </p:txBody>
      </p:sp>
      <p:sp>
        <p:nvSpPr>
          <p:cNvPr id="10" name="TextBox 9"/>
          <p:cNvSpPr txBox="1"/>
          <p:nvPr/>
        </p:nvSpPr>
        <p:spPr>
          <a:xfrm>
            <a:off x="161184" y="5376637"/>
            <a:ext cx="9792109" cy="369332"/>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b="1" dirty="0" smtClean="0">
                <a:solidFill>
                  <a:schemeClr val="bg1">
                    <a:lumMod val="50000"/>
                  </a:schemeClr>
                </a:solidFill>
              </a:rPr>
              <a:t>* </a:t>
            </a:r>
            <a:r>
              <a:rPr lang="lv-LV" b="1" dirty="0"/>
              <a:t>bioloģiskā lauksaimniecība</a:t>
            </a:r>
            <a:r>
              <a:rPr lang="lv-LV" dirty="0"/>
              <a:t>, kurā nelieto ķīmiskos AAL </a:t>
            </a:r>
            <a:endParaRPr lang="lv-LV" b="1" dirty="0">
              <a:solidFill>
                <a:schemeClr val="bg1">
                  <a:lumMod val="50000"/>
                </a:schemeClr>
              </a:solidFill>
            </a:endParaRPr>
          </a:p>
        </p:txBody>
      </p:sp>
      <p:sp>
        <p:nvSpPr>
          <p:cNvPr id="12" name="TextBox 11"/>
          <p:cNvSpPr txBox="1"/>
          <p:nvPr/>
        </p:nvSpPr>
        <p:spPr>
          <a:xfrm>
            <a:off x="161184" y="5847127"/>
            <a:ext cx="9792109" cy="369332"/>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b="1" dirty="0" smtClean="0">
                <a:solidFill>
                  <a:schemeClr val="bg1">
                    <a:lumMod val="50000"/>
                  </a:schemeClr>
                </a:solidFill>
              </a:rPr>
              <a:t>* </a:t>
            </a:r>
            <a:r>
              <a:rPr lang="lv-LV" b="1" dirty="0"/>
              <a:t>samazināt SEG un amonjaka emisijas lopkopībā </a:t>
            </a:r>
            <a:r>
              <a:rPr lang="lv-LV" dirty="0"/>
              <a:t>un  augstāku </a:t>
            </a:r>
            <a:r>
              <a:rPr lang="lv-LV" b="1" dirty="0"/>
              <a:t>labturības</a:t>
            </a:r>
            <a:r>
              <a:rPr lang="lv-LV" dirty="0"/>
              <a:t> prasību ievērošana</a:t>
            </a:r>
            <a:endParaRPr lang="lv-LV" b="1" dirty="0">
              <a:solidFill>
                <a:schemeClr val="bg1">
                  <a:lumMod val="50000"/>
                </a:schemeClr>
              </a:solidFill>
            </a:endParaRPr>
          </a:p>
        </p:txBody>
      </p:sp>
      <p:sp>
        <p:nvSpPr>
          <p:cNvPr id="13" name="Teksta vietturis 1">
            <a:extLst>
              <a:ext uri="{FF2B5EF4-FFF2-40B4-BE49-F238E27FC236}">
                <a16:creationId xmlns:a16="http://schemas.microsoft.com/office/drawing/2014/main" id="{8F6D72D0-08E5-445E-9637-26DD53EE404C}"/>
              </a:ext>
            </a:extLst>
          </p:cNvPr>
          <p:cNvSpPr txBox="1">
            <a:spLocks/>
          </p:cNvSpPr>
          <p:nvPr/>
        </p:nvSpPr>
        <p:spPr>
          <a:xfrm>
            <a:off x="196193" y="6356358"/>
            <a:ext cx="2641600" cy="304800"/>
          </a:xfrm>
          <a:prstGeom prst="rect">
            <a:avLst/>
          </a:prstGeom>
        </p:spPr>
        <p:txBody>
          <a:bodyPr vert="horz" lIns="91440" tIns="45720" rIns="91440" bIns="45720" rtlCol="0" anchor="ct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smtClean="0"/>
              <a:t>Avots: ZM</a:t>
            </a:r>
            <a:endParaRPr lang="lv-LV" dirty="0"/>
          </a:p>
        </p:txBody>
      </p:sp>
    </p:spTree>
    <p:extLst>
      <p:ext uri="{BB962C8B-B14F-4D97-AF65-F5344CB8AC3E}">
        <p14:creationId xmlns:p14="http://schemas.microsoft.com/office/powerpoint/2010/main" val="36970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6" grpId="0" animBg="1"/>
      <p:bldP spid="7" grpId="0" animBg="1"/>
      <p:bldP spid="8"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38853" y="622116"/>
            <a:ext cx="7059578" cy="724546"/>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r">
              <a:lnSpc>
                <a:spcPct val="90000"/>
              </a:lnSpc>
            </a:pPr>
            <a:r>
              <a:rPr lang="lv-LV" sz="4400" dirty="0" err="1" smtClean="0">
                <a:solidFill>
                  <a:schemeClr val="accent6">
                    <a:lumMod val="50000"/>
                  </a:schemeClr>
                </a:solidFill>
                <a:effectLst>
                  <a:outerShdw blurRad="38100" dist="38100" dir="2700000" algn="tl">
                    <a:srgbClr val="000000">
                      <a:alpha val="43137"/>
                    </a:srgbClr>
                  </a:outerShdw>
                </a:effectLst>
                <a:latin typeface="+mj-lt"/>
                <a:cs typeface="+mj-cs"/>
              </a:rPr>
              <a:t>Eko-shēmas_Projekts</a:t>
            </a: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 </a:t>
            </a:r>
            <a:r>
              <a:rPr lang="lv-LV" sz="3500" dirty="0" smtClean="0">
                <a:solidFill>
                  <a:schemeClr val="accent6">
                    <a:lumMod val="50000"/>
                  </a:schemeClr>
                </a:solidFill>
                <a:effectLst>
                  <a:outerShdw blurRad="38100" dist="38100" dir="2700000" algn="tl">
                    <a:srgbClr val="000000">
                      <a:alpha val="43137"/>
                    </a:srgbClr>
                  </a:outerShdw>
                </a:effectLst>
                <a:latin typeface="+mj-lt"/>
                <a:cs typeface="+mj-cs"/>
              </a:rPr>
              <a:t>(piemēri)</a:t>
            </a:r>
            <a:endParaRPr lang="de-DE" sz="3500" dirty="0">
              <a:solidFill>
                <a:schemeClr val="accent6">
                  <a:lumMod val="50000"/>
                </a:schemeClr>
              </a:solidFill>
              <a:effectLst>
                <a:outerShdw blurRad="38100" dist="38100" dir="2700000" algn="tl">
                  <a:srgbClr val="000000">
                    <a:alpha val="43137"/>
                  </a:srgbClr>
                </a:outerShdw>
              </a:effectLst>
              <a:latin typeface="+mj-lt"/>
              <a:cs typeface="+mj-cs"/>
            </a:endParaRPr>
          </a:p>
        </p:txBody>
      </p:sp>
      <p:sp>
        <p:nvSpPr>
          <p:cNvPr id="2" name="TextBox 1"/>
          <p:cNvSpPr txBox="1"/>
          <p:nvPr/>
        </p:nvSpPr>
        <p:spPr>
          <a:xfrm>
            <a:off x="178688" y="1626454"/>
            <a:ext cx="9757100" cy="923330"/>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b="1" dirty="0"/>
              <a:t>Zaļo platību </a:t>
            </a:r>
            <a:r>
              <a:rPr lang="lv-LV" b="1" dirty="0" smtClean="0"/>
              <a:t>kopums: </a:t>
            </a:r>
            <a:r>
              <a:rPr lang="lv-LV" dirty="0"/>
              <a:t>Augsnes kaļķošana slāpekli piesaistošu kultūraugu </a:t>
            </a:r>
            <a:r>
              <a:rPr lang="lv-LV" dirty="0" smtClean="0"/>
              <a:t>platībās, nektāraugi, </a:t>
            </a:r>
            <a:r>
              <a:rPr lang="lv-LV" dirty="0" err="1" smtClean="0"/>
              <a:t>starpkultūras</a:t>
            </a:r>
            <a:r>
              <a:rPr lang="lv-LV" dirty="0" smtClean="0"/>
              <a:t> u.c.</a:t>
            </a:r>
            <a:endParaRPr lang="lv-LV" dirty="0"/>
          </a:p>
          <a:p>
            <a:r>
              <a:rPr lang="lv-LV" dirty="0" smtClean="0">
                <a:solidFill>
                  <a:schemeClr val="bg1"/>
                </a:solidFill>
              </a:rPr>
              <a:t>, </a:t>
            </a:r>
            <a:endParaRPr lang="lv-LV" dirty="0">
              <a:solidFill>
                <a:schemeClr val="bg1"/>
              </a:solidFill>
            </a:endParaRPr>
          </a:p>
        </p:txBody>
      </p:sp>
      <p:sp>
        <p:nvSpPr>
          <p:cNvPr id="25" name="TextBox 24"/>
          <p:cNvSpPr txBox="1"/>
          <p:nvPr/>
        </p:nvSpPr>
        <p:spPr>
          <a:xfrm>
            <a:off x="161188" y="2277160"/>
            <a:ext cx="9792109" cy="1200329"/>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b="1" dirty="0"/>
              <a:t>Tiešā sēja, joslu </a:t>
            </a:r>
            <a:r>
              <a:rPr lang="lv-LV" b="1" dirty="0" smtClean="0"/>
              <a:t>apstrāde: </a:t>
            </a:r>
            <a:r>
              <a:rPr lang="lv-LV" dirty="0" smtClean="0"/>
              <a:t>x5 gados </a:t>
            </a:r>
            <a:r>
              <a:rPr lang="lv-LV" dirty="0"/>
              <a:t>veic agroķīmisko </a:t>
            </a:r>
            <a:r>
              <a:rPr lang="lv-LV" dirty="0" smtClean="0"/>
              <a:t>izpēti, </a:t>
            </a:r>
            <a:r>
              <a:rPr lang="lv-LV" dirty="0"/>
              <a:t>Aramzemes platībā pēc priekšauga novākšanas neveic augsnes </a:t>
            </a:r>
            <a:r>
              <a:rPr lang="lv-LV" dirty="0" smtClean="0"/>
              <a:t>aršanu u.c.</a:t>
            </a:r>
            <a:endParaRPr lang="lv-LV" dirty="0"/>
          </a:p>
          <a:p>
            <a:endParaRPr lang="lv-LV" dirty="0"/>
          </a:p>
          <a:p>
            <a:endParaRPr lang="lv-LV" dirty="0">
              <a:solidFill>
                <a:schemeClr val="bg1">
                  <a:lumMod val="65000"/>
                </a:schemeClr>
              </a:solidFill>
            </a:endParaRPr>
          </a:p>
        </p:txBody>
      </p:sp>
      <p:sp>
        <p:nvSpPr>
          <p:cNvPr id="9" name="TextBox 8"/>
          <p:cNvSpPr txBox="1"/>
          <p:nvPr/>
        </p:nvSpPr>
        <p:spPr>
          <a:xfrm>
            <a:off x="161187" y="3024649"/>
            <a:ext cx="9792109" cy="923330"/>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b="1" dirty="0"/>
              <a:t>Precīzās tehnoloģijas </a:t>
            </a:r>
            <a:r>
              <a:rPr lang="lv-LV" b="1" dirty="0" smtClean="0"/>
              <a:t>lauksaimniecībā: </a:t>
            </a:r>
            <a:r>
              <a:rPr lang="lv-LV" dirty="0"/>
              <a:t>Kārto </a:t>
            </a:r>
            <a:r>
              <a:rPr lang="lv-LV" dirty="0" smtClean="0"/>
              <a:t>lauku </a:t>
            </a:r>
            <a:r>
              <a:rPr lang="lv-LV" dirty="0"/>
              <a:t>vēsturi, mēslošanas plānu, norāda </a:t>
            </a:r>
            <a:r>
              <a:rPr lang="lv-LV" dirty="0" smtClean="0"/>
              <a:t>tehnoloģiju, Šķidrā </a:t>
            </a:r>
            <a:r>
              <a:rPr lang="lv-LV" dirty="0"/>
              <a:t>organiskā mēslojuma iestrādi veic ar </a:t>
            </a:r>
            <a:r>
              <a:rPr lang="lv-LV" dirty="0" err="1"/>
              <a:t>lentveida</a:t>
            </a:r>
            <a:r>
              <a:rPr lang="lv-LV" dirty="0"/>
              <a:t> vai tiešās iestrādes </a:t>
            </a:r>
            <a:r>
              <a:rPr lang="lv-LV" dirty="0" smtClean="0"/>
              <a:t>izkliedētāju u.c.</a:t>
            </a:r>
            <a:endParaRPr lang="lv-LV" dirty="0"/>
          </a:p>
          <a:p>
            <a:endParaRPr lang="lv-LV" b="1" dirty="0"/>
          </a:p>
        </p:txBody>
      </p:sp>
      <p:sp>
        <p:nvSpPr>
          <p:cNvPr id="6" name="TextBox 5"/>
          <p:cNvSpPr txBox="1"/>
          <p:nvPr/>
        </p:nvSpPr>
        <p:spPr>
          <a:xfrm>
            <a:off x="161183" y="3970206"/>
            <a:ext cx="9792109" cy="1200329"/>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b="1" dirty="0"/>
              <a:t>Ilggadīgo zālāju saglabāšanas veicināšana lopkopības </a:t>
            </a:r>
            <a:r>
              <a:rPr lang="lv-LV" b="1" dirty="0" smtClean="0"/>
              <a:t>saimniecībās:  </a:t>
            </a:r>
            <a:r>
              <a:rPr lang="lv-LV" dirty="0"/>
              <a:t>Saimniecības zālāju īpatsvars ir vismaz 20% no kopējās </a:t>
            </a:r>
            <a:r>
              <a:rPr lang="lv-LV" dirty="0" smtClean="0"/>
              <a:t>LIZ, Atbalsts par </a:t>
            </a:r>
            <a:r>
              <a:rPr lang="lv-LV" dirty="0"/>
              <a:t>ilggadīgā zālāja hektāru, kas netiek aparts kārtējā </a:t>
            </a:r>
            <a:r>
              <a:rPr lang="lv-LV" dirty="0" smtClean="0"/>
              <a:t>gadā u.c.</a:t>
            </a:r>
            <a:endParaRPr lang="lv-LV" dirty="0"/>
          </a:p>
          <a:p>
            <a:endParaRPr lang="lv-LV" dirty="0"/>
          </a:p>
          <a:p>
            <a:endParaRPr lang="lv-LV" b="1" dirty="0"/>
          </a:p>
        </p:txBody>
      </p:sp>
      <p:sp>
        <p:nvSpPr>
          <p:cNvPr id="7" name="TextBox 6"/>
          <p:cNvSpPr txBox="1"/>
          <p:nvPr/>
        </p:nvSpPr>
        <p:spPr>
          <a:xfrm>
            <a:off x="178688" y="4602137"/>
            <a:ext cx="9792109" cy="923330"/>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b="1" dirty="0"/>
              <a:t>Zaļās </a:t>
            </a:r>
            <a:r>
              <a:rPr lang="lv-LV" b="1" dirty="0" smtClean="0"/>
              <a:t>joslas: </a:t>
            </a:r>
            <a:r>
              <a:rPr lang="lv-LV" dirty="0"/>
              <a:t>4 m platas laukmales, lielus zemes nogabalu ar vienu kultūraugu sadalošās joslas, josla starp bioloģiski un konvencionāli apsaimniekotu </a:t>
            </a:r>
            <a:r>
              <a:rPr lang="lv-LV" dirty="0" smtClean="0"/>
              <a:t>lauku u.c.</a:t>
            </a:r>
            <a:endParaRPr lang="lv-LV" dirty="0"/>
          </a:p>
          <a:p>
            <a:endParaRPr lang="lv-LV" b="1" dirty="0">
              <a:solidFill>
                <a:schemeClr val="bg1">
                  <a:lumMod val="50000"/>
                </a:schemeClr>
              </a:solidFill>
            </a:endParaRPr>
          </a:p>
        </p:txBody>
      </p:sp>
      <p:sp>
        <p:nvSpPr>
          <p:cNvPr id="8" name="TextBox 7"/>
          <p:cNvSpPr txBox="1"/>
          <p:nvPr/>
        </p:nvSpPr>
        <p:spPr>
          <a:xfrm>
            <a:off x="178687" y="5536448"/>
            <a:ext cx="9792109" cy="646331"/>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b="1" dirty="0" smtClean="0">
                <a:solidFill>
                  <a:schemeClr val="bg1"/>
                </a:solidFill>
              </a:rPr>
              <a:t>Bioloģiskā lauksaimniecība: </a:t>
            </a:r>
            <a:r>
              <a:rPr lang="lv-LV" dirty="0"/>
              <a:t>Atbalstu piešķir par bioloģiski audzētu laukaugu, dārzeņu, kartupeļu, augļu un ogu </a:t>
            </a:r>
            <a:r>
              <a:rPr lang="lv-LV" dirty="0" smtClean="0"/>
              <a:t>platību u.c.</a:t>
            </a:r>
            <a:endParaRPr lang="lv-LV" dirty="0"/>
          </a:p>
        </p:txBody>
      </p:sp>
      <p:sp>
        <p:nvSpPr>
          <p:cNvPr id="13" name="Teksta vietturis 1">
            <a:extLst>
              <a:ext uri="{FF2B5EF4-FFF2-40B4-BE49-F238E27FC236}">
                <a16:creationId xmlns:a16="http://schemas.microsoft.com/office/drawing/2014/main" id="{8F6D72D0-08E5-445E-9637-26DD53EE404C}"/>
              </a:ext>
            </a:extLst>
          </p:cNvPr>
          <p:cNvSpPr txBox="1">
            <a:spLocks/>
          </p:cNvSpPr>
          <p:nvPr/>
        </p:nvSpPr>
        <p:spPr>
          <a:xfrm>
            <a:off x="196193" y="6356358"/>
            <a:ext cx="2641600" cy="304800"/>
          </a:xfrm>
          <a:prstGeom prst="rect">
            <a:avLst/>
          </a:prstGeom>
        </p:spPr>
        <p:txBody>
          <a:bodyPr vert="horz" lIns="91440" tIns="45720" rIns="91440" bIns="45720" rtlCol="0" anchor="ct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smtClean="0"/>
              <a:t>Avots: ZM</a:t>
            </a:r>
            <a:endParaRPr lang="lv-LV" dirty="0"/>
          </a:p>
        </p:txBody>
      </p:sp>
    </p:spTree>
    <p:extLst>
      <p:ext uri="{BB962C8B-B14F-4D97-AF65-F5344CB8AC3E}">
        <p14:creationId xmlns:p14="http://schemas.microsoft.com/office/powerpoint/2010/main" val="282858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17833" y="952364"/>
            <a:ext cx="7059578" cy="724546"/>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r">
              <a:lnSpc>
                <a:spcPct val="90000"/>
              </a:lnSpc>
            </a:pPr>
            <a:r>
              <a:rPr lang="lv-LV" sz="4400" dirty="0" err="1" smtClean="0">
                <a:solidFill>
                  <a:schemeClr val="accent6">
                    <a:lumMod val="50000"/>
                  </a:schemeClr>
                </a:solidFill>
                <a:effectLst>
                  <a:outerShdw blurRad="38100" dist="38100" dir="2700000" algn="tl">
                    <a:srgbClr val="000000">
                      <a:alpha val="43137"/>
                    </a:srgbClr>
                  </a:outerShdw>
                </a:effectLst>
                <a:latin typeface="+mj-lt"/>
                <a:cs typeface="+mj-cs"/>
              </a:rPr>
              <a:t>Agrovides</a:t>
            </a: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 Projekts </a:t>
            </a:r>
            <a:r>
              <a:rPr lang="lv-LV" sz="3500" dirty="0" smtClean="0">
                <a:solidFill>
                  <a:schemeClr val="accent6">
                    <a:lumMod val="50000"/>
                  </a:schemeClr>
                </a:solidFill>
                <a:effectLst>
                  <a:outerShdw blurRad="38100" dist="38100" dir="2700000" algn="tl">
                    <a:srgbClr val="000000">
                      <a:alpha val="43137"/>
                    </a:srgbClr>
                  </a:outerShdw>
                </a:effectLst>
                <a:latin typeface="+mj-lt"/>
                <a:cs typeface="+mj-cs"/>
              </a:rPr>
              <a:t>(piemēri)</a:t>
            </a:r>
            <a:endParaRPr lang="de-DE" sz="3500" dirty="0">
              <a:solidFill>
                <a:schemeClr val="accent6">
                  <a:lumMod val="50000"/>
                </a:schemeClr>
              </a:solidFill>
              <a:effectLst>
                <a:outerShdw blurRad="38100" dist="38100" dir="2700000" algn="tl">
                  <a:srgbClr val="000000">
                    <a:alpha val="43137"/>
                  </a:srgbClr>
                </a:outerShdw>
              </a:effectLst>
              <a:latin typeface="+mj-lt"/>
              <a:cs typeface="+mj-cs"/>
            </a:endParaRPr>
          </a:p>
        </p:txBody>
      </p:sp>
      <p:sp>
        <p:nvSpPr>
          <p:cNvPr id="2" name="TextBox 1"/>
          <p:cNvSpPr txBox="1"/>
          <p:nvPr/>
        </p:nvSpPr>
        <p:spPr>
          <a:xfrm>
            <a:off x="196190" y="2130651"/>
            <a:ext cx="9757100" cy="646331"/>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b="1" dirty="0" smtClean="0"/>
              <a:t> </a:t>
            </a:r>
            <a:r>
              <a:rPr lang="lv-LV" b="1" dirty="0"/>
              <a:t>Atbalsta pretendents </a:t>
            </a:r>
            <a:r>
              <a:rPr lang="lv-LV" dirty="0"/>
              <a:t>– bioloģiskais lauksaimnieks (fiziska vai juridiska persona), kas veic lauksaimniecisko </a:t>
            </a:r>
            <a:r>
              <a:rPr lang="lv-LV" dirty="0" smtClean="0"/>
              <a:t>darbību</a:t>
            </a:r>
            <a:endParaRPr lang="lv-LV" dirty="0"/>
          </a:p>
        </p:txBody>
      </p:sp>
      <p:sp>
        <p:nvSpPr>
          <p:cNvPr id="25" name="TextBox 24"/>
          <p:cNvSpPr txBox="1"/>
          <p:nvPr/>
        </p:nvSpPr>
        <p:spPr>
          <a:xfrm>
            <a:off x="143679" y="3059740"/>
            <a:ext cx="9792109" cy="369332"/>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b="1" dirty="0" smtClean="0"/>
              <a:t>5 gadu saistības</a:t>
            </a:r>
            <a:endParaRPr lang="lv-LV" dirty="0"/>
          </a:p>
        </p:txBody>
      </p:sp>
      <p:sp>
        <p:nvSpPr>
          <p:cNvPr id="9" name="TextBox 8"/>
          <p:cNvSpPr txBox="1"/>
          <p:nvPr/>
        </p:nvSpPr>
        <p:spPr>
          <a:xfrm>
            <a:off x="196193" y="3641980"/>
            <a:ext cx="9792109" cy="369332"/>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b="1" dirty="0" smtClean="0"/>
              <a:t>Visa saimniecība BLA sertificēta</a:t>
            </a:r>
            <a:endParaRPr lang="lv-LV" dirty="0"/>
          </a:p>
        </p:txBody>
      </p:sp>
      <p:sp>
        <p:nvSpPr>
          <p:cNvPr id="6" name="TextBox 5"/>
          <p:cNvSpPr txBox="1"/>
          <p:nvPr/>
        </p:nvSpPr>
        <p:spPr>
          <a:xfrm>
            <a:off x="196193" y="4242628"/>
            <a:ext cx="9792109" cy="369332"/>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b="1" dirty="0" smtClean="0"/>
              <a:t>BLA </a:t>
            </a:r>
            <a:r>
              <a:rPr lang="lv-LV" dirty="0"/>
              <a:t>sertificēta sēkla graudaugiem – </a:t>
            </a:r>
            <a:r>
              <a:rPr lang="lv-LV" b="1" dirty="0"/>
              <a:t>5%</a:t>
            </a:r>
            <a:r>
              <a:rPr lang="lv-LV" dirty="0"/>
              <a:t> 1.gadā, </a:t>
            </a:r>
            <a:r>
              <a:rPr lang="lv-LV" b="1" dirty="0"/>
              <a:t>10%</a:t>
            </a:r>
            <a:r>
              <a:rPr lang="lv-LV" dirty="0"/>
              <a:t> 2.gadā; </a:t>
            </a:r>
            <a:r>
              <a:rPr lang="lv-LV" b="1" dirty="0"/>
              <a:t>15% </a:t>
            </a:r>
            <a:r>
              <a:rPr lang="lv-LV" dirty="0" smtClean="0"/>
              <a:t>3.gadā</a:t>
            </a:r>
            <a:endParaRPr lang="lv-LV" dirty="0"/>
          </a:p>
        </p:txBody>
      </p:sp>
      <p:sp>
        <p:nvSpPr>
          <p:cNvPr id="7" name="TextBox 6"/>
          <p:cNvSpPr txBox="1"/>
          <p:nvPr/>
        </p:nvSpPr>
        <p:spPr>
          <a:xfrm>
            <a:off x="178686" y="4941827"/>
            <a:ext cx="9792109" cy="369332"/>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dirty="0" smtClean="0"/>
              <a:t>Augšņu </a:t>
            </a:r>
            <a:r>
              <a:rPr lang="lv-LV" dirty="0"/>
              <a:t>agroķīmiskās izpētes dati vai augšņu analīzes, sagatavots mēslošanas plāns</a:t>
            </a:r>
            <a:endParaRPr lang="lv-LV" b="1" dirty="0">
              <a:solidFill>
                <a:schemeClr val="bg1">
                  <a:lumMod val="50000"/>
                </a:schemeClr>
              </a:solidFill>
            </a:endParaRPr>
          </a:p>
        </p:txBody>
      </p:sp>
      <p:sp>
        <p:nvSpPr>
          <p:cNvPr id="8" name="TextBox 7"/>
          <p:cNvSpPr txBox="1"/>
          <p:nvPr/>
        </p:nvSpPr>
        <p:spPr>
          <a:xfrm>
            <a:off x="178687" y="5536448"/>
            <a:ext cx="9792109" cy="369332"/>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lv-LV" dirty="0"/>
              <a:t>apgūst kursus 40 stundas vai 160 </a:t>
            </a:r>
            <a:r>
              <a:rPr lang="lv-LV" dirty="0" smtClean="0"/>
              <a:t>stundas u.c.</a:t>
            </a:r>
            <a:endParaRPr lang="lv-LV" dirty="0"/>
          </a:p>
        </p:txBody>
      </p:sp>
      <p:sp>
        <p:nvSpPr>
          <p:cNvPr id="13" name="Teksta vietturis 1">
            <a:extLst>
              <a:ext uri="{FF2B5EF4-FFF2-40B4-BE49-F238E27FC236}">
                <a16:creationId xmlns:a16="http://schemas.microsoft.com/office/drawing/2014/main" id="{8F6D72D0-08E5-445E-9637-26DD53EE404C}"/>
              </a:ext>
            </a:extLst>
          </p:cNvPr>
          <p:cNvSpPr txBox="1">
            <a:spLocks/>
          </p:cNvSpPr>
          <p:nvPr/>
        </p:nvSpPr>
        <p:spPr>
          <a:xfrm>
            <a:off x="196193" y="6356358"/>
            <a:ext cx="2641600" cy="304800"/>
          </a:xfrm>
          <a:prstGeom prst="rect">
            <a:avLst/>
          </a:prstGeom>
        </p:spPr>
        <p:txBody>
          <a:bodyPr vert="horz" lIns="91440" tIns="45720" rIns="91440" bIns="45720" rtlCol="0" anchor="ct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smtClean="0"/>
              <a:t>Avots: ZM</a:t>
            </a:r>
            <a:endParaRPr lang="lv-LV" dirty="0"/>
          </a:p>
        </p:txBody>
      </p:sp>
    </p:spTree>
    <p:extLst>
      <p:ext uri="{BB962C8B-B14F-4D97-AF65-F5344CB8AC3E}">
        <p14:creationId xmlns:p14="http://schemas.microsoft.com/office/powerpoint/2010/main" val="196566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r"/>
            <a:r>
              <a:rPr lang="lv-LV" dirty="0" smtClean="0">
                <a:solidFill>
                  <a:schemeClr val="accent6">
                    <a:lumMod val="50000"/>
                  </a:schemeClr>
                </a:solidFill>
                <a:effectLst>
                  <a:outerShdw blurRad="38100" dist="38100" dir="2700000" algn="tl">
                    <a:srgbClr val="000000">
                      <a:alpha val="43137"/>
                    </a:srgbClr>
                  </a:outerShdw>
                </a:effectLst>
              </a:rPr>
              <a:t>Noslēgumam</a:t>
            </a:r>
            <a:endParaRPr lang="en-US" dirty="0"/>
          </a:p>
        </p:txBody>
      </p:sp>
      <p:sp>
        <p:nvSpPr>
          <p:cNvPr id="3" name="Satura vietturis 2"/>
          <p:cNvSpPr>
            <a:spLocks noGrp="1"/>
          </p:cNvSpPr>
          <p:nvPr>
            <p:ph idx="1"/>
          </p:nvPr>
        </p:nvSpPr>
        <p:spPr/>
        <p:txBody>
          <a:bodyPr>
            <a:normAutofit/>
          </a:bodyPr>
          <a:lstStyle/>
          <a:p>
            <a:pPr marL="0" indent="0" algn="ctr" fontAlgn="base">
              <a:buNone/>
            </a:pPr>
            <a:endParaRPr lang="lv-LV" i="1" dirty="0" smtClean="0">
              <a:hlinkClick r:id="rId3"/>
            </a:endParaRPr>
          </a:p>
          <a:p>
            <a:pPr marL="0" indent="0" algn="ctr" fontAlgn="base">
              <a:buNone/>
            </a:pPr>
            <a:r>
              <a:rPr lang="lv-LV" i="1" dirty="0" smtClean="0">
                <a:hlinkClick r:id="rId3"/>
              </a:rPr>
              <a:t>kristine.ragaine@llkc.lv</a:t>
            </a:r>
            <a:endParaRPr lang="lv-LV" i="1" dirty="0" smtClean="0"/>
          </a:p>
          <a:p>
            <a:pPr marL="0" indent="0" algn="ctr" fontAlgn="base">
              <a:buNone/>
            </a:pPr>
            <a:r>
              <a:rPr lang="lv-LV" i="1" dirty="0" smtClean="0"/>
              <a:t>Dārza iela 2a, Sigulda, LV-2150</a:t>
            </a:r>
            <a:r>
              <a:rPr lang="lv-LV" i="1" dirty="0"/>
              <a:t>    </a:t>
            </a:r>
            <a:endParaRPr lang="lv-LV" dirty="0"/>
          </a:p>
          <a:p>
            <a:pPr marL="0" indent="0" algn="ctr">
              <a:buNone/>
            </a:pPr>
            <a:endParaRPr lang="lv-LV" dirty="0" smtClean="0"/>
          </a:p>
          <a:p>
            <a:pPr marL="0" indent="0" algn="ctr">
              <a:buNone/>
            </a:pPr>
            <a:endParaRPr lang="lv-LV" dirty="0" smtClean="0"/>
          </a:p>
          <a:p>
            <a:pPr marL="0" indent="0" algn="ctr">
              <a:buNone/>
            </a:pPr>
            <a:endParaRPr lang="lv-LV" dirty="0"/>
          </a:p>
          <a:p>
            <a:pPr marL="0" indent="0" algn="ctr">
              <a:buNone/>
            </a:pPr>
            <a:r>
              <a:rPr lang="lv-LV" sz="3500" dirty="0" smtClean="0"/>
              <a:t>Paldies!</a:t>
            </a:r>
          </a:p>
          <a:p>
            <a:pPr marL="0" indent="0" algn="ctr">
              <a:buNone/>
            </a:pPr>
            <a:endParaRPr lang="lv-LV" dirty="0"/>
          </a:p>
          <a:p>
            <a:pPr marL="0" indent="0">
              <a:buNone/>
            </a:pPr>
            <a:endParaRPr lang="en-US" dirty="0"/>
          </a:p>
        </p:txBody>
      </p:sp>
      <p:sp>
        <p:nvSpPr>
          <p:cNvPr id="4" name="Slaida numura vietturis 3"/>
          <p:cNvSpPr>
            <a:spLocks noGrp="1"/>
          </p:cNvSpPr>
          <p:nvPr>
            <p:ph type="sldNum" sz="quarter" idx="12"/>
          </p:nvPr>
        </p:nvSpPr>
        <p:spPr/>
        <p:txBody>
          <a:bodyPr/>
          <a:lstStyle/>
          <a:p>
            <a:fld id="{905633E5-4A05-4DDA-BEFB-F668AD12864E}" type="slidenum">
              <a:rPr lang="lv-LV" smtClean="0"/>
              <a:t>25</a:t>
            </a:fld>
            <a:endParaRPr lang="lv-LV"/>
          </a:p>
        </p:txBody>
      </p:sp>
    </p:spTree>
    <p:extLst>
      <p:ext uri="{BB962C8B-B14F-4D97-AF65-F5344CB8AC3E}">
        <p14:creationId xmlns:p14="http://schemas.microsoft.com/office/powerpoint/2010/main" val="2008429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495" y="419878"/>
            <a:ext cx="9120501" cy="863018"/>
          </a:xfrm>
        </p:spPr>
        <p:txBody>
          <a:bodyPr>
            <a:normAutofit fontScale="90000"/>
          </a:bodyPr>
          <a:lstStyle/>
          <a:p>
            <a:pPr algn="r"/>
            <a:r>
              <a:rPr lang="lv-LV" b="1" dirty="0" smtClean="0">
                <a:solidFill>
                  <a:schemeClr val="accent6">
                    <a:lumMod val="50000"/>
                  </a:schemeClr>
                </a:solidFill>
                <a:effectLst>
                  <a:outerShdw blurRad="38100" dist="38100" dir="2700000" algn="tl">
                    <a:srgbClr val="000000">
                      <a:alpha val="43137"/>
                    </a:srgbClr>
                  </a:outerShdw>
                </a:effectLst>
              </a:rPr>
              <a:t/>
            </a:r>
            <a:br>
              <a:rPr lang="lv-LV" b="1" dirty="0" smtClean="0">
                <a:solidFill>
                  <a:schemeClr val="accent6">
                    <a:lumMod val="50000"/>
                  </a:schemeClr>
                </a:solidFill>
                <a:effectLst>
                  <a:outerShdw blurRad="38100" dist="38100" dir="2700000" algn="tl">
                    <a:srgbClr val="000000">
                      <a:alpha val="43137"/>
                    </a:srgbClr>
                  </a:outerShdw>
                </a:effectLst>
              </a:rPr>
            </a:br>
            <a:r>
              <a:rPr lang="lv-LV" b="1" dirty="0" smtClean="0">
                <a:solidFill>
                  <a:schemeClr val="accent6">
                    <a:lumMod val="50000"/>
                  </a:schemeClr>
                </a:solidFill>
                <a:effectLst>
                  <a:outerShdw blurRad="38100" dist="38100" dir="2700000" algn="tl">
                    <a:srgbClr val="000000">
                      <a:alpha val="43137"/>
                    </a:srgbClr>
                  </a:outerShdw>
                </a:effectLst>
              </a:rPr>
              <a:t>LLKC Pierīgas KB darbības teritorija</a:t>
            </a:r>
            <a:endParaRPr lang="lv-LV" b="1" dirty="0">
              <a:solidFill>
                <a:schemeClr val="accent6">
                  <a:lumMod val="50000"/>
                </a:schemeClr>
              </a:solidFill>
              <a:effectLst>
                <a:outerShdw blurRad="38100" dist="38100" dir="2700000" algn="tl">
                  <a:srgbClr val="000000">
                    <a:alpha val="43137"/>
                  </a:srgbClr>
                </a:outerShdw>
              </a:effectLst>
            </a:endParaRPr>
          </a:p>
        </p:txBody>
      </p:sp>
      <p:pic>
        <p:nvPicPr>
          <p:cNvPr id="5" name="Picture 2" descr="C:\Users\User\Desktop\kopa\FC\Pierigaskb-12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0547" y="1632856"/>
            <a:ext cx="7669763" cy="522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9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38853" y="1443609"/>
            <a:ext cx="7059578" cy="724546"/>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r">
              <a:lnSpc>
                <a:spcPct val="90000"/>
              </a:lnSpc>
            </a:pP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 Teritorija</a:t>
            </a:r>
            <a:endParaRPr lang="de-DE" sz="4400" dirty="0">
              <a:solidFill>
                <a:schemeClr val="accent6">
                  <a:lumMod val="50000"/>
                </a:schemeClr>
              </a:solidFill>
              <a:effectLst>
                <a:outerShdw blurRad="38100" dist="38100" dir="2700000" algn="tl">
                  <a:srgbClr val="000000">
                    <a:alpha val="43137"/>
                  </a:srgbClr>
                </a:outerShdw>
              </a:effectLst>
              <a:latin typeface="+mj-lt"/>
              <a:cs typeface="+mj-cs"/>
            </a:endParaRPr>
          </a:p>
        </p:txBody>
      </p:sp>
      <p:sp>
        <p:nvSpPr>
          <p:cNvPr id="25" name="TextBox 24"/>
          <p:cNvSpPr txBox="1"/>
          <p:nvPr/>
        </p:nvSpPr>
        <p:spPr>
          <a:xfrm>
            <a:off x="605359" y="4147799"/>
            <a:ext cx="3398173" cy="861774"/>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b="1" dirty="0" smtClean="0">
                <a:solidFill>
                  <a:schemeClr val="bg1">
                    <a:lumMod val="50000"/>
                  </a:schemeClr>
                </a:solidFill>
              </a:rPr>
              <a:t>Bioloģiski vērtīgais zālājs (BDUZ)</a:t>
            </a:r>
            <a:endParaRPr lang="lv-LV" sz="2500" b="1" dirty="0">
              <a:solidFill>
                <a:schemeClr val="bg1">
                  <a:lumMod val="50000"/>
                </a:schemeClr>
              </a:solidFill>
            </a:endParaRPr>
          </a:p>
        </p:txBody>
      </p:sp>
      <p:sp>
        <p:nvSpPr>
          <p:cNvPr id="9" name="TextBox 8"/>
          <p:cNvSpPr txBox="1"/>
          <p:nvPr/>
        </p:nvSpPr>
        <p:spPr>
          <a:xfrm>
            <a:off x="583467" y="3350199"/>
            <a:ext cx="3420065" cy="477054"/>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65000"/>
                  </a:schemeClr>
                </a:solidFill>
              </a:rPr>
              <a:t>ĪJT</a:t>
            </a:r>
            <a:endParaRPr lang="lv-LV" sz="2500" dirty="0">
              <a:solidFill>
                <a:schemeClr val="bg1">
                  <a:lumMod val="65000"/>
                </a:schemeClr>
              </a:solidFill>
            </a:endParaRPr>
          </a:p>
        </p:txBody>
      </p:sp>
      <p:sp>
        <p:nvSpPr>
          <p:cNvPr id="10" name="TextBox 9"/>
          <p:cNvSpPr txBox="1"/>
          <p:nvPr/>
        </p:nvSpPr>
        <p:spPr>
          <a:xfrm>
            <a:off x="561575" y="2548551"/>
            <a:ext cx="3431011" cy="477054"/>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65000"/>
                  </a:schemeClr>
                </a:solidFill>
              </a:rPr>
              <a:t>ĪADT/ NATURA 2000</a:t>
            </a:r>
            <a:endParaRPr lang="lv-LV" sz="2500" dirty="0">
              <a:solidFill>
                <a:schemeClr val="bg1">
                  <a:lumMod val="65000"/>
                </a:schemeClr>
              </a:solidFill>
            </a:endParaRPr>
          </a:p>
        </p:txBody>
      </p:sp>
      <p:pic>
        <p:nvPicPr>
          <p:cNvPr id="3" name="Attēls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790" y="2351655"/>
            <a:ext cx="5686934" cy="3368351"/>
          </a:xfrm>
          <a:prstGeom prst="rect">
            <a:avLst/>
          </a:prstGeom>
        </p:spPr>
      </p:pic>
      <p:sp>
        <p:nvSpPr>
          <p:cNvPr id="8" name="TextBox 7"/>
          <p:cNvSpPr txBox="1"/>
          <p:nvPr/>
        </p:nvSpPr>
        <p:spPr>
          <a:xfrm>
            <a:off x="5319845" y="5212174"/>
            <a:ext cx="2683632" cy="707886"/>
          </a:xfrm>
          <a:prstGeom prst="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000" i="1" dirty="0" smtClean="0">
                <a:solidFill>
                  <a:schemeClr val="tx1"/>
                </a:solidFill>
              </a:rPr>
              <a:t>Krimuldas, Siguldas, Sējas, Inčukalna novadi</a:t>
            </a:r>
            <a:endParaRPr lang="lv-LV" sz="2000" i="1" dirty="0">
              <a:solidFill>
                <a:schemeClr val="tx1"/>
              </a:solidFill>
            </a:endParaRPr>
          </a:p>
        </p:txBody>
      </p:sp>
    </p:spTree>
    <p:extLst>
      <p:ext uri="{BB962C8B-B14F-4D97-AF65-F5344CB8AC3E}">
        <p14:creationId xmlns:p14="http://schemas.microsoft.com/office/powerpoint/2010/main" val="133657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animBg="1"/>
      <p:bldP spid="10"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38853" y="622116"/>
            <a:ext cx="7059578" cy="724546"/>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ĪJT nosacījumi</a:t>
            </a:r>
            <a:endParaRPr lang="de-DE" sz="4400" dirty="0">
              <a:solidFill>
                <a:schemeClr val="accent6">
                  <a:lumMod val="50000"/>
                </a:schemeClr>
              </a:solidFill>
              <a:effectLst>
                <a:outerShdw blurRad="38100" dist="38100" dir="2700000" algn="tl">
                  <a:srgbClr val="000000">
                    <a:alpha val="43137"/>
                  </a:srgbClr>
                </a:outerShdw>
              </a:effectLst>
              <a:latin typeface="+mj-lt"/>
              <a:cs typeface="+mj-cs"/>
            </a:endParaRPr>
          </a:p>
        </p:txBody>
      </p:sp>
      <p:sp>
        <p:nvSpPr>
          <p:cNvPr id="2" name="TextBox 1"/>
          <p:cNvSpPr txBox="1"/>
          <p:nvPr/>
        </p:nvSpPr>
        <p:spPr>
          <a:xfrm>
            <a:off x="1261240" y="1565493"/>
            <a:ext cx="8833169" cy="646331"/>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dirty="0"/>
              <a:t>20. </a:t>
            </a:r>
            <a:r>
              <a:rPr lang="en-US" dirty="0" err="1"/>
              <a:t>oktobra</a:t>
            </a:r>
            <a:r>
              <a:rPr lang="en-US" dirty="0"/>
              <a:t> </a:t>
            </a:r>
            <a:r>
              <a:rPr lang="en-US" dirty="0" err="1"/>
              <a:t>līdz</a:t>
            </a:r>
            <a:r>
              <a:rPr lang="en-US" dirty="0"/>
              <a:t> 15. </a:t>
            </a:r>
            <a:r>
              <a:rPr lang="en-US" dirty="0" err="1"/>
              <a:t>martam</a:t>
            </a:r>
            <a:r>
              <a:rPr lang="en-US" dirty="0"/>
              <a:t> </a:t>
            </a:r>
            <a:r>
              <a:rPr lang="en-US" dirty="0" err="1"/>
              <a:t>neizkliedē</a:t>
            </a:r>
            <a:r>
              <a:rPr lang="en-US" dirty="0"/>
              <a:t> </a:t>
            </a:r>
            <a:r>
              <a:rPr lang="en-US" dirty="0" err="1"/>
              <a:t>nekāda</a:t>
            </a:r>
            <a:r>
              <a:rPr lang="en-US" dirty="0"/>
              <a:t> </a:t>
            </a:r>
            <a:r>
              <a:rPr lang="en-US" dirty="0" err="1"/>
              <a:t>veida</a:t>
            </a:r>
            <a:r>
              <a:rPr lang="en-US" dirty="0"/>
              <a:t> </a:t>
            </a:r>
            <a:r>
              <a:rPr lang="en-US" dirty="0" err="1"/>
              <a:t>kūtsmēslus</a:t>
            </a:r>
            <a:r>
              <a:rPr lang="en-US" dirty="0"/>
              <a:t> un </a:t>
            </a:r>
            <a:r>
              <a:rPr lang="en-US" dirty="0" err="1"/>
              <a:t>fermentācijas</a:t>
            </a:r>
            <a:r>
              <a:rPr lang="en-US" dirty="0"/>
              <a:t> </a:t>
            </a:r>
            <a:r>
              <a:rPr lang="en-US" dirty="0" err="1"/>
              <a:t>atliekas</a:t>
            </a:r>
            <a:r>
              <a:rPr lang="en-US" dirty="0"/>
              <a:t>, bet </a:t>
            </a:r>
            <a:r>
              <a:rPr lang="en-US" dirty="0" err="1"/>
              <a:t>zālājiem</a:t>
            </a:r>
            <a:r>
              <a:rPr lang="en-US" dirty="0"/>
              <a:t> – no 5. </a:t>
            </a:r>
            <a:r>
              <a:rPr lang="en-US" dirty="0" err="1"/>
              <a:t>novembra</a:t>
            </a:r>
            <a:r>
              <a:rPr lang="en-US" dirty="0"/>
              <a:t> </a:t>
            </a:r>
            <a:r>
              <a:rPr lang="en-US" dirty="0" err="1"/>
              <a:t>līdz</a:t>
            </a:r>
            <a:r>
              <a:rPr lang="en-US" dirty="0"/>
              <a:t> 15. </a:t>
            </a:r>
            <a:r>
              <a:rPr lang="en-US" dirty="0" err="1" smtClean="0"/>
              <a:t>martam</a:t>
            </a:r>
            <a:r>
              <a:rPr lang="lv-LV" dirty="0" smtClean="0"/>
              <a:t> u.c.</a:t>
            </a:r>
            <a:endParaRPr lang="lv-LV" dirty="0"/>
          </a:p>
        </p:txBody>
      </p:sp>
      <p:sp>
        <p:nvSpPr>
          <p:cNvPr id="25" name="TextBox 24"/>
          <p:cNvSpPr txBox="1"/>
          <p:nvPr/>
        </p:nvSpPr>
        <p:spPr>
          <a:xfrm>
            <a:off x="1261240" y="2403755"/>
            <a:ext cx="8833170" cy="923330"/>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dirty="0" err="1"/>
              <a:t>lietojot</a:t>
            </a:r>
            <a:r>
              <a:rPr lang="en-US" dirty="0"/>
              <a:t> </a:t>
            </a:r>
            <a:r>
              <a:rPr lang="en-US" dirty="0" err="1"/>
              <a:t>mēslošanas</a:t>
            </a:r>
            <a:r>
              <a:rPr lang="en-US" dirty="0"/>
              <a:t> </a:t>
            </a:r>
            <a:r>
              <a:rPr lang="en-US" dirty="0" err="1"/>
              <a:t>līdzekļus</a:t>
            </a:r>
            <a:r>
              <a:rPr lang="en-US" dirty="0"/>
              <a:t>, </a:t>
            </a:r>
            <a:r>
              <a:rPr lang="en-US" dirty="0" err="1"/>
              <a:t>nepārsniedz</a:t>
            </a:r>
            <a:r>
              <a:rPr lang="en-US" dirty="0"/>
              <a:t> </a:t>
            </a:r>
            <a:r>
              <a:rPr lang="en-US" dirty="0" err="1"/>
              <a:t>šo</a:t>
            </a:r>
            <a:r>
              <a:rPr lang="en-US" dirty="0"/>
              <a:t> </a:t>
            </a:r>
            <a:r>
              <a:rPr lang="en-US" dirty="0" err="1"/>
              <a:t>noteikumu</a:t>
            </a:r>
            <a:r>
              <a:rPr lang="en-US" dirty="0"/>
              <a:t>  </a:t>
            </a:r>
            <a:r>
              <a:rPr lang="en-US" dirty="0" err="1"/>
              <a:t>noteiktās</a:t>
            </a:r>
            <a:r>
              <a:rPr lang="en-US" dirty="0"/>
              <a:t> </a:t>
            </a:r>
            <a:r>
              <a:rPr lang="en-US" dirty="0" err="1"/>
              <a:t>maksimāli</a:t>
            </a:r>
            <a:r>
              <a:rPr lang="en-US" dirty="0"/>
              <a:t> </a:t>
            </a:r>
            <a:r>
              <a:rPr lang="en-US" dirty="0" err="1"/>
              <a:t>pieļaujamās</a:t>
            </a:r>
            <a:r>
              <a:rPr lang="en-US" dirty="0"/>
              <a:t> </a:t>
            </a:r>
            <a:r>
              <a:rPr lang="en-US" dirty="0" err="1"/>
              <a:t>slāpekļa</a:t>
            </a:r>
            <a:r>
              <a:rPr lang="en-US" dirty="0"/>
              <a:t> </a:t>
            </a:r>
            <a:r>
              <a:rPr lang="en-US" dirty="0" err="1"/>
              <a:t>normas</a:t>
            </a:r>
            <a:r>
              <a:rPr lang="en-US" dirty="0"/>
              <a:t> </a:t>
            </a:r>
            <a:r>
              <a:rPr lang="en-US" dirty="0" err="1" smtClean="0"/>
              <a:t>kultūraugiem</a:t>
            </a:r>
            <a:r>
              <a:rPr lang="lv-LV" dirty="0" smtClean="0"/>
              <a:t>. Gatavo Mēslošanas plānu, AAL uzskaites žurnālu, Augu maiņas plānu, Augsnes analīzes vismaz 1x piecos gados</a:t>
            </a:r>
            <a:endParaRPr lang="lv-LV" dirty="0">
              <a:solidFill>
                <a:schemeClr val="bg1">
                  <a:lumMod val="65000"/>
                </a:schemeClr>
              </a:solidFill>
            </a:endParaRPr>
          </a:p>
        </p:txBody>
      </p:sp>
      <p:sp>
        <p:nvSpPr>
          <p:cNvPr id="9" name="TextBox 8"/>
          <p:cNvSpPr txBox="1"/>
          <p:nvPr/>
        </p:nvSpPr>
        <p:spPr>
          <a:xfrm>
            <a:off x="1261239" y="3573814"/>
            <a:ext cx="8833171" cy="923330"/>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smtClean="0"/>
              <a:t>LIZ </a:t>
            </a:r>
            <a:r>
              <a:rPr lang="en-US" dirty="0" smtClean="0"/>
              <a:t>20 </a:t>
            </a:r>
            <a:r>
              <a:rPr lang="en-US" dirty="0" err="1" smtClean="0"/>
              <a:t>hektār</a:t>
            </a:r>
            <a:r>
              <a:rPr lang="lv-LV" dirty="0" smtClean="0"/>
              <a:t>i</a:t>
            </a:r>
            <a:r>
              <a:rPr lang="en-US" dirty="0" smtClean="0"/>
              <a:t> </a:t>
            </a:r>
            <a:r>
              <a:rPr lang="en-US" dirty="0"/>
              <a:t>un </a:t>
            </a:r>
            <a:r>
              <a:rPr lang="en-US" dirty="0" err="1"/>
              <a:t>lielākā</a:t>
            </a:r>
            <a:r>
              <a:rPr lang="en-US" dirty="0"/>
              <a:t> </a:t>
            </a:r>
            <a:r>
              <a:rPr lang="en-US" dirty="0" err="1"/>
              <a:t>platībā</a:t>
            </a:r>
            <a:r>
              <a:rPr lang="en-US" dirty="0"/>
              <a:t> </a:t>
            </a:r>
            <a:r>
              <a:rPr lang="en-US" dirty="0" err="1"/>
              <a:t>vai</a:t>
            </a:r>
            <a:r>
              <a:rPr lang="en-US" dirty="0"/>
              <a:t> </a:t>
            </a:r>
            <a:r>
              <a:rPr lang="en-US" dirty="0" err="1"/>
              <a:t>audzē</a:t>
            </a:r>
            <a:r>
              <a:rPr lang="en-US" dirty="0"/>
              <a:t> </a:t>
            </a:r>
            <a:r>
              <a:rPr lang="en-US" dirty="0" err="1"/>
              <a:t>dārzeņus</a:t>
            </a:r>
            <a:r>
              <a:rPr lang="en-US" dirty="0"/>
              <a:t>, </a:t>
            </a:r>
            <a:r>
              <a:rPr lang="en-US" dirty="0" err="1"/>
              <a:t>kartupeļus</a:t>
            </a:r>
            <a:r>
              <a:rPr lang="en-US" dirty="0"/>
              <a:t>, </a:t>
            </a:r>
            <a:r>
              <a:rPr lang="en-US" dirty="0" err="1"/>
              <a:t>augļu</a:t>
            </a:r>
            <a:r>
              <a:rPr lang="en-US" dirty="0"/>
              <a:t> kokus </a:t>
            </a:r>
            <a:r>
              <a:rPr lang="en-US" dirty="0" err="1"/>
              <a:t>vai</a:t>
            </a:r>
            <a:r>
              <a:rPr lang="en-US" dirty="0"/>
              <a:t> </a:t>
            </a:r>
            <a:r>
              <a:rPr lang="en-US" dirty="0" err="1"/>
              <a:t>ogulājus</a:t>
            </a:r>
            <a:r>
              <a:rPr lang="en-US" dirty="0"/>
              <a:t> </a:t>
            </a:r>
            <a:r>
              <a:rPr lang="lv-LV" dirty="0" smtClean="0"/>
              <a:t>3ha </a:t>
            </a:r>
            <a:r>
              <a:rPr lang="en-US" dirty="0" smtClean="0"/>
              <a:t>un </a:t>
            </a:r>
            <a:r>
              <a:rPr lang="en-US" dirty="0" err="1"/>
              <a:t>lielākā</a:t>
            </a:r>
            <a:r>
              <a:rPr lang="en-US" dirty="0"/>
              <a:t> </a:t>
            </a:r>
            <a:r>
              <a:rPr lang="en-US" dirty="0" err="1"/>
              <a:t>platībā</a:t>
            </a:r>
            <a:r>
              <a:rPr lang="en-US" dirty="0"/>
              <a:t>, </a:t>
            </a:r>
            <a:r>
              <a:rPr lang="en-US" dirty="0" err="1"/>
              <a:t>dokumentē</a:t>
            </a:r>
            <a:r>
              <a:rPr lang="en-US" dirty="0"/>
              <a:t> </a:t>
            </a:r>
            <a:r>
              <a:rPr lang="en-US" dirty="0" err="1"/>
              <a:t>lauka</a:t>
            </a:r>
            <a:r>
              <a:rPr lang="en-US" dirty="0"/>
              <a:t> </a:t>
            </a:r>
            <a:r>
              <a:rPr lang="en-US" dirty="0" err="1"/>
              <a:t>vēsturi</a:t>
            </a:r>
            <a:r>
              <a:rPr lang="en-US" dirty="0"/>
              <a:t> par </a:t>
            </a:r>
            <a:r>
              <a:rPr lang="en-US" dirty="0" err="1"/>
              <a:t>katru</a:t>
            </a:r>
            <a:r>
              <a:rPr lang="en-US" dirty="0"/>
              <a:t> </a:t>
            </a:r>
            <a:r>
              <a:rPr lang="en-US" dirty="0" err="1"/>
              <a:t>lauku</a:t>
            </a:r>
            <a:r>
              <a:rPr lang="en-US" dirty="0"/>
              <a:t> un </a:t>
            </a:r>
            <a:r>
              <a:rPr lang="en-US" dirty="0" err="1"/>
              <a:t>lauku</a:t>
            </a:r>
            <a:r>
              <a:rPr lang="en-US" dirty="0"/>
              <a:t> </a:t>
            </a:r>
            <a:r>
              <a:rPr lang="en-US" dirty="0" err="1"/>
              <a:t>vēstures</a:t>
            </a:r>
            <a:r>
              <a:rPr lang="en-US" dirty="0"/>
              <a:t> </a:t>
            </a:r>
            <a:r>
              <a:rPr lang="en-US" dirty="0" err="1"/>
              <a:t>dokumentāciju</a:t>
            </a:r>
            <a:r>
              <a:rPr lang="en-US" dirty="0"/>
              <a:t> </a:t>
            </a:r>
            <a:r>
              <a:rPr lang="en-US" dirty="0" err="1"/>
              <a:t>glabā</a:t>
            </a:r>
            <a:r>
              <a:rPr lang="en-US" dirty="0"/>
              <a:t> </a:t>
            </a:r>
            <a:r>
              <a:rPr lang="en-US" dirty="0" err="1"/>
              <a:t>vismaz</a:t>
            </a:r>
            <a:r>
              <a:rPr lang="en-US" dirty="0"/>
              <a:t> </a:t>
            </a:r>
            <a:r>
              <a:rPr lang="en-US" dirty="0" err="1"/>
              <a:t>trīs</a:t>
            </a:r>
            <a:r>
              <a:rPr lang="en-US" dirty="0"/>
              <a:t> </a:t>
            </a:r>
            <a:r>
              <a:rPr lang="en-US" dirty="0" err="1"/>
              <a:t>gadus</a:t>
            </a:r>
            <a:endParaRPr lang="lv-LV" dirty="0"/>
          </a:p>
        </p:txBody>
      </p:sp>
      <p:sp>
        <p:nvSpPr>
          <p:cNvPr id="12" name="TextBox 11"/>
          <p:cNvSpPr txBox="1"/>
          <p:nvPr/>
        </p:nvSpPr>
        <p:spPr>
          <a:xfrm>
            <a:off x="1261239" y="4689075"/>
            <a:ext cx="8833171" cy="369332"/>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a:t>i</a:t>
            </a:r>
            <a:r>
              <a:rPr lang="lv-LV" dirty="0" smtClean="0"/>
              <a:t>esniedz Mēslošanas plāna kopsavilkumu līdz aktuālā gada 30.novembrim</a:t>
            </a:r>
            <a:endParaRPr lang="lv-LV" dirty="0"/>
          </a:p>
        </p:txBody>
      </p:sp>
      <p:sp>
        <p:nvSpPr>
          <p:cNvPr id="13" name="TextBox 12"/>
          <p:cNvSpPr txBox="1"/>
          <p:nvPr/>
        </p:nvSpPr>
        <p:spPr>
          <a:xfrm>
            <a:off x="1261239" y="5397469"/>
            <a:ext cx="8833170" cy="1477328"/>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dirty="0" err="1"/>
              <a:t>rudens</a:t>
            </a:r>
            <a:r>
              <a:rPr lang="en-US" dirty="0"/>
              <a:t> un </a:t>
            </a:r>
            <a:r>
              <a:rPr lang="en-US" dirty="0" err="1"/>
              <a:t>ziemas</a:t>
            </a:r>
            <a:r>
              <a:rPr lang="en-US" dirty="0"/>
              <a:t> </a:t>
            </a:r>
            <a:r>
              <a:rPr lang="en-US" dirty="0" err="1"/>
              <a:t>periodā</a:t>
            </a:r>
            <a:r>
              <a:rPr lang="en-US" dirty="0"/>
              <a:t> </a:t>
            </a:r>
            <a:r>
              <a:rPr lang="en-US" dirty="0" err="1"/>
              <a:t>vismaz</a:t>
            </a:r>
            <a:r>
              <a:rPr lang="en-US" dirty="0"/>
              <a:t> 50 % </a:t>
            </a:r>
            <a:r>
              <a:rPr lang="en-US" dirty="0" err="1"/>
              <a:t>saimniecības</a:t>
            </a:r>
            <a:r>
              <a:rPr lang="en-US" dirty="0"/>
              <a:t> </a:t>
            </a:r>
            <a:r>
              <a:rPr lang="en-US" dirty="0" err="1"/>
              <a:t>lauksaimniecībā</a:t>
            </a:r>
            <a:r>
              <a:rPr lang="en-US" dirty="0"/>
              <a:t> </a:t>
            </a:r>
            <a:r>
              <a:rPr lang="en-US" dirty="0" err="1"/>
              <a:t>izmantojamās</a:t>
            </a:r>
            <a:r>
              <a:rPr lang="en-US" dirty="0"/>
              <a:t> </a:t>
            </a:r>
            <a:r>
              <a:rPr lang="en-US" dirty="0" err="1"/>
              <a:t>zemes</a:t>
            </a:r>
            <a:r>
              <a:rPr lang="en-US" dirty="0"/>
              <a:t> </a:t>
            </a:r>
            <a:r>
              <a:rPr lang="en-US" dirty="0" err="1"/>
              <a:t>aizņem</a:t>
            </a:r>
            <a:r>
              <a:rPr lang="en-US" dirty="0"/>
              <a:t> </a:t>
            </a:r>
            <a:r>
              <a:rPr lang="en-US" dirty="0" err="1"/>
              <a:t>zaļās</a:t>
            </a:r>
            <a:r>
              <a:rPr lang="en-US" dirty="0"/>
              <a:t> </a:t>
            </a:r>
            <a:r>
              <a:rPr lang="en-US" dirty="0" err="1"/>
              <a:t>platības</a:t>
            </a:r>
            <a:r>
              <a:rPr lang="en-US" dirty="0"/>
              <a:t> (</a:t>
            </a:r>
            <a:r>
              <a:rPr lang="en-US" dirty="0" err="1"/>
              <a:t>daudzgadīgie</a:t>
            </a:r>
            <a:r>
              <a:rPr lang="en-US" dirty="0"/>
              <a:t> </a:t>
            </a:r>
            <a:r>
              <a:rPr lang="en-US" dirty="0" err="1"/>
              <a:t>zālāji</a:t>
            </a:r>
            <a:r>
              <a:rPr lang="en-US" dirty="0"/>
              <a:t>, </a:t>
            </a:r>
            <a:r>
              <a:rPr lang="en-US" dirty="0" err="1"/>
              <a:t>ziemāju</a:t>
            </a:r>
            <a:r>
              <a:rPr lang="en-US" dirty="0"/>
              <a:t> </a:t>
            </a:r>
            <a:r>
              <a:rPr lang="en-US" dirty="0" err="1"/>
              <a:t>graudaugi</a:t>
            </a:r>
            <a:r>
              <a:rPr lang="en-US" dirty="0"/>
              <a:t>, </a:t>
            </a:r>
            <a:r>
              <a:rPr lang="en-US" dirty="0" err="1"/>
              <a:t>ziemas</a:t>
            </a:r>
            <a:r>
              <a:rPr lang="en-US" dirty="0"/>
              <a:t> </a:t>
            </a:r>
            <a:r>
              <a:rPr lang="en-US" dirty="0" err="1"/>
              <a:t>rapsis</a:t>
            </a:r>
            <a:r>
              <a:rPr lang="en-US" dirty="0"/>
              <a:t>, </a:t>
            </a:r>
            <a:r>
              <a:rPr lang="en-US" dirty="0" err="1"/>
              <a:t>nesastrādāta</a:t>
            </a:r>
            <a:r>
              <a:rPr lang="en-US" dirty="0"/>
              <a:t> </a:t>
            </a:r>
            <a:r>
              <a:rPr lang="en-US" dirty="0" err="1"/>
              <a:t>rugaine</a:t>
            </a:r>
            <a:r>
              <a:rPr lang="en-US" dirty="0"/>
              <a:t>, </a:t>
            </a:r>
            <a:r>
              <a:rPr lang="en-US" dirty="0" err="1"/>
              <a:t>dārzeņu</a:t>
            </a:r>
            <a:r>
              <a:rPr lang="en-US" dirty="0"/>
              <a:t>, </a:t>
            </a:r>
            <a:r>
              <a:rPr lang="en-US" dirty="0" err="1"/>
              <a:t>lopbarības</a:t>
            </a:r>
            <a:r>
              <a:rPr lang="en-US" dirty="0"/>
              <a:t> </a:t>
            </a:r>
            <a:r>
              <a:rPr lang="en-US" dirty="0" err="1"/>
              <a:t>biešu</a:t>
            </a:r>
            <a:r>
              <a:rPr lang="en-US" dirty="0"/>
              <a:t>, </a:t>
            </a:r>
            <a:r>
              <a:rPr lang="en-US" dirty="0" err="1"/>
              <a:t>cukurbiešu</a:t>
            </a:r>
            <a:r>
              <a:rPr lang="en-US" dirty="0"/>
              <a:t> </a:t>
            </a:r>
            <a:r>
              <a:rPr lang="en-US" dirty="0" err="1"/>
              <a:t>laksti</a:t>
            </a:r>
            <a:r>
              <a:rPr lang="en-US" dirty="0"/>
              <a:t> (</a:t>
            </a:r>
            <a:r>
              <a:rPr lang="en-US" dirty="0" err="1"/>
              <a:t>lapas</a:t>
            </a:r>
            <a:r>
              <a:rPr lang="en-US" dirty="0"/>
              <a:t>)), </a:t>
            </a:r>
            <a:r>
              <a:rPr lang="en-US" dirty="0" err="1"/>
              <a:t>izņemot</a:t>
            </a:r>
            <a:r>
              <a:rPr lang="en-US" dirty="0"/>
              <a:t> </a:t>
            </a:r>
            <a:r>
              <a:rPr lang="en-US" dirty="0" err="1"/>
              <a:t>saimniecības</a:t>
            </a:r>
            <a:r>
              <a:rPr lang="en-US" dirty="0"/>
              <a:t>, </a:t>
            </a:r>
            <a:r>
              <a:rPr lang="en-US" dirty="0" err="1"/>
              <a:t>kurās</a:t>
            </a:r>
            <a:r>
              <a:rPr lang="en-US" dirty="0"/>
              <a:t> </a:t>
            </a:r>
            <a:r>
              <a:rPr lang="en-US" dirty="0" err="1"/>
              <a:t>vismaz</a:t>
            </a:r>
            <a:r>
              <a:rPr lang="en-US" dirty="0"/>
              <a:t> 50 % no </a:t>
            </a:r>
            <a:r>
              <a:rPr lang="en-US" dirty="0" err="1"/>
              <a:t>saimniecības</a:t>
            </a:r>
            <a:r>
              <a:rPr lang="en-US" dirty="0"/>
              <a:t> </a:t>
            </a:r>
            <a:r>
              <a:rPr lang="en-US" dirty="0" err="1"/>
              <a:t>kopējās</a:t>
            </a:r>
            <a:r>
              <a:rPr lang="en-US" dirty="0"/>
              <a:t> </a:t>
            </a:r>
            <a:r>
              <a:rPr lang="en-US" dirty="0" err="1"/>
              <a:t>sējumu</a:t>
            </a:r>
            <a:r>
              <a:rPr lang="en-US" dirty="0"/>
              <a:t> </a:t>
            </a:r>
            <a:r>
              <a:rPr lang="en-US" dirty="0" err="1"/>
              <a:t>vai</a:t>
            </a:r>
            <a:r>
              <a:rPr lang="en-US" dirty="0"/>
              <a:t> </a:t>
            </a:r>
            <a:r>
              <a:rPr lang="en-US" dirty="0" err="1"/>
              <a:t>stādījumu</a:t>
            </a:r>
            <a:r>
              <a:rPr lang="en-US" dirty="0"/>
              <a:t> </a:t>
            </a:r>
            <a:r>
              <a:rPr lang="en-US" dirty="0" err="1"/>
              <a:t>platības</a:t>
            </a:r>
            <a:r>
              <a:rPr lang="en-US" dirty="0"/>
              <a:t> </a:t>
            </a:r>
            <a:r>
              <a:rPr lang="en-US" dirty="0" err="1"/>
              <a:t>audzē</a:t>
            </a:r>
            <a:r>
              <a:rPr lang="en-US" dirty="0"/>
              <a:t> </a:t>
            </a:r>
            <a:r>
              <a:rPr lang="en-US" dirty="0" err="1"/>
              <a:t>kartupeļus</a:t>
            </a:r>
            <a:r>
              <a:rPr lang="en-US" dirty="0"/>
              <a:t>, </a:t>
            </a:r>
            <a:r>
              <a:rPr lang="en-US" dirty="0" err="1"/>
              <a:t>augļu</a:t>
            </a:r>
            <a:r>
              <a:rPr lang="en-US" dirty="0"/>
              <a:t> kokus, </a:t>
            </a:r>
            <a:r>
              <a:rPr lang="en-US" dirty="0" err="1"/>
              <a:t>ogulājus</a:t>
            </a:r>
            <a:r>
              <a:rPr lang="en-US" dirty="0"/>
              <a:t> un </a:t>
            </a:r>
            <a:r>
              <a:rPr lang="en-US" dirty="0" err="1"/>
              <a:t>dārzeņus</a:t>
            </a:r>
            <a:endParaRPr lang="lv-LV" dirty="0">
              <a:solidFill>
                <a:schemeClr val="bg1">
                  <a:lumMod val="65000"/>
                </a:schemeClr>
              </a:solidFill>
            </a:endParaRPr>
          </a:p>
        </p:txBody>
      </p:sp>
    </p:spTree>
    <p:extLst>
      <p:ext uri="{BB962C8B-B14F-4D97-AF65-F5344CB8AC3E}">
        <p14:creationId xmlns:p14="http://schemas.microsoft.com/office/powerpoint/2010/main" val="252582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38853" y="1088656"/>
            <a:ext cx="7059578" cy="610938"/>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NATURA 2000/GNP</a:t>
            </a:r>
          </a:p>
          <a:p>
            <a:pPr algn="ctr">
              <a:lnSpc>
                <a:spcPct val="90000"/>
              </a:lnSpc>
            </a:pP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nosacījumi</a:t>
            </a:r>
            <a:endParaRPr lang="de-DE" sz="4400" dirty="0">
              <a:solidFill>
                <a:schemeClr val="accent6">
                  <a:lumMod val="50000"/>
                </a:schemeClr>
              </a:solidFill>
              <a:effectLst>
                <a:outerShdw blurRad="38100" dist="38100" dir="2700000" algn="tl">
                  <a:srgbClr val="000000">
                    <a:alpha val="43137"/>
                  </a:srgbClr>
                </a:outerShdw>
              </a:effectLst>
              <a:latin typeface="+mj-lt"/>
              <a:cs typeface="+mj-cs"/>
            </a:endParaRPr>
          </a:p>
        </p:txBody>
      </p:sp>
      <p:sp>
        <p:nvSpPr>
          <p:cNvPr id="2" name="TextBox 1"/>
          <p:cNvSpPr txBox="1"/>
          <p:nvPr/>
        </p:nvSpPr>
        <p:spPr>
          <a:xfrm>
            <a:off x="1261240" y="1877271"/>
            <a:ext cx="8833169" cy="923330"/>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smtClean="0"/>
              <a:t>BVZ Pļavu apsaimniekošana_1) </a:t>
            </a:r>
            <a:r>
              <a:rPr lang="lv-LV" dirty="0"/>
              <a:t>Nemēslot dabiskās pļavas ar minerālmēsliem; 2) Neuzart </a:t>
            </a:r>
            <a:r>
              <a:rPr lang="lv-LV" dirty="0" smtClean="0"/>
              <a:t>un nepiesēt; 3</a:t>
            </a:r>
            <a:r>
              <a:rPr lang="lv-LV" dirty="0"/>
              <a:t>) Ilgāku laiku neapsaimniekotās vietās nav ieteicams iedarboties ļoti radikāli ñ veikt intensīvu </a:t>
            </a:r>
            <a:r>
              <a:rPr lang="lv-LV" dirty="0" smtClean="0"/>
              <a:t>ganīšanu </a:t>
            </a:r>
            <a:r>
              <a:rPr lang="lv-LV" dirty="0"/>
              <a:t>vai </a:t>
            </a:r>
            <a:r>
              <a:rPr lang="lv-LV" dirty="0" smtClean="0"/>
              <a:t>pļaušanu </a:t>
            </a:r>
            <a:r>
              <a:rPr lang="lv-LV" dirty="0"/>
              <a:t>uzreiz visā platībā</a:t>
            </a:r>
          </a:p>
        </p:txBody>
      </p:sp>
      <p:sp>
        <p:nvSpPr>
          <p:cNvPr id="25" name="TextBox 24"/>
          <p:cNvSpPr txBox="1"/>
          <p:nvPr/>
        </p:nvSpPr>
        <p:spPr>
          <a:xfrm>
            <a:off x="1261239" y="3083785"/>
            <a:ext cx="8833170" cy="646331"/>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smtClean="0"/>
              <a:t>Aizliegts bojāt </a:t>
            </a:r>
            <a:r>
              <a:rPr lang="lv-LV" dirty="0"/>
              <a:t>vai iznīcināt (arī uzarot, kultivējot, apbūvējot, ieaudzējot mežu vai aizaudzējot ar krūmiem) palieņu un terašu pļavas</a:t>
            </a:r>
            <a:endParaRPr lang="lv-LV" dirty="0">
              <a:solidFill>
                <a:schemeClr val="bg1">
                  <a:lumMod val="65000"/>
                </a:schemeClr>
              </a:solidFill>
            </a:endParaRPr>
          </a:p>
        </p:txBody>
      </p:sp>
      <p:sp>
        <p:nvSpPr>
          <p:cNvPr id="9" name="TextBox 8"/>
          <p:cNvSpPr txBox="1"/>
          <p:nvPr/>
        </p:nvSpPr>
        <p:spPr>
          <a:xfrm>
            <a:off x="1261238" y="3954446"/>
            <a:ext cx="8833171" cy="923330"/>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smtClean="0"/>
              <a:t>Aizliegts </a:t>
            </a:r>
            <a:r>
              <a:rPr lang="en-US" dirty="0" err="1" smtClean="0"/>
              <a:t>zemes</a:t>
            </a:r>
            <a:r>
              <a:rPr lang="en-US" dirty="0" smtClean="0"/>
              <a:t> </a:t>
            </a:r>
            <a:r>
              <a:rPr lang="en-US" dirty="0" err="1"/>
              <a:t>īpašniekiem</a:t>
            </a:r>
            <a:r>
              <a:rPr lang="en-US" dirty="0"/>
              <a:t> </a:t>
            </a:r>
            <a:r>
              <a:rPr lang="en-US" dirty="0" err="1"/>
              <a:t>vai</a:t>
            </a:r>
            <a:r>
              <a:rPr lang="en-US" dirty="0"/>
              <a:t> </a:t>
            </a:r>
            <a:r>
              <a:rPr lang="en-US" dirty="0" err="1"/>
              <a:t>tiesiskajiem</a:t>
            </a:r>
            <a:r>
              <a:rPr lang="en-US" dirty="0"/>
              <a:t> </a:t>
            </a:r>
            <a:r>
              <a:rPr lang="en-US" dirty="0" err="1"/>
              <a:t>valdītājiem</a:t>
            </a:r>
            <a:r>
              <a:rPr lang="en-US" dirty="0"/>
              <a:t> </a:t>
            </a:r>
            <a:r>
              <a:rPr lang="en-US" dirty="0" err="1"/>
              <a:t>savā</a:t>
            </a:r>
            <a:r>
              <a:rPr lang="en-US" dirty="0"/>
              <a:t> </a:t>
            </a:r>
            <a:r>
              <a:rPr lang="en-US" dirty="0" err="1"/>
              <a:t>īpašumā</a:t>
            </a:r>
            <a:r>
              <a:rPr lang="en-US" dirty="0"/>
              <a:t> </a:t>
            </a:r>
            <a:r>
              <a:rPr lang="en-US" dirty="0" err="1"/>
              <a:t>vai</a:t>
            </a:r>
            <a:r>
              <a:rPr lang="en-US" dirty="0"/>
              <a:t> </a:t>
            </a:r>
            <a:r>
              <a:rPr lang="en-US" dirty="0" err="1"/>
              <a:t>valdījumā</a:t>
            </a:r>
            <a:r>
              <a:rPr lang="en-US" dirty="0"/>
              <a:t> </a:t>
            </a:r>
            <a:r>
              <a:rPr lang="en-US" dirty="0" err="1"/>
              <a:t>esošajā</a:t>
            </a:r>
            <a:r>
              <a:rPr lang="en-US" dirty="0"/>
              <a:t> </a:t>
            </a:r>
            <a:r>
              <a:rPr lang="en-US" dirty="0" err="1"/>
              <a:t>nekustamajā</a:t>
            </a:r>
            <a:r>
              <a:rPr lang="en-US" dirty="0"/>
              <a:t> </a:t>
            </a:r>
            <a:r>
              <a:rPr lang="en-US" dirty="0" err="1"/>
              <a:t>īpašumā</a:t>
            </a:r>
            <a:r>
              <a:rPr lang="en-US" dirty="0"/>
              <a:t> </a:t>
            </a:r>
            <a:r>
              <a:rPr lang="en-US" dirty="0" err="1"/>
              <a:t>ierobežot</a:t>
            </a:r>
            <a:r>
              <a:rPr lang="en-US" dirty="0"/>
              <a:t> </a:t>
            </a:r>
            <a:r>
              <a:rPr lang="en-US" dirty="0" err="1"/>
              <a:t>nacionālā</a:t>
            </a:r>
            <a:r>
              <a:rPr lang="en-US" dirty="0"/>
              <a:t> parka </a:t>
            </a:r>
            <a:r>
              <a:rPr lang="en-US" dirty="0" err="1"/>
              <a:t>apmeklētāju</a:t>
            </a:r>
            <a:r>
              <a:rPr lang="en-US" dirty="0"/>
              <a:t> </a:t>
            </a:r>
            <a:r>
              <a:rPr lang="en-US" dirty="0" err="1"/>
              <a:t>pārvietošanos</a:t>
            </a:r>
            <a:r>
              <a:rPr lang="en-US" dirty="0"/>
              <a:t> pa </a:t>
            </a:r>
            <a:r>
              <a:rPr lang="en-US" dirty="0" err="1"/>
              <a:t>Gauju</a:t>
            </a:r>
            <a:r>
              <a:rPr lang="en-US" dirty="0"/>
              <a:t> un </a:t>
            </a:r>
            <a:r>
              <a:rPr lang="en-US" dirty="0" err="1"/>
              <a:t>tās</a:t>
            </a:r>
            <a:r>
              <a:rPr lang="en-US" dirty="0"/>
              <a:t> </a:t>
            </a:r>
            <a:r>
              <a:rPr lang="en-US" dirty="0" err="1" smtClean="0"/>
              <a:t>pietekām</a:t>
            </a:r>
            <a:r>
              <a:rPr lang="lv-LV" dirty="0" smtClean="0"/>
              <a:t>..</a:t>
            </a:r>
            <a:endParaRPr lang="lv-LV" dirty="0"/>
          </a:p>
        </p:txBody>
      </p:sp>
      <p:sp>
        <p:nvSpPr>
          <p:cNvPr id="12" name="TextBox 11"/>
          <p:cNvSpPr txBox="1"/>
          <p:nvPr/>
        </p:nvSpPr>
        <p:spPr>
          <a:xfrm>
            <a:off x="1261239" y="5162040"/>
            <a:ext cx="8833171" cy="646331"/>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a:t>Nacionālā parka teritorijā bez Dabas aizsardzības pārvaldes rakstiskas atļaujas saņemšanas </a:t>
            </a:r>
            <a:r>
              <a:rPr lang="lv-LV" dirty="0" smtClean="0"/>
              <a:t>aizliegts </a:t>
            </a:r>
            <a:r>
              <a:rPr lang="en-US" dirty="0"/>
              <a:t>10.3. </a:t>
            </a:r>
            <a:r>
              <a:rPr lang="en-US" dirty="0" err="1"/>
              <a:t>meža</a:t>
            </a:r>
            <a:r>
              <a:rPr lang="en-US" dirty="0"/>
              <a:t> </a:t>
            </a:r>
            <a:r>
              <a:rPr lang="en-US" dirty="0" err="1"/>
              <a:t>zemēs</a:t>
            </a:r>
            <a:r>
              <a:rPr lang="en-US" dirty="0"/>
              <a:t> </a:t>
            </a:r>
            <a:r>
              <a:rPr lang="en-US" dirty="0" err="1"/>
              <a:t>ganīt</a:t>
            </a:r>
            <a:r>
              <a:rPr lang="en-US" dirty="0"/>
              <a:t> </a:t>
            </a:r>
            <a:r>
              <a:rPr lang="en-US" dirty="0" err="1"/>
              <a:t>lauksaimniecības</a:t>
            </a:r>
            <a:r>
              <a:rPr lang="en-US" dirty="0"/>
              <a:t> </a:t>
            </a:r>
            <a:r>
              <a:rPr lang="en-US" dirty="0" err="1"/>
              <a:t>dzīvniekus</a:t>
            </a:r>
            <a:endParaRPr lang="lv-LV" dirty="0"/>
          </a:p>
        </p:txBody>
      </p:sp>
      <p:sp>
        <p:nvSpPr>
          <p:cNvPr id="13" name="TextBox 12"/>
          <p:cNvSpPr txBox="1"/>
          <p:nvPr/>
        </p:nvSpPr>
        <p:spPr>
          <a:xfrm>
            <a:off x="1261239" y="5986048"/>
            <a:ext cx="8833170" cy="646331"/>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smtClean="0"/>
              <a:t>Jebkuras darbības GNP teritorijā, aicinājums saskaņot atbildīgajās institūcijās, ‘Dabas aizsardzības pārvalde’</a:t>
            </a:r>
            <a:endParaRPr lang="lv-LV" dirty="0">
              <a:solidFill>
                <a:schemeClr val="bg1">
                  <a:lumMod val="65000"/>
                </a:schemeClr>
              </a:solidFill>
            </a:endParaRPr>
          </a:p>
        </p:txBody>
      </p:sp>
    </p:spTree>
    <p:extLst>
      <p:ext uri="{BB962C8B-B14F-4D97-AF65-F5344CB8AC3E}">
        <p14:creationId xmlns:p14="http://schemas.microsoft.com/office/powerpoint/2010/main" val="30734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38853" y="1088656"/>
            <a:ext cx="7059578" cy="610938"/>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BDUZ nosacījumi</a:t>
            </a:r>
          </a:p>
        </p:txBody>
      </p:sp>
      <p:sp>
        <p:nvSpPr>
          <p:cNvPr id="2" name="TextBox 1"/>
          <p:cNvSpPr txBox="1"/>
          <p:nvPr/>
        </p:nvSpPr>
        <p:spPr>
          <a:xfrm>
            <a:off x="1261240" y="1877271"/>
            <a:ext cx="8833169" cy="646331"/>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smtClean="0"/>
              <a:t>LIZ </a:t>
            </a:r>
            <a:r>
              <a:rPr lang="en-US" dirty="0" err="1" smtClean="0"/>
              <a:t>platība</a:t>
            </a:r>
            <a:r>
              <a:rPr lang="en-US" dirty="0" smtClean="0"/>
              <a:t> </a:t>
            </a:r>
            <a:r>
              <a:rPr lang="en-US" dirty="0" err="1"/>
              <a:t>jāapsaimnieko</a:t>
            </a:r>
            <a:r>
              <a:rPr lang="en-US" dirty="0"/>
              <a:t> </a:t>
            </a:r>
            <a:r>
              <a:rPr lang="en-US" dirty="0" err="1" smtClean="0"/>
              <a:t>ekstensīvi</a:t>
            </a:r>
            <a:r>
              <a:rPr lang="lv-LV" dirty="0" smtClean="0"/>
              <a:t>_noganot jeb 1x sezonā nopļaujot, nopļauto zāli novācot līdz 15.09.</a:t>
            </a:r>
            <a:endParaRPr lang="lv-LV" dirty="0"/>
          </a:p>
        </p:txBody>
      </p:sp>
      <p:sp>
        <p:nvSpPr>
          <p:cNvPr id="25" name="TextBox 24"/>
          <p:cNvSpPr txBox="1"/>
          <p:nvPr/>
        </p:nvSpPr>
        <p:spPr>
          <a:xfrm>
            <a:off x="1261239" y="2701279"/>
            <a:ext cx="8833170" cy="923330"/>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a:t>N</a:t>
            </a:r>
            <a:r>
              <a:rPr lang="lv-LV" dirty="0" smtClean="0"/>
              <a:t>edrīkst </a:t>
            </a:r>
            <a:r>
              <a:rPr lang="lv-LV" dirty="0"/>
              <a:t>veikt kultivēšanas pasākumus (piemēram, mehānisku augsnes apstrādi, sintētisko minerālmēslu, ķīmiskos augu aizsardzības līdzekļu lietošanu, graudzāļu un tauriņziežu sēklu piesēju u.c.)</a:t>
            </a:r>
            <a:endParaRPr lang="lv-LV" dirty="0">
              <a:solidFill>
                <a:schemeClr val="bg1">
                  <a:lumMod val="65000"/>
                </a:schemeClr>
              </a:solidFill>
            </a:endParaRPr>
          </a:p>
        </p:txBody>
      </p:sp>
      <p:sp>
        <p:nvSpPr>
          <p:cNvPr id="9" name="TextBox 8"/>
          <p:cNvSpPr txBox="1"/>
          <p:nvPr/>
        </p:nvSpPr>
        <p:spPr>
          <a:xfrm>
            <a:off x="1261239" y="3931659"/>
            <a:ext cx="8833171" cy="923330"/>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a:t>J</a:t>
            </a:r>
            <a:r>
              <a:rPr lang="lv-LV" dirty="0" smtClean="0"/>
              <a:t>ākārto </a:t>
            </a:r>
            <a:r>
              <a:rPr lang="lv-LV" dirty="0"/>
              <a:t>lauku vēsture katram laukam atsevišķi, atzīmējot visas kārtējā gadā veiktās apsaimniekošanas darbības (ganīšanas periodu, ganīšanai izmantoto dzīvnieku veidu un skaitu vai pļaušanas datumu un siena vai nopļautās zāles aizvešanas datumu)</a:t>
            </a:r>
          </a:p>
        </p:txBody>
      </p:sp>
      <p:sp>
        <p:nvSpPr>
          <p:cNvPr id="12" name="TextBox 11"/>
          <p:cNvSpPr txBox="1"/>
          <p:nvPr/>
        </p:nvSpPr>
        <p:spPr>
          <a:xfrm>
            <a:off x="1261239" y="5044876"/>
            <a:ext cx="8833171" cy="923330"/>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a:t>N</a:t>
            </a:r>
            <a:r>
              <a:rPr lang="lv-LV" dirty="0" smtClean="0"/>
              <a:t>e </a:t>
            </a:r>
            <a:r>
              <a:rPr lang="lv-LV" dirty="0"/>
              <a:t>vēlāk kā saistību perioda otrajā gadā jāiegūst pamatiemaņas zālāju biotopu vai sugu dzīvotņu apsaimniekošanā, apmeklējot 16 stundu apmācību kursu un iegūstot atbilstošu dokumentu</a:t>
            </a:r>
          </a:p>
        </p:txBody>
      </p:sp>
      <p:sp>
        <p:nvSpPr>
          <p:cNvPr id="13" name="TextBox 12"/>
          <p:cNvSpPr txBox="1"/>
          <p:nvPr/>
        </p:nvSpPr>
        <p:spPr>
          <a:xfrm>
            <a:off x="1261239" y="6158093"/>
            <a:ext cx="8833170" cy="369332"/>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dirty="0" smtClean="0"/>
              <a:t>5 gadu saistības</a:t>
            </a:r>
            <a:endParaRPr lang="lv-LV" dirty="0">
              <a:solidFill>
                <a:schemeClr val="bg1">
                  <a:lumMod val="65000"/>
                </a:schemeClr>
              </a:solidFill>
            </a:endParaRPr>
          </a:p>
        </p:txBody>
      </p:sp>
    </p:spTree>
    <p:extLst>
      <p:ext uri="{BB962C8B-B14F-4D97-AF65-F5344CB8AC3E}">
        <p14:creationId xmlns:p14="http://schemas.microsoft.com/office/powerpoint/2010/main" val="28933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38853" y="1443609"/>
            <a:ext cx="7059578" cy="724546"/>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r">
              <a:lnSpc>
                <a:spcPct val="90000"/>
              </a:lnSpc>
            </a:pP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 LIZ resursi/apsaimniekošana </a:t>
            </a:r>
            <a:r>
              <a:rPr lang="lv-LV" sz="3500" dirty="0" smtClean="0">
                <a:solidFill>
                  <a:schemeClr val="accent6">
                    <a:lumMod val="50000"/>
                  </a:schemeClr>
                </a:solidFill>
                <a:effectLst>
                  <a:outerShdw blurRad="38100" dist="38100" dir="2700000" algn="tl">
                    <a:srgbClr val="000000">
                      <a:alpha val="43137"/>
                    </a:srgbClr>
                  </a:outerShdw>
                </a:effectLst>
                <a:latin typeface="+mj-lt"/>
                <a:cs typeface="+mj-cs"/>
              </a:rPr>
              <a:t>(2020)</a:t>
            </a:r>
            <a:endParaRPr lang="de-DE" sz="3500" dirty="0">
              <a:solidFill>
                <a:schemeClr val="accent6">
                  <a:lumMod val="50000"/>
                </a:schemeClr>
              </a:solidFill>
              <a:effectLst>
                <a:outerShdw blurRad="38100" dist="38100" dir="2700000" algn="tl">
                  <a:srgbClr val="000000">
                    <a:alpha val="43137"/>
                  </a:srgbClr>
                </a:outerShdw>
              </a:effectLst>
              <a:latin typeface="+mj-lt"/>
              <a:cs typeface="+mj-cs"/>
            </a:endParaRPr>
          </a:p>
        </p:txBody>
      </p:sp>
      <p:sp>
        <p:nvSpPr>
          <p:cNvPr id="2" name="TextBox 1"/>
          <p:cNvSpPr txBox="1"/>
          <p:nvPr/>
        </p:nvSpPr>
        <p:spPr>
          <a:xfrm>
            <a:off x="905070" y="4826572"/>
            <a:ext cx="8420299" cy="477054"/>
          </a:xfrm>
          <a:prstGeom prst="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50000"/>
                  </a:schemeClr>
                </a:solidFill>
              </a:rPr>
              <a:t>Inčukalna novads 1373ha (LIZ 12,24%)/ </a:t>
            </a:r>
            <a:r>
              <a:rPr lang="lv-LV" sz="2000" dirty="0" smtClean="0">
                <a:solidFill>
                  <a:schemeClr val="bg1">
                    <a:lumMod val="50000"/>
                  </a:schemeClr>
                </a:solidFill>
              </a:rPr>
              <a:t>20,9% (-)</a:t>
            </a:r>
            <a:r>
              <a:rPr lang="lv-LV" sz="2500" dirty="0" smtClean="0">
                <a:solidFill>
                  <a:schemeClr val="bg1">
                    <a:lumMod val="50000"/>
                  </a:schemeClr>
                </a:solidFill>
              </a:rPr>
              <a:t>/ 79,1%(+)</a:t>
            </a:r>
            <a:endParaRPr lang="lv-LV" sz="2500" dirty="0">
              <a:solidFill>
                <a:schemeClr val="bg1">
                  <a:lumMod val="50000"/>
                </a:schemeClr>
              </a:solidFill>
            </a:endParaRPr>
          </a:p>
        </p:txBody>
      </p:sp>
      <p:sp>
        <p:nvSpPr>
          <p:cNvPr id="25" name="TextBox 24"/>
          <p:cNvSpPr txBox="1"/>
          <p:nvPr/>
        </p:nvSpPr>
        <p:spPr>
          <a:xfrm>
            <a:off x="905070" y="3969122"/>
            <a:ext cx="8453138" cy="477054"/>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50000"/>
                  </a:schemeClr>
                </a:solidFill>
              </a:rPr>
              <a:t>Sējas novads 5269ha (LIZ 23,12%)/ </a:t>
            </a:r>
            <a:r>
              <a:rPr lang="lv-LV" sz="2000" dirty="0" smtClean="0">
                <a:solidFill>
                  <a:schemeClr val="bg1">
                    <a:lumMod val="50000"/>
                  </a:schemeClr>
                </a:solidFill>
              </a:rPr>
              <a:t>14,3% (-)</a:t>
            </a:r>
            <a:r>
              <a:rPr lang="lv-LV" sz="2500" dirty="0" smtClean="0">
                <a:solidFill>
                  <a:schemeClr val="bg1">
                    <a:lumMod val="50000"/>
                  </a:schemeClr>
                </a:solidFill>
              </a:rPr>
              <a:t>/ 85,7% (+)</a:t>
            </a:r>
            <a:endParaRPr lang="lv-LV" sz="2500" dirty="0">
              <a:solidFill>
                <a:schemeClr val="bg1">
                  <a:lumMod val="50000"/>
                </a:schemeClr>
              </a:solidFill>
            </a:endParaRPr>
          </a:p>
        </p:txBody>
      </p:sp>
      <p:sp>
        <p:nvSpPr>
          <p:cNvPr id="9" name="TextBox 8"/>
          <p:cNvSpPr txBox="1"/>
          <p:nvPr/>
        </p:nvSpPr>
        <p:spPr>
          <a:xfrm>
            <a:off x="905070" y="3260763"/>
            <a:ext cx="8453138" cy="477054"/>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65000"/>
                  </a:schemeClr>
                </a:solidFill>
              </a:rPr>
              <a:t>Siguldas novads 11079ha (LIZ 30,7%)/ </a:t>
            </a:r>
            <a:r>
              <a:rPr lang="lv-LV" sz="2000" dirty="0" smtClean="0">
                <a:solidFill>
                  <a:schemeClr val="bg1">
                    <a:lumMod val="65000"/>
                  </a:schemeClr>
                </a:solidFill>
              </a:rPr>
              <a:t>9,9% (-)</a:t>
            </a:r>
            <a:r>
              <a:rPr lang="lv-LV" sz="2500" dirty="0" smtClean="0">
                <a:solidFill>
                  <a:schemeClr val="bg1">
                    <a:lumMod val="65000"/>
                  </a:schemeClr>
                </a:solidFill>
              </a:rPr>
              <a:t>/ 90,1% (+)</a:t>
            </a:r>
            <a:endParaRPr lang="lv-LV" sz="2500" dirty="0">
              <a:solidFill>
                <a:schemeClr val="bg1">
                  <a:lumMod val="65000"/>
                </a:schemeClr>
              </a:solidFill>
            </a:endParaRPr>
          </a:p>
        </p:txBody>
      </p:sp>
      <p:sp>
        <p:nvSpPr>
          <p:cNvPr id="10" name="TextBox 9"/>
          <p:cNvSpPr txBox="1"/>
          <p:nvPr/>
        </p:nvSpPr>
        <p:spPr>
          <a:xfrm>
            <a:off x="905070" y="2547170"/>
            <a:ext cx="8420300" cy="477054"/>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65000"/>
                  </a:schemeClr>
                </a:solidFill>
              </a:rPr>
              <a:t>Krimuldas novads 11592ha (LIZ 34,18%)/ </a:t>
            </a:r>
            <a:r>
              <a:rPr lang="lv-LV" sz="2000" dirty="0" smtClean="0">
                <a:solidFill>
                  <a:schemeClr val="bg1">
                    <a:lumMod val="65000"/>
                  </a:schemeClr>
                </a:solidFill>
              </a:rPr>
              <a:t>9,7% (-)</a:t>
            </a:r>
            <a:r>
              <a:rPr lang="lv-LV" sz="2500" dirty="0" smtClean="0">
                <a:solidFill>
                  <a:schemeClr val="bg1">
                    <a:lumMod val="65000"/>
                  </a:schemeClr>
                </a:solidFill>
              </a:rPr>
              <a:t>/90,3%(+)</a:t>
            </a:r>
            <a:endParaRPr lang="lv-LV" sz="2500" dirty="0">
              <a:solidFill>
                <a:schemeClr val="bg1">
                  <a:lumMod val="65000"/>
                </a:schemeClr>
              </a:solidFill>
            </a:endParaRPr>
          </a:p>
        </p:txBody>
      </p:sp>
    </p:spTree>
    <p:extLst>
      <p:ext uri="{BB962C8B-B14F-4D97-AF65-F5344CB8AC3E}">
        <p14:creationId xmlns:p14="http://schemas.microsoft.com/office/powerpoint/2010/main" val="19523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D56D86F9-DE00-4652-9984-789DF1342C69}"/>
              </a:ext>
            </a:extLst>
          </p:cNvPr>
          <p:cNvSpPr txBox="1">
            <a:spLocks/>
          </p:cNvSpPr>
          <p:nvPr/>
        </p:nvSpPr>
        <p:spPr>
          <a:xfrm>
            <a:off x="2538853" y="1443609"/>
            <a:ext cx="7059578" cy="724546"/>
          </a:xfrm>
          <a:prstGeom prst="rect">
            <a:avLst/>
          </a:prstGeom>
        </p:spPr>
        <p:txBody>
          <a:bodyPr vert="horz" wrap="square" lIns="0" tIns="0" rIns="0" bIns="0" rtlCol="0" anchor="b" anchorCtr="0">
            <a:noAutofit/>
          </a:bodyPr>
          <a:lstStyle>
            <a:lvl1pPr algn="l" defTabSz="914400" rtl="0" eaLnBrk="1" latinLnBrk="0" hangingPunct="1">
              <a:lnSpc>
                <a:spcPts val="3600"/>
              </a:lnSpc>
              <a:spcBef>
                <a:spcPct val="0"/>
              </a:spcBef>
              <a:buNone/>
              <a:defRPr sz="2800" b="1" i="0" kern="1200" baseline="0">
                <a:solidFill>
                  <a:schemeClr val="tx1"/>
                </a:solidFill>
                <a:latin typeface="Arial"/>
                <a:ea typeface="+mj-ea"/>
                <a:cs typeface="Arial" panose="020B0604020202020204" pitchFamily="34" charset="0"/>
              </a:defRPr>
            </a:lvl1pPr>
          </a:lstStyle>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smtClean="0">
              <a:solidFill>
                <a:schemeClr val="accent6">
                  <a:lumMod val="50000"/>
                </a:schemeClr>
              </a:solidFill>
              <a:effectLst>
                <a:outerShdw blurRad="38100" dist="38100" dir="2700000" algn="tl">
                  <a:srgbClr val="000000">
                    <a:alpha val="43137"/>
                  </a:srgbClr>
                </a:outerShdw>
              </a:effectLst>
              <a:latin typeface="+mj-lt"/>
              <a:cs typeface="+mj-cs"/>
            </a:endParaRPr>
          </a:p>
          <a:p>
            <a:pPr algn="ctr">
              <a:lnSpc>
                <a:spcPct val="90000"/>
              </a:lnSpc>
            </a:pPr>
            <a:endParaRPr lang="lv-LV" sz="4400" dirty="0">
              <a:solidFill>
                <a:schemeClr val="accent6">
                  <a:lumMod val="50000"/>
                </a:schemeClr>
              </a:solidFill>
              <a:effectLst>
                <a:outerShdw blurRad="38100" dist="38100" dir="2700000" algn="tl">
                  <a:srgbClr val="000000">
                    <a:alpha val="43137"/>
                  </a:srgbClr>
                </a:outerShdw>
              </a:effectLst>
              <a:latin typeface="+mj-lt"/>
              <a:cs typeface="+mj-cs"/>
            </a:endParaRPr>
          </a:p>
          <a:p>
            <a:pPr algn="r">
              <a:lnSpc>
                <a:spcPct val="90000"/>
              </a:lnSpc>
            </a:pPr>
            <a:r>
              <a:rPr lang="lv-LV" sz="4400" dirty="0" smtClean="0">
                <a:solidFill>
                  <a:schemeClr val="accent6">
                    <a:lumMod val="50000"/>
                  </a:schemeClr>
                </a:solidFill>
                <a:effectLst>
                  <a:outerShdw blurRad="38100" dist="38100" dir="2700000" algn="tl">
                    <a:srgbClr val="000000">
                      <a:alpha val="43137"/>
                    </a:srgbClr>
                  </a:outerShdw>
                </a:effectLst>
                <a:latin typeface="+mj-lt"/>
                <a:cs typeface="+mj-cs"/>
              </a:rPr>
              <a:t> Atbalstam pieteiktās platības </a:t>
            </a:r>
            <a:r>
              <a:rPr lang="lv-LV" sz="3500" dirty="0" smtClean="0">
                <a:solidFill>
                  <a:schemeClr val="accent6">
                    <a:lumMod val="50000"/>
                  </a:schemeClr>
                </a:solidFill>
                <a:effectLst>
                  <a:outerShdw blurRad="38100" dist="38100" dir="2700000" algn="tl">
                    <a:srgbClr val="000000">
                      <a:alpha val="43137"/>
                    </a:srgbClr>
                  </a:outerShdw>
                </a:effectLst>
                <a:latin typeface="+mj-lt"/>
                <a:cs typeface="+mj-cs"/>
              </a:rPr>
              <a:t>(2020/ha no kopējā LIZ novadā)</a:t>
            </a:r>
            <a:endParaRPr lang="de-DE" sz="3500" dirty="0">
              <a:solidFill>
                <a:schemeClr val="accent6">
                  <a:lumMod val="50000"/>
                </a:schemeClr>
              </a:solidFill>
              <a:effectLst>
                <a:outerShdw blurRad="38100" dist="38100" dir="2700000" algn="tl">
                  <a:srgbClr val="000000">
                    <a:alpha val="43137"/>
                  </a:srgbClr>
                </a:outerShdw>
              </a:effectLst>
              <a:latin typeface="+mj-lt"/>
              <a:cs typeface="+mj-cs"/>
            </a:endParaRPr>
          </a:p>
        </p:txBody>
      </p:sp>
      <p:sp>
        <p:nvSpPr>
          <p:cNvPr id="2" name="TextBox 1"/>
          <p:cNvSpPr txBox="1"/>
          <p:nvPr/>
        </p:nvSpPr>
        <p:spPr>
          <a:xfrm>
            <a:off x="494522" y="5715144"/>
            <a:ext cx="8863686" cy="477054"/>
          </a:xfrm>
          <a:prstGeom prst="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50000"/>
                  </a:schemeClr>
                </a:solidFill>
              </a:rPr>
              <a:t>Inčukalna novads _66,88%</a:t>
            </a:r>
          </a:p>
        </p:txBody>
      </p:sp>
      <p:sp>
        <p:nvSpPr>
          <p:cNvPr id="25" name="TextBox 24"/>
          <p:cNvSpPr txBox="1"/>
          <p:nvPr/>
        </p:nvSpPr>
        <p:spPr>
          <a:xfrm>
            <a:off x="494522" y="4632288"/>
            <a:ext cx="8863686" cy="477054"/>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50000"/>
                  </a:schemeClr>
                </a:solidFill>
              </a:rPr>
              <a:t>Sējas novads _100%</a:t>
            </a:r>
            <a:endParaRPr lang="lv-LV" sz="2500" dirty="0">
              <a:solidFill>
                <a:schemeClr val="bg1">
                  <a:lumMod val="50000"/>
                </a:schemeClr>
              </a:solidFill>
            </a:endParaRPr>
          </a:p>
        </p:txBody>
      </p:sp>
      <p:sp>
        <p:nvSpPr>
          <p:cNvPr id="9" name="TextBox 8"/>
          <p:cNvSpPr txBox="1"/>
          <p:nvPr/>
        </p:nvSpPr>
        <p:spPr>
          <a:xfrm>
            <a:off x="494522" y="3549432"/>
            <a:ext cx="8863686" cy="477054"/>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65000"/>
                  </a:schemeClr>
                </a:solidFill>
              </a:rPr>
              <a:t>Siguldas novads _75,78%</a:t>
            </a:r>
            <a:endParaRPr lang="lv-LV" sz="2500" dirty="0">
              <a:solidFill>
                <a:schemeClr val="bg1">
                  <a:lumMod val="65000"/>
                </a:schemeClr>
              </a:solidFill>
            </a:endParaRPr>
          </a:p>
        </p:txBody>
      </p:sp>
      <p:sp>
        <p:nvSpPr>
          <p:cNvPr id="10" name="TextBox 9"/>
          <p:cNvSpPr txBox="1"/>
          <p:nvPr/>
        </p:nvSpPr>
        <p:spPr>
          <a:xfrm>
            <a:off x="494522" y="2547170"/>
            <a:ext cx="8863686" cy="477054"/>
          </a:xfrm>
          <a:prstGeom prst="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lv-LV" sz="2500" dirty="0" smtClean="0">
                <a:solidFill>
                  <a:schemeClr val="bg1">
                    <a:lumMod val="65000"/>
                  </a:schemeClr>
                </a:solidFill>
              </a:rPr>
              <a:t>Krimuldas novads _99,56%</a:t>
            </a:r>
            <a:endParaRPr lang="lv-LV" sz="2500" dirty="0">
              <a:solidFill>
                <a:schemeClr val="bg1">
                  <a:lumMod val="65000"/>
                </a:schemeClr>
              </a:solidFill>
            </a:endParaRPr>
          </a:p>
        </p:txBody>
      </p:sp>
    </p:spTree>
    <p:extLst>
      <p:ext uri="{BB962C8B-B14F-4D97-AF65-F5344CB8AC3E}">
        <p14:creationId xmlns:p14="http://schemas.microsoft.com/office/powerpoint/2010/main" val="139422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ta_piena konf_ piena lop ekon - Copy.pptx" id="{9A5D5244-D791-4C35-B204-889C53E0CF6F}" vid="{95D9ADD4-73DF-4EF3-811B-BC803FD936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Veidne ar jauno logo un noformējumu</Template>
  <TotalTime>9087</TotalTime>
  <Words>2246</Words>
  <Application>Microsoft Office PowerPoint</Application>
  <PresentationFormat>Platekrāna</PresentationFormat>
  <Paragraphs>225</Paragraphs>
  <Slides>25</Slides>
  <Notes>24</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25</vt:i4>
      </vt:variant>
    </vt:vector>
  </HeadingPairs>
  <TitlesOfParts>
    <vt:vector size="31" baseType="lpstr">
      <vt:lpstr>Arial</vt:lpstr>
      <vt:lpstr>Calibri</vt:lpstr>
      <vt:lpstr>Calibri Light</vt:lpstr>
      <vt:lpstr>Times New Roman</vt:lpstr>
      <vt:lpstr>Verdana</vt:lpstr>
      <vt:lpstr>Office Theme</vt:lpstr>
      <vt:lpstr>Par videi draudzīgu saimniekošanu Siguldas novadā</vt:lpstr>
      <vt:lpstr>PowerPoint prezentācija</vt:lpstr>
      <vt:lpstr> LLKC Pierīgas KB darbības teritorija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Sabiedrībā atpazītās  saimniekošanas metodes</vt:lpstr>
      <vt:lpstr>Atbalstam pieteikto  platību saimniekošanas  metodes īpatsvars(ha)</vt:lpstr>
      <vt:lpstr>Atbalstam pieteikto  platību saimniekošanas  metodes īpatsvars Latvijā(ha)</vt:lpstr>
      <vt:lpstr>BLA tendences valstī (ha)</vt:lpstr>
      <vt:lpstr>BLA kultūru tendences valstī (ha)</vt:lpstr>
      <vt:lpstr>BLA kultūras 2019(ha)</vt:lpstr>
      <vt:lpstr>BLA produktu realizācija (%)</vt:lpstr>
      <vt:lpstr>Konvencionālā un integrētā  saimniekošana</vt:lpstr>
      <vt:lpstr>Pesticīdu lietošanas normas ES un LV </vt:lpstr>
      <vt:lpstr>Pesticīdu lietošana kultūrām</vt:lpstr>
      <vt:lpstr>PowerPoint prezentācija</vt:lpstr>
      <vt:lpstr>PowerPoint prezentācija</vt:lpstr>
      <vt:lpstr>PowerPoint prezentācija</vt:lpstr>
      <vt:lpstr>PowerPoint prezentācija</vt:lpstr>
      <vt:lpstr>Noslēgumam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Resursu izmantošanas efektivāte piena lopkopībā</dc:title>
  <dc:creator>Raivis Andersons</dc:creator>
  <cp:lastModifiedBy>LLKC02</cp:lastModifiedBy>
  <cp:revision>363</cp:revision>
  <cp:lastPrinted>2020-11-11T14:05:43Z</cp:lastPrinted>
  <dcterms:created xsi:type="dcterms:W3CDTF">2018-11-07T09:03:17Z</dcterms:created>
  <dcterms:modified xsi:type="dcterms:W3CDTF">2020-12-07T08:11:58Z</dcterms:modified>
</cp:coreProperties>
</file>