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455" r:id="rId2"/>
    <p:sldId id="574" r:id="rId3"/>
    <p:sldId id="563" r:id="rId4"/>
    <p:sldId id="578" r:id="rId5"/>
    <p:sldId id="576" r:id="rId6"/>
    <p:sldId id="575" r:id="rId7"/>
    <p:sldId id="577" r:id="rId8"/>
    <p:sldId id="580" r:id="rId9"/>
    <p:sldId id="564" r:id="rId10"/>
    <p:sldId id="565" r:id="rId11"/>
    <p:sldId id="566" r:id="rId12"/>
    <p:sldId id="567" r:id="rId13"/>
    <p:sldId id="568" r:id="rId14"/>
    <p:sldId id="569" r:id="rId15"/>
    <p:sldId id="582" r:id="rId16"/>
    <p:sldId id="581" r:id="rId17"/>
    <p:sldId id="570" r:id="rId18"/>
    <p:sldId id="571" r:id="rId19"/>
    <p:sldId id="573" r:id="rId20"/>
    <p:sldId id="579" r:id="rId21"/>
    <p:sldId id="551" r:id="rId22"/>
    <p:sldId id="550" r:id="rId23"/>
    <p:sldId id="560" r:id="rId24"/>
  </p:sldIdLst>
  <p:sldSz cx="9144000" cy="6858000" type="screen4x3"/>
  <p:notesSz cx="6797675" cy="9928225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2E4"/>
    <a:srgbClr val="1E0CA4"/>
    <a:srgbClr val="0303AD"/>
    <a:srgbClr val="00B0AC"/>
    <a:srgbClr val="FCCBA6"/>
    <a:srgbClr val="8FFBA1"/>
    <a:srgbClr val="66F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823" autoAdjust="0"/>
    <p:restoredTop sz="86659" autoAdjust="0"/>
  </p:normalViewPr>
  <p:slideViewPr>
    <p:cSldViewPr snapToGrid="0" snapToObjects="1">
      <p:cViewPr>
        <p:scale>
          <a:sx n="81" d="100"/>
          <a:sy n="81" d="100"/>
        </p:scale>
        <p:origin x="-27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3202" y="-9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rautins\AppData\Local\Microsoft\Windows\Temporary%20Internet%20Files\Content.Outlook\OUXT4GVW\Petera%20grafik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rautins\AppData\Local\Microsoft\Windows\Temporary%20Internet%20Files\Content.Outlook\OUXT4GVW\Petera%20grafik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790387188148566E-2"/>
          <c:y val="1.8101650641085529E-2"/>
          <c:w val="0.73583790152918438"/>
          <c:h val="0.82162323005459781"/>
        </c:manualLayout>
      </c:layout>
      <c:lineChart>
        <c:grouping val="standard"/>
        <c:varyColors val="0"/>
        <c:ser>
          <c:idx val="0"/>
          <c:order val="0"/>
          <c:tx>
            <c:strRef>
              <c:f>'[Petera grafiki.xlsx]Piens'!$C$79</c:f>
              <c:strCache>
                <c:ptCount val="1"/>
                <c:pt idx="0">
                  <c:v>Bloomberg</c:v>
                </c:pt>
              </c:strCache>
            </c:strRef>
          </c:tx>
          <c:marker>
            <c:symbol val="none"/>
          </c:marker>
          <c:cat>
            <c:strRef>
              <c:f>'[Petera grafiki.xlsx]Piens'!$B$80:$B$144</c:f>
              <c:strCache>
                <c:ptCount val="65"/>
                <c:pt idx="0">
                  <c:v>2014M10</c:v>
                </c:pt>
                <c:pt idx="1">
                  <c:v>2014M09</c:v>
                </c:pt>
                <c:pt idx="2">
                  <c:v>2014M08</c:v>
                </c:pt>
                <c:pt idx="3">
                  <c:v>2014M07</c:v>
                </c:pt>
                <c:pt idx="4">
                  <c:v>2014M06</c:v>
                </c:pt>
                <c:pt idx="5">
                  <c:v>2014M05</c:v>
                </c:pt>
                <c:pt idx="6">
                  <c:v>2014M04</c:v>
                </c:pt>
                <c:pt idx="7">
                  <c:v>2014M03</c:v>
                </c:pt>
                <c:pt idx="8">
                  <c:v>2014M02</c:v>
                </c:pt>
                <c:pt idx="9">
                  <c:v>2014M01</c:v>
                </c:pt>
                <c:pt idx="10">
                  <c:v>2013M12</c:v>
                </c:pt>
                <c:pt idx="11">
                  <c:v>2013M11</c:v>
                </c:pt>
                <c:pt idx="12">
                  <c:v>2013M10</c:v>
                </c:pt>
                <c:pt idx="13">
                  <c:v>2013M09</c:v>
                </c:pt>
                <c:pt idx="14">
                  <c:v>2013M08</c:v>
                </c:pt>
                <c:pt idx="15">
                  <c:v>2013M07</c:v>
                </c:pt>
                <c:pt idx="16">
                  <c:v>2013M06</c:v>
                </c:pt>
                <c:pt idx="17">
                  <c:v>2013M05</c:v>
                </c:pt>
                <c:pt idx="18">
                  <c:v>2013M04</c:v>
                </c:pt>
                <c:pt idx="19">
                  <c:v>2013M03</c:v>
                </c:pt>
                <c:pt idx="20">
                  <c:v>2013M02</c:v>
                </c:pt>
                <c:pt idx="21">
                  <c:v>2013M01</c:v>
                </c:pt>
                <c:pt idx="22">
                  <c:v>2012M12</c:v>
                </c:pt>
                <c:pt idx="23">
                  <c:v>2012M11</c:v>
                </c:pt>
                <c:pt idx="24">
                  <c:v>2012M10</c:v>
                </c:pt>
                <c:pt idx="25">
                  <c:v>2012M09</c:v>
                </c:pt>
                <c:pt idx="26">
                  <c:v>2012M08</c:v>
                </c:pt>
                <c:pt idx="27">
                  <c:v>2012M07</c:v>
                </c:pt>
                <c:pt idx="28">
                  <c:v>2012M06</c:v>
                </c:pt>
                <c:pt idx="29">
                  <c:v>2012M05</c:v>
                </c:pt>
                <c:pt idx="30">
                  <c:v>2012M04</c:v>
                </c:pt>
                <c:pt idx="31">
                  <c:v>2012M03</c:v>
                </c:pt>
                <c:pt idx="32">
                  <c:v>2012M02</c:v>
                </c:pt>
                <c:pt idx="33">
                  <c:v>2012M01</c:v>
                </c:pt>
                <c:pt idx="34">
                  <c:v>2011M12</c:v>
                </c:pt>
                <c:pt idx="35">
                  <c:v>2011M11</c:v>
                </c:pt>
                <c:pt idx="36">
                  <c:v>2011M10</c:v>
                </c:pt>
                <c:pt idx="37">
                  <c:v>2011M09</c:v>
                </c:pt>
                <c:pt idx="38">
                  <c:v>2011M08</c:v>
                </c:pt>
                <c:pt idx="39">
                  <c:v>2011M07</c:v>
                </c:pt>
                <c:pt idx="40">
                  <c:v>2011M06</c:v>
                </c:pt>
                <c:pt idx="41">
                  <c:v>2011M05</c:v>
                </c:pt>
                <c:pt idx="42">
                  <c:v>2011M04</c:v>
                </c:pt>
                <c:pt idx="43">
                  <c:v>2011M03</c:v>
                </c:pt>
                <c:pt idx="44">
                  <c:v>2011M02</c:v>
                </c:pt>
                <c:pt idx="45">
                  <c:v>2011M01</c:v>
                </c:pt>
                <c:pt idx="46">
                  <c:v>2010M12</c:v>
                </c:pt>
                <c:pt idx="47">
                  <c:v>2010M11</c:v>
                </c:pt>
                <c:pt idx="48">
                  <c:v>2010M10</c:v>
                </c:pt>
                <c:pt idx="49">
                  <c:v>2010M09</c:v>
                </c:pt>
                <c:pt idx="50">
                  <c:v>2010M08</c:v>
                </c:pt>
                <c:pt idx="51">
                  <c:v>2010M07</c:v>
                </c:pt>
                <c:pt idx="52">
                  <c:v>2010M06</c:v>
                </c:pt>
                <c:pt idx="53">
                  <c:v>2010M05</c:v>
                </c:pt>
                <c:pt idx="54">
                  <c:v>2010M04</c:v>
                </c:pt>
                <c:pt idx="55">
                  <c:v>2010M03</c:v>
                </c:pt>
                <c:pt idx="56">
                  <c:v>2010M02</c:v>
                </c:pt>
                <c:pt idx="57">
                  <c:v>2010M01</c:v>
                </c:pt>
                <c:pt idx="58">
                  <c:v>2009M12</c:v>
                </c:pt>
                <c:pt idx="59">
                  <c:v>2009M11</c:v>
                </c:pt>
                <c:pt idx="60">
                  <c:v>2009M10</c:v>
                </c:pt>
                <c:pt idx="61">
                  <c:v>2009M09</c:v>
                </c:pt>
                <c:pt idx="62">
                  <c:v>2009M08</c:v>
                </c:pt>
                <c:pt idx="63">
                  <c:v>2009M07</c:v>
                </c:pt>
                <c:pt idx="64">
                  <c:v>2009M06</c:v>
                </c:pt>
              </c:strCache>
            </c:strRef>
          </c:cat>
          <c:val>
            <c:numRef>
              <c:f>'[Petera grafiki.xlsx]Piens'!$C$80:$C$144</c:f>
              <c:numCache>
                <c:formatCode>General</c:formatCode>
                <c:ptCount val="65"/>
                <c:pt idx="0">
                  <c:v>90.663298981009746</c:v>
                </c:pt>
                <c:pt idx="1">
                  <c:v>90.689989578508587</c:v>
                </c:pt>
                <c:pt idx="2">
                  <c:v>92.916271035973452</c:v>
                </c:pt>
                <c:pt idx="3">
                  <c:v>92.216120503319445</c:v>
                </c:pt>
                <c:pt idx="4">
                  <c:v>94.893006021306164</c:v>
                </c:pt>
                <c:pt idx="5">
                  <c:v>94.671916010498691</c:v>
                </c:pt>
                <c:pt idx="6">
                  <c:v>95.894299058205959</c:v>
                </c:pt>
                <c:pt idx="7">
                  <c:v>94.255558128763326</c:v>
                </c:pt>
                <c:pt idx="8">
                  <c:v>93.628879110699415</c:v>
                </c:pt>
                <c:pt idx="9">
                  <c:v>90.115099583140349</c:v>
                </c:pt>
                <c:pt idx="10">
                  <c:v>88.000781611857349</c:v>
                </c:pt>
                <c:pt idx="11">
                  <c:v>88.22735255519531</c:v>
                </c:pt>
                <c:pt idx="12">
                  <c:v>88.85890458545623</c:v>
                </c:pt>
                <c:pt idx="13">
                  <c:v>90.647734290566632</c:v>
                </c:pt>
                <c:pt idx="14">
                  <c:v>95.329299830168296</c:v>
                </c:pt>
                <c:pt idx="15">
                  <c:v>91.696039833256137</c:v>
                </c:pt>
                <c:pt idx="16">
                  <c:v>92.352265709433397</c:v>
                </c:pt>
                <c:pt idx="17">
                  <c:v>97.179336498378888</c:v>
                </c:pt>
                <c:pt idx="18">
                  <c:v>97.999855257063459</c:v>
                </c:pt>
                <c:pt idx="19">
                  <c:v>103.46128608923885</c:v>
                </c:pt>
                <c:pt idx="20">
                  <c:v>100.72639725181412</c:v>
                </c:pt>
                <c:pt idx="21">
                  <c:v>101.15212482630848</c:v>
                </c:pt>
                <c:pt idx="22">
                  <c:v>101.68725876177243</c:v>
                </c:pt>
                <c:pt idx="23">
                  <c:v>105.98213872163041</c:v>
                </c:pt>
                <c:pt idx="24">
                  <c:v>106.19808553342598</c:v>
                </c:pt>
                <c:pt idx="25">
                  <c:v>111.29341323143431</c:v>
                </c:pt>
                <c:pt idx="26">
                  <c:v>112.09105295661573</c:v>
                </c:pt>
                <c:pt idx="27">
                  <c:v>113.04754322989039</c:v>
                </c:pt>
                <c:pt idx="28">
                  <c:v>103.29237108229118</c:v>
                </c:pt>
                <c:pt idx="29">
                  <c:v>100.19379149297515</c:v>
                </c:pt>
                <c:pt idx="30">
                  <c:v>103.06133240697855</c:v>
                </c:pt>
                <c:pt idx="31">
                  <c:v>102.7069052030261</c:v>
                </c:pt>
                <c:pt idx="32">
                  <c:v>106.94650301065309</c:v>
                </c:pt>
                <c:pt idx="33">
                  <c:v>106.42173266944573</c:v>
                </c:pt>
                <c:pt idx="34">
                  <c:v>104.74519453450672</c:v>
                </c:pt>
                <c:pt idx="35">
                  <c:v>104.8759167052648</c:v>
                </c:pt>
                <c:pt idx="36">
                  <c:v>103.42688551798673</c:v>
                </c:pt>
                <c:pt idx="37">
                  <c:v>100.59331094642582</c:v>
                </c:pt>
                <c:pt idx="38">
                  <c:v>110.11090203798055</c:v>
                </c:pt>
                <c:pt idx="39">
                  <c:v>109.23962675621431</c:v>
                </c:pt>
                <c:pt idx="40">
                  <c:v>105.16383935463951</c:v>
                </c:pt>
                <c:pt idx="41">
                  <c:v>111.85688783387371</c:v>
                </c:pt>
                <c:pt idx="42">
                  <c:v>114.17314150069477</c:v>
                </c:pt>
                <c:pt idx="43">
                  <c:v>115.30331364829397</c:v>
                </c:pt>
                <c:pt idx="44">
                  <c:v>116.24191369461171</c:v>
                </c:pt>
                <c:pt idx="45">
                  <c:v>115.53783580361279</c:v>
                </c:pt>
                <c:pt idx="46">
                  <c:v>117.23889339200248</c:v>
                </c:pt>
                <c:pt idx="47">
                  <c:v>108.58765632237147</c:v>
                </c:pt>
                <c:pt idx="48">
                  <c:v>102.11789794658021</c:v>
                </c:pt>
                <c:pt idx="49">
                  <c:v>99.395746487571415</c:v>
                </c:pt>
                <c:pt idx="50">
                  <c:v>99.478973676084621</c:v>
                </c:pt>
                <c:pt idx="51">
                  <c:v>99.281949590859981</c:v>
                </c:pt>
                <c:pt idx="52">
                  <c:v>98.996516519993833</c:v>
                </c:pt>
                <c:pt idx="53">
                  <c:v>98.141336652771358</c:v>
                </c:pt>
                <c:pt idx="54">
                  <c:v>97.937557897174614</c:v>
                </c:pt>
                <c:pt idx="55">
                  <c:v>94.22905087231743</c:v>
                </c:pt>
                <c:pt idx="56">
                  <c:v>94.942942334414099</c:v>
                </c:pt>
                <c:pt idx="57">
                  <c:v>89.659265477844684</c:v>
                </c:pt>
                <c:pt idx="58">
                  <c:v>93.719343446039844</c:v>
                </c:pt>
                <c:pt idx="59">
                  <c:v>87.947178477690301</c:v>
                </c:pt>
                <c:pt idx="60">
                  <c:v>86.346852323606612</c:v>
                </c:pt>
                <c:pt idx="61">
                  <c:v>84.141481395707899</c:v>
                </c:pt>
                <c:pt idx="62">
                  <c:v>84.585842210900111</c:v>
                </c:pt>
                <c:pt idx="63">
                  <c:v>85.686168364983786</c:v>
                </c:pt>
                <c:pt idx="64">
                  <c:v>84.157702254130001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'[Petera grafiki.xlsx]Piens'!$D$79</c:f>
              <c:strCache>
                <c:ptCount val="1"/>
                <c:pt idx="0">
                  <c:v>ES RCI</c:v>
                </c:pt>
              </c:strCache>
            </c:strRef>
          </c:tx>
          <c:marker>
            <c:symbol val="none"/>
          </c:marker>
          <c:cat>
            <c:strRef>
              <c:f>'[Petera grafiki.xlsx]Piens'!$B$80:$B$144</c:f>
              <c:strCache>
                <c:ptCount val="65"/>
                <c:pt idx="0">
                  <c:v>2014M10</c:v>
                </c:pt>
                <c:pt idx="1">
                  <c:v>2014M09</c:v>
                </c:pt>
                <c:pt idx="2">
                  <c:v>2014M08</c:v>
                </c:pt>
                <c:pt idx="3">
                  <c:v>2014M07</c:v>
                </c:pt>
                <c:pt idx="4">
                  <c:v>2014M06</c:v>
                </c:pt>
                <c:pt idx="5">
                  <c:v>2014M05</c:v>
                </c:pt>
                <c:pt idx="6">
                  <c:v>2014M04</c:v>
                </c:pt>
                <c:pt idx="7">
                  <c:v>2014M03</c:v>
                </c:pt>
                <c:pt idx="8">
                  <c:v>2014M02</c:v>
                </c:pt>
                <c:pt idx="9">
                  <c:v>2014M01</c:v>
                </c:pt>
                <c:pt idx="10">
                  <c:v>2013M12</c:v>
                </c:pt>
                <c:pt idx="11">
                  <c:v>2013M11</c:v>
                </c:pt>
                <c:pt idx="12">
                  <c:v>2013M10</c:v>
                </c:pt>
                <c:pt idx="13">
                  <c:v>2013M09</c:v>
                </c:pt>
                <c:pt idx="14">
                  <c:v>2013M08</c:v>
                </c:pt>
                <c:pt idx="15">
                  <c:v>2013M07</c:v>
                </c:pt>
                <c:pt idx="16">
                  <c:v>2013M06</c:v>
                </c:pt>
                <c:pt idx="17">
                  <c:v>2013M05</c:v>
                </c:pt>
                <c:pt idx="18">
                  <c:v>2013M04</c:v>
                </c:pt>
                <c:pt idx="19">
                  <c:v>2013M03</c:v>
                </c:pt>
                <c:pt idx="20">
                  <c:v>2013M02</c:v>
                </c:pt>
                <c:pt idx="21">
                  <c:v>2013M01</c:v>
                </c:pt>
                <c:pt idx="22">
                  <c:v>2012M12</c:v>
                </c:pt>
                <c:pt idx="23">
                  <c:v>2012M11</c:v>
                </c:pt>
                <c:pt idx="24">
                  <c:v>2012M10</c:v>
                </c:pt>
                <c:pt idx="25">
                  <c:v>2012M09</c:v>
                </c:pt>
                <c:pt idx="26">
                  <c:v>2012M08</c:v>
                </c:pt>
                <c:pt idx="27">
                  <c:v>2012M07</c:v>
                </c:pt>
                <c:pt idx="28">
                  <c:v>2012M06</c:v>
                </c:pt>
                <c:pt idx="29">
                  <c:v>2012M05</c:v>
                </c:pt>
                <c:pt idx="30">
                  <c:v>2012M04</c:v>
                </c:pt>
                <c:pt idx="31">
                  <c:v>2012M03</c:v>
                </c:pt>
                <c:pt idx="32">
                  <c:v>2012M02</c:v>
                </c:pt>
                <c:pt idx="33">
                  <c:v>2012M01</c:v>
                </c:pt>
                <c:pt idx="34">
                  <c:v>2011M12</c:v>
                </c:pt>
                <c:pt idx="35">
                  <c:v>2011M11</c:v>
                </c:pt>
                <c:pt idx="36">
                  <c:v>2011M10</c:v>
                </c:pt>
                <c:pt idx="37">
                  <c:v>2011M09</c:v>
                </c:pt>
                <c:pt idx="38">
                  <c:v>2011M08</c:v>
                </c:pt>
                <c:pt idx="39">
                  <c:v>2011M07</c:v>
                </c:pt>
                <c:pt idx="40">
                  <c:v>2011M06</c:v>
                </c:pt>
                <c:pt idx="41">
                  <c:v>2011M05</c:v>
                </c:pt>
                <c:pt idx="42">
                  <c:v>2011M04</c:v>
                </c:pt>
                <c:pt idx="43">
                  <c:v>2011M03</c:v>
                </c:pt>
                <c:pt idx="44">
                  <c:v>2011M02</c:v>
                </c:pt>
                <c:pt idx="45">
                  <c:v>2011M01</c:v>
                </c:pt>
                <c:pt idx="46">
                  <c:v>2010M12</c:v>
                </c:pt>
                <c:pt idx="47">
                  <c:v>2010M11</c:v>
                </c:pt>
                <c:pt idx="48">
                  <c:v>2010M10</c:v>
                </c:pt>
                <c:pt idx="49">
                  <c:v>2010M09</c:v>
                </c:pt>
                <c:pt idx="50">
                  <c:v>2010M08</c:v>
                </c:pt>
                <c:pt idx="51">
                  <c:v>2010M07</c:v>
                </c:pt>
                <c:pt idx="52">
                  <c:v>2010M06</c:v>
                </c:pt>
                <c:pt idx="53">
                  <c:v>2010M05</c:v>
                </c:pt>
                <c:pt idx="54">
                  <c:v>2010M04</c:v>
                </c:pt>
                <c:pt idx="55">
                  <c:v>2010M03</c:v>
                </c:pt>
                <c:pt idx="56">
                  <c:v>2010M02</c:v>
                </c:pt>
                <c:pt idx="57">
                  <c:v>2010M01</c:v>
                </c:pt>
                <c:pt idx="58">
                  <c:v>2009M12</c:v>
                </c:pt>
                <c:pt idx="59">
                  <c:v>2009M11</c:v>
                </c:pt>
                <c:pt idx="60">
                  <c:v>2009M10</c:v>
                </c:pt>
                <c:pt idx="61">
                  <c:v>2009M09</c:v>
                </c:pt>
                <c:pt idx="62">
                  <c:v>2009M08</c:v>
                </c:pt>
                <c:pt idx="63">
                  <c:v>2009M07</c:v>
                </c:pt>
                <c:pt idx="64">
                  <c:v>2009M06</c:v>
                </c:pt>
              </c:strCache>
            </c:strRef>
          </c:cat>
          <c:val>
            <c:numRef>
              <c:f>'[Petera grafiki.xlsx]Piens'!$D$80:$D$144</c:f>
              <c:numCache>
                <c:formatCode>#,##0.00</c:formatCode>
                <c:ptCount val="65"/>
                <c:pt idx="0">
                  <c:v>105.61</c:v>
                </c:pt>
                <c:pt idx="1">
                  <c:v>106.03</c:v>
                </c:pt>
                <c:pt idx="2">
                  <c:v>106.1</c:v>
                </c:pt>
                <c:pt idx="3">
                  <c:v>106.16</c:v>
                </c:pt>
                <c:pt idx="4">
                  <c:v>106.18</c:v>
                </c:pt>
                <c:pt idx="5">
                  <c:v>106.05</c:v>
                </c:pt>
                <c:pt idx="6">
                  <c:v>105.97</c:v>
                </c:pt>
                <c:pt idx="7">
                  <c:v>105.98</c:v>
                </c:pt>
                <c:pt idx="8">
                  <c:v>106.15</c:v>
                </c:pt>
                <c:pt idx="9">
                  <c:v>106.17</c:v>
                </c:pt>
                <c:pt idx="10">
                  <c:v>106.77</c:v>
                </c:pt>
                <c:pt idx="11">
                  <c:v>106.67</c:v>
                </c:pt>
                <c:pt idx="12">
                  <c:v>106.84</c:v>
                </c:pt>
                <c:pt idx="13">
                  <c:v>107.34</c:v>
                </c:pt>
                <c:pt idx="14">
                  <c:v>107.37</c:v>
                </c:pt>
                <c:pt idx="15">
                  <c:v>107.38</c:v>
                </c:pt>
                <c:pt idx="16">
                  <c:v>107.12</c:v>
                </c:pt>
                <c:pt idx="17">
                  <c:v>107.08</c:v>
                </c:pt>
                <c:pt idx="18">
                  <c:v>107.34</c:v>
                </c:pt>
                <c:pt idx="19">
                  <c:v>107.72</c:v>
                </c:pt>
                <c:pt idx="20">
                  <c:v>107.81</c:v>
                </c:pt>
                <c:pt idx="21">
                  <c:v>107.43</c:v>
                </c:pt>
                <c:pt idx="22">
                  <c:v>107.17</c:v>
                </c:pt>
                <c:pt idx="23">
                  <c:v>107.48</c:v>
                </c:pt>
                <c:pt idx="24">
                  <c:v>107.74</c:v>
                </c:pt>
                <c:pt idx="25">
                  <c:v>107.92</c:v>
                </c:pt>
                <c:pt idx="26">
                  <c:v>107.68</c:v>
                </c:pt>
                <c:pt idx="27">
                  <c:v>106.87</c:v>
                </c:pt>
                <c:pt idx="28">
                  <c:v>106.81</c:v>
                </c:pt>
                <c:pt idx="29">
                  <c:v>107.42</c:v>
                </c:pt>
                <c:pt idx="30">
                  <c:v>107.68</c:v>
                </c:pt>
                <c:pt idx="31">
                  <c:v>107.56</c:v>
                </c:pt>
                <c:pt idx="32">
                  <c:v>107.08</c:v>
                </c:pt>
                <c:pt idx="33">
                  <c:v>106.66</c:v>
                </c:pt>
                <c:pt idx="34">
                  <c:v>105.57</c:v>
                </c:pt>
                <c:pt idx="35">
                  <c:v>105.6</c:v>
                </c:pt>
                <c:pt idx="36">
                  <c:v>105.4</c:v>
                </c:pt>
                <c:pt idx="37">
                  <c:v>105.5</c:v>
                </c:pt>
                <c:pt idx="38">
                  <c:v>105.13</c:v>
                </c:pt>
                <c:pt idx="39">
                  <c:v>105.28</c:v>
                </c:pt>
                <c:pt idx="40">
                  <c:v>104.98</c:v>
                </c:pt>
                <c:pt idx="41">
                  <c:v>104.96</c:v>
                </c:pt>
                <c:pt idx="42">
                  <c:v>105.05</c:v>
                </c:pt>
                <c:pt idx="43">
                  <c:v>104.46</c:v>
                </c:pt>
                <c:pt idx="44">
                  <c:v>103.55</c:v>
                </c:pt>
                <c:pt idx="45">
                  <c:v>102.84</c:v>
                </c:pt>
                <c:pt idx="46">
                  <c:v>101.91</c:v>
                </c:pt>
                <c:pt idx="47">
                  <c:v>101.13</c:v>
                </c:pt>
                <c:pt idx="48">
                  <c:v>100.74</c:v>
                </c:pt>
                <c:pt idx="49">
                  <c:v>100.67</c:v>
                </c:pt>
                <c:pt idx="50">
                  <c:v>100.39</c:v>
                </c:pt>
                <c:pt idx="51">
                  <c:v>100.29</c:v>
                </c:pt>
                <c:pt idx="52">
                  <c:v>100.42</c:v>
                </c:pt>
                <c:pt idx="53">
                  <c:v>100.1</c:v>
                </c:pt>
                <c:pt idx="54">
                  <c:v>99.52</c:v>
                </c:pt>
                <c:pt idx="55">
                  <c:v>98.76</c:v>
                </c:pt>
                <c:pt idx="56">
                  <c:v>98.13</c:v>
                </c:pt>
                <c:pt idx="57">
                  <c:v>97.95</c:v>
                </c:pt>
                <c:pt idx="58">
                  <c:v>97.22</c:v>
                </c:pt>
                <c:pt idx="59">
                  <c:v>97.16</c:v>
                </c:pt>
                <c:pt idx="60">
                  <c:v>96.94</c:v>
                </c:pt>
                <c:pt idx="61">
                  <c:v>96.86</c:v>
                </c:pt>
                <c:pt idx="62">
                  <c:v>97.03</c:v>
                </c:pt>
                <c:pt idx="63">
                  <c:v>96.58</c:v>
                </c:pt>
                <c:pt idx="64">
                  <c:v>96.91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'[Petera grafiki.xlsx]Piens'!$E$79</c:f>
              <c:strCache>
                <c:ptCount val="1"/>
                <c:pt idx="0">
                  <c:v>ES PCI</c:v>
                </c:pt>
              </c:strCache>
            </c:strRef>
          </c:tx>
          <c:marker>
            <c:symbol val="none"/>
          </c:marker>
          <c:cat>
            <c:strRef>
              <c:f>'[Petera grafiki.xlsx]Piens'!$B$80:$B$144</c:f>
              <c:strCache>
                <c:ptCount val="65"/>
                <c:pt idx="0">
                  <c:v>2014M10</c:v>
                </c:pt>
                <c:pt idx="1">
                  <c:v>2014M09</c:v>
                </c:pt>
                <c:pt idx="2">
                  <c:v>2014M08</c:v>
                </c:pt>
                <c:pt idx="3">
                  <c:v>2014M07</c:v>
                </c:pt>
                <c:pt idx="4">
                  <c:v>2014M06</c:v>
                </c:pt>
                <c:pt idx="5">
                  <c:v>2014M05</c:v>
                </c:pt>
                <c:pt idx="6">
                  <c:v>2014M04</c:v>
                </c:pt>
                <c:pt idx="7">
                  <c:v>2014M03</c:v>
                </c:pt>
                <c:pt idx="8">
                  <c:v>2014M02</c:v>
                </c:pt>
                <c:pt idx="9">
                  <c:v>2014M01</c:v>
                </c:pt>
                <c:pt idx="10">
                  <c:v>2013M12</c:v>
                </c:pt>
                <c:pt idx="11">
                  <c:v>2013M11</c:v>
                </c:pt>
                <c:pt idx="12">
                  <c:v>2013M10</c:v>
                </c:pt>
                <c:pt idx="13">
                  <c:v>2013M09</c:v>
                </c:pt>
                <c:pt idx="14">
                  <c:v>2013M08</c:v>
                </c:pt>
                <c:pt idx="15">
                  <c:v>2013M07</c:v>
                </c:pt>
                <c:pt idx="16">
                  <c:v>2013M06</c:v>
                </c:pt>
                <c:pt idx="17">
                  <c:v>2013M05</c:v>
                </c:pt>
                <c:pt idx="18">
                  <c:v>2013M04</c:v>
                </c:pt>
                <c:pt idx="19">
                  <c:v>2013M03</c:v>
                </c:pt>
                <c:pt idx="20">
                  <c:v>2013M02</c:v>
                </c:pt>
                <c:pt idx="21">
                  <c:v>2013M01</c:v>
                </c:pt>
                <c:pt idx="22">
                  <c:v>2012M12</c:v>
                </c:pt>
                <c:pt idx="23">
                  <c:v>2012M11</c:v>
                </c:pt>
                <c:pt idx="24">
                  <c:v>2012M10</c:v>
                </c:pt>
                <c:pt idx="25">
                  <c:v>2012M09</c:v>
                </c:pt>
                <c:pt idx="26">
                  <c:v>2012M08</c:v>
                </c:pt>
                <c:pt idx="27">
                  <c:v>2012M07</c:v>
                </c:pt>
                <c:pt idx="28">
                  <c:v>2012M06</c:v>
                </c:pt>
                <c:pt idx="29">
                  <c:v>2012M05</c:v>
                </c:pt>
                <c:pt idx="30">
                  <c:v>2012M04</c:v>
                </c:pt>
                <c:pt idx="31">
                  <c:v>2012M03</c:v>
                </c:pt>
                <c:pt idx="32">
                  <c:v>2012M02</c:v>
                </c:pt>
                <c:pt idx="33">
                  <c:v>2012M01</c:v>
                </c:pt>
                <c:pt idx="34">
                  <c:v>2011M12</c:v>
                </c:pt>
                <c:pt idx="35">
                  <c:v>2011M11</c:v>
                </c:pt>
                <c:pt idx="36">
                  <c:v>2011M10</c:v>
                </c:pt>
                <c:pt idx="37">
                  <c:v>2011M09</c:v>
                </c:pt>
                <c:pt idx="38">
                  <c:v>2011M08</c:v>
                </c:pt>
                <c:pt idx="39">
                  <c:v>2011M07</c:v>
                </c:pt>
                <c:pt idx="40">
                  <c:v>2011M06</c:v>
                </c:pt>
                <c:pt idx="41">
                  <c:v>2011M05</c:v>
                </c:pt>
                <c:pt idx="42">
                  <c:v>2011M04</c:v>
                </c:pt>
                <c:pt idx="43">
                  <c:v>2011M03</c:v>
                </c:pt>
                <c:pt idx="44">
                  <c:v>2011M02</c:v>
                </c:pt>
                <c:pt idx="45">
                  <c:v>2011M01</c:v>
                </c:pt>
                <c:pt idx="46">
                  <c:v>2010M12</c:v>
                </c:pt>
                <c:pt idx="47">
                  <c:v>2010M11</c:v>
                </c:pt>
                <c:pt idx="48">
                  <c:v>2010M10</c:v>
                </c:pt>
                <c:pt idx="49">
                  <c:v>2010M09</c:v>
                </c:pt>
                <c:pt idx="50">
                  <c:v>2010M08</c:v>
                </c:pt>
                <c:pt idx="51">
                  <c:v>2010M07</c:v>
                </c:pt>
                <c:pt idx="52">
                  <c:v>2010M06</c:v>
                </c:pt>
                <c:pt idx="53">
                  <c:v>2010M05</c:v>
                </c:pt>
                <c:pt idx="54">
                  <c:v>2010M04</c:v>
                </c:pt>
                <c:pt idx="55">
                  <c:v>2010M03</c:v>
                </c:pt>
                <c:pt idx="56">
                  <c:v>2010M02</c:v>
                </c:pt>
                <c:pt idx="57">
                  <c:v>2010M01</c:v>
                </c:pt>
                <c:pt idx="58">
                  <c:v>2009M12</c:v>
                </c:pt>
                <c:pt idx="59">
                  <c:v>2009M11</c:v>
                </c:pt>
                <c:pt idx="60">
                  <c:v>2009M10</c:v>
                </c:pt>
                <c:pt idx="61">
                  <c:v>2009M09</c:v>
                </c:pt>
                <c:pt idx="62">
                  <c:v>2009M08</c:v>
                </c:pt>
                <c:pt idx="63">
                  <c:v>2009M07</c:v>
                </c:pt>
                <c:pt idx="64">
                  <c:v>2009M06</c:v>
                </c:pt>
              </c:strCache>
            </c:strRef>
          </c:cat>
          <c:val>
            <c:numRef>
              <c:f>'[Petera grafiki.xlsx]Piens'!$E$80:$E$144</c:f>
              <c:numCache>
                <c:formatCode>General</c:formatCode>
                <c:ptCount val="65"/>
                <c:pt idx="0">
                  <c:v>108.25663479581807</c:v>
                </c:pt>
                <c:pt idx="1">
                  <c:v>108.29237780359217</c:v>
                </c:pt>
                <c:pt idx="2">
                  <c:v>107.95281922973818</c:v>
                </c:pt>
                <c:pt idx="3">
                  <c:v>107.84559020641586</c:v>
                </c:pt>
                <c:pt idx="4">
                  <c:v>108.39960682691449</c:v>
                </c:pt>
                <c:pt idx="5">
                  <c:v>108.29237780359217</c:v>
                </c:pt>
                <c:pt idx="6">
                  <c:v>108.39067107497095</c:v>
                </c:pt>
                <c:pt idx="7">
                  <c:v>108.19408453221338</c:v>
                </c:pt>
                <c:pt idx="8">
                  <c:v>107.42560986507014</c:v>
                </c:pt>
                <c:pt idx="9">
                  <c:v>107.08605129121617</c:v>
                </c:pt>
                <c:pt idx="10">
                  <c:v>108.03324099722992</c:v>
                </c:pt>
                <c:pt idx="11">
                  <c:v>107.67581091948888</c:v>
                </c:pt>
                <c:pt idx="12">
                  <c:v>107.75623268698061</c:v>
                </c:pt>
                <c:pt idx="13">
                  <c:v>107.83665445447235</c:v>
                </c:pt>
                <c:pt idx="14">
                  <c:v>107.39880260923957</c:v>
                </c:pt>
                <c:pt idx="15">
                  <c:v>107.25583057814315</c:v>
                </c:pt>
                <c:pt idx="16">
                  <c:v>107.68474667143241</c:v>
                </c:pt>
                <c:pt idx="17">
                  <c:v>107.63113215977125</c:v>
                </c:pt>
                <c:pt idx="18">
                  <c:v>107.52390313644894</c:v>
                </c:pt>
                <c:pt idx="19">
                  <c:v>107.53283888839246</c:v>
                </c:pt>
                <c:pt idx="20">
                  <c:v>106.55884192654813</c:v>
                </c:pt>
                <c:pt idx="21">
                  <c:v>106.13886158520239</c:v>
                </c:pt>
                <c:pt idx="22">
                  <c:v>106.97882226789385</c:v>
                </c:pt>
                <c:pt idx="23">
                  <c:v>106.6213921901528</c:v>
                </c:pt>
                <c:pt idx="24">
                  <c:v>106.76436422124922</c:v>
                </c:pt>
                <c:pt idx="25">
                  <c:v>106.46948440711286</c:v>
                </c:pt>
                <c:pt idx="26">
                  <c:v>105.81717451523546</c:v>
                </c:pt>
                <c:pt idx="27">
                  <c:v>105.44187293360737</c:v>
                </c:pt>
                <c:pt idx="28">
                  <c:v>105.83504601912252</c:v>
                </c:pt>
                <c:pt idx="29">
                  <c:v>105.96014654633187</c:v>
                </c:pt>
                <c:pt idx="30">
                  <c:v>106.04950406576714</c:v>
                </c:pt>
                <c:pt idx="31">
                  <c:v>105.54910195692968</c:v>
                </c:pt>
                <c:pt idx="32">
                  <c:v>104.46787597176302</c:v>
                </c:pt>
                <c:pt idx="33">
                  <c:v>103.93173085515147</c:v>
                </c:pt>
                <c:pt idx="34">
                  <c:v>104.52149048342417</c:v>
                </c:pt>
                <c:pt idx="35">
                  <c:v>104.16406040568313</c:v>
                </c:pt>
                <c:pt idx="36">
                  <c:v>104.00321687069967</c:v>
                </c:pt>
                <c:pt idx="37">
                  <c:v>103.68152980073273</c:v>
                </c:pt>
                <c:pt idx="38">
                  <c:v>103.02921990885532</c:v>
                </c:pt>
                <c:pt idx="39">
                  <c:v>102.8147618622107</c:v>
                </c:pt>
                <c:pt idx="40">
                  <c:v>103.26154945938701</c:v>
                </c:pt>
                <c:pt idx="41">
                  <c:v>103.31516397104816</c:v>
                </c:pt>
                <c:pt idx="42">
                  <c:v>103.23474220355644</c:v>
                </c:pt>
                <c:pt idx="43">
                  <c:v>102.6092395675096</c:v>
                </c:pt>
                <c:pt idx="44">
                  <c:v>101.50120632651237</c:v>
                </c:pt>
                <c:pt idx="45">
                  <c:v>101.0276114735055</c:v>
                </c:pt>
                <c:pt idx="46">
                  <c:v>101.44759181485122</c:v>
                </c:pt>
                <c:pt idx="47">
                  <c:v>100.80421767491735</c:v>
                </c:pt>
                <c:pt idx="48">
                  <c:v>100.64337413993387</c:v>
                </c:pt>
                <c:pt idx="49">
                  <c:v>100.34849432579752</c:v>
                </c:pt>
                <c:pt idx="50">
                  <c:v>100.08042176749174</c:v>
                </c:pt>
                <c:pt idx="51">
                  <c:v>99.88383522473417</c:v>
                </c:pt>
                <c:pt idx="52">
                  <c:v>100.169779286927</c:v>
                </c:pt>
                <c:pt idx="53">
                  <c:v>100.12510052720937</c:v>
                </c:pt>
                <c:pt idx="54">
                  <c:v>99.982128496112949</c:v>
                </c:pt>
                <c:pt idx="55">
                  <c:v>99.553212402823689</c:v>
                </c:pt>
                <c:pt idx="56">
                  <c:v>98.650701456527571</c:v>
                </c:pt>
                <c:pt idx="57">
                  <c:v>98.337950138504155</c:v>
                </c:pt>
                <c:pt idx="58">
                  <c:v>98.811544991511042</c:v>
                </c:pt>
                <c:pt idx="59">
                  <c:v>98.498793673487626</c:v>
                </c:pt>
                <c:pt idx="60">
                  <c:v>98.337950138504155</c:v>
                </c:pt>
                <c:pt idx="61">
                  <c:v>98.141363595746583</c:v>
                </c:pt>
                <c:pt idx="62">
                  <c:v>98.105620587972481</c:v>
                </c:pt>
                <c:pt idx="63">
                  <c:v>97.828612277723181</c:v>
                </c:pt>
                <c:pt idx="64">
                  <c:v>98.284335626842989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82368"/>
        <c:axId val="36283904"/>
      </c:lineChart>
      <c:catAx>
        <c:axId val="36282368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36283904"/>
        <c:crosses val="autoZero"/>
        <c:auto val="1"/>
        <c:lblAlgn val="ctr"/>
        <c:lblOffset val="100"/>
        <c:tickLblSkip val="6"/>
        <c:noMultiLvlLbl val="0"/>
      </c:catAx>
      <c:valAx>
        <c:axId val="36283904"/>
        <c:scaling>
          <c:orientation val="minMax"/>
          <c:max val="118"/>
          <c:min val="84"/>
        </c:scaling>
        <c:delete val="0"/>
        <c:axPos val="r"/>
        <c:majorGridlines>
          <c:spPr>
            <a:ln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36282368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83917234560926524"/>
          <c:y val="0.32165546183943527"/>
          <c:w val="0.14886950790344033"/>
          <c:h val="0.3537225842977955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'[Petera grafiki.xlsx]Piens'!$C$151</c:f>
              <c:strCache>
                <c:ptCount val="1"/>
                <c:pt idx="0">
                  <c:v>ES RCI</c:v>
                </c:pt>
              </c:strCache>
            </c:strRef>
          </c:tx>
          <c:marker>
            <c:symbol val="none"/>
          </c:marker>
          <c:cat>
            <c:strRef>
              <c:f>'[Petera grafiki.xlsx]Piens'!$B$152:$B$216</c:f>
              <c:strCache>
                <c:ptCount val="65"/>
                <c:pt idx="0">
                  <c:v>2014M10</c:v>
                </c:pt>
                <c:pt idx="1">
                  <c:v>2014M09</c:v>
                </c:pt>
                <c:pt idx="2">
                  <c:v>2014M08</c:v>
                </c:pt>
                <c:pt idx="3">
                  <c:v>2014M07</c:v>
                </c:pt>
                <c:pt idx="4">
                  <c:v>2014M06</c:v>
                </c:pt>
                <c:pt idx="5">
                  <c:v>2014M05</c:v>
                </c:pt>
                <c:pt idx="6">
                  <c:v>2014M04</c:v>
                </c:pt>
                <c:pt idx="7">
                  <c:v>2014M03</c:v>
                </c:pt>
                <c:pt idx="8">
                  <c:v>2014M02</c:v>
                </c:pt>
                <c:pt idx="9">
                  <c:v>2014M01</c:v>
                </c:pt>
                <c:pt idx="10">
                  <c:v>2013M12</c:v>
                </c:pt>
                <c:pt idx="11">
                  <c:v>2013M11</c:v>
                </c:pt>
                <c:pt idx="12">
                  <c:v>2013M10</c:v>
                </c:pt>
                <c:pt idx="13">
                  <c:v>2013M09</c:v>
                </c:pt>
                <c:pt idx="14">
                  <c:v>2013M08</c:v>
                </c:pt>
                <c:pt idx="15">
                  <c:v>2013M07</c:v>
                </c:pt>
                <c:pt idx="16">
                  <c:v>2013M06</c:v>
                </c:pt>
                <c:pt idx="17">
                  <c:v>2013M05</c:v>
                </c:pt>
                <c:pt idx="18">
                  <c:v>2013M04</c:v>
                </c:pt>
                <c:pt idx="19">
                  <c:v>2013M03</c:v>
                </c:pt>
                <c:pt idx="20">
                  <c:v>2013M02</c:v>
                </c:pt>
                <c:pt idx="21">
                  <c:v>2013M01</c:v>
                </c:pt>
                <c:pt idx="22">
                  <c:v>2012M12</c:v>
                </c:pt>
                <c:pt idx="23">
                  <c:v>2012M11</c:v>
                </c:pt>
                <c:pt idx="24">
                  <c:v>2012M10</c:v>
                </c:pt>
                <c:pt idx="25">
                  <c:v>2012M09</c:v>
                </c:pt>
                <c:pt idx="26">
                  <c:v>2012M08</c:v>
                </c:pt>
                <c:pt idx="27">
                  <c:v>2012M07</c:v>
                </c:pt>
                <c:pt idx="28">
                  <c:v>2012M06</c:v>
                </c:pt>
                <c:pt idx="29">
                  <c:v>2012M05</c:v>
                </c:pt>
                <c:pt idx="30">
                  <c:v>2012M04</c:v>
                </c:pt>
                <c:pt idx="31">
                  <c:v>2012M03</c:v>
                </c:pt>
                <c:pt idx="32">
                  <c:v>2012M02</c:v>
                </c:pt>
                <c:pt idx="33">
                  <c:v>2012M01</c:v>
                </c:pt>
                <c:pt idx="34">
                  <c:v>2011M12</c:v>
                </c:pt>
                <c:pt idx="35">
                  <c:v>2011M11</c:v>
                </c:pt>
                <c:pt idx="36">
                  <c:v>2011M10</c:v>
                </c:pt>
                <c:pt idx="37">
                  <c:v>2011M09</c:v>
                </c:pt>
                <c:pt idx="38">
                  <c:v>2011M08</c:v>
                </c:pt>
                <c:pt idx="39">
                  <c:v>2011M07</c:v>
                </c:pt>
                <c:pt idx="40">
                  <c:v>2011M06</c:v>
                </c:pt>
                <c:pt idx="41">
                  <c:v>2011M05</c:v>
                </c:pt>
                <c:pt idx="42">
                  <c:v>2011M04</c:v>
                </c:pt>
                <c:pt idx="43">
                  <c:v>2011M03</c:v>
                </c:pt>
                <c:pt idx="44">
                  <c:v>2011M02</c:v>
                </c:pt>
                <c:pt idx="45">
                  <c:v>2011M01</c:v>
                </c:pt>
                <c:pt idx="46">
                  <c:v>2010M12</c:v>
                </c:pt>
                <c:pt idx="47">
                  <c:v>2010M11</c:v>
                </c:pt>
                <c:pt idx="48">
                  <c:v>2010M10</c:v>
                </c:pt>
                <c:pt idx="49">
                  <c:v>2010M09</c:v>
                </c:pt>
                <c:pt idx="50">
                  <c:v>2010M08</c:v>
                </c:pt>
                <c:pt idx="51">
                  <c:v>2010M07</c:v>
                </c:pt>
                <c:pt idx="52">
                  <c:v>2010M06</c:v>
                </c:pt>
                <c:pt idx="53">
                  <c:v>2010M05</c:v>
                </c:pt>
                <c:pt idx="54">
                  <c:v>2010M04</c:v>
                </c:pt>
                <c:pt idx="55">
                  <c:v>2010M03</c:v>
                </c:pt>
                <c:pt idx="56">
                  <c:v>2010M02</c:v>
                </c:pt>
                <c:pt idx="57">
                  <c:v>2010M01</c:v>
                </c:pt>
                <c:pt idx="58">
                  <c:v>2009M12</c:v>
                </c:pt>
                <c:pt idx="59">
                  <c:v>2009M11</c:v>
                </c:pt>
                <c:pt idx="60">
                  <c:v>2009M10</c:v>
                </c:pt>
                <c:pt idx="61">
                  <c:v>2009M09</c:v>
                </c:pt>
                <c:pt idx="62">
                  <c:v>2009M08</c:v>
                </c:pt>
                <c:pt idx="63">
                  <c:v>2009M07</c:v>
                </c:pt>
                <c:pt idx="64">
                  <c:v>2009M06</c:v>
                </c:pt>
              </c:strCache>
            </c:strRef>
          </c:cat>
          <c:val>
            <c:numRef>
              <c:f>'[Petera grafiki.xlsx]Piens'!$C$152:$C$216</c:f>
              <c:numCache>
                <c:formatCode>#,##0.00</c:formatCode>
                <c:ptCount val="65"/>
                <c:pt idx="0">
                  <c:v>105.61</c:v>
                </c:pt>
                <c:pt idx="1">
                  <c:v>106.03</c:v>
                </c:pt>
                <c:pt idx="2">
                  <c:v>106.1</c:v>
                </c:pt>
                <c:pt idx="3">
                  <c:v>106.16</c:v>
                </c:pt>
                <c:pt idx="4">
                  <c:v>106.18</c:v>
                </c:pt>
                <c:pt idx="5">
                  <c:v>106.05</c:v>
                </c:pt>
                <c:pt idx="6">
                  <c:v>105.97</c:v>
                </c:pt>
                <c:pt idx="7">
                  <c:v>105.98</c:v>
                </c:pt>
                <c:pt idx="8">
                  <c:v>106.15</c:v>
                </c:pt>
                <c:pt idx="9">
                  <c:v>106.17</c:v>
                </c:pt>
                <c:pt idx="10">
                  <c:v>106.77</c:v>
                </c:pt>
                <c:pt idx="11">
                  <c:v>106.67</c:v>
                </c:pt>
                <c:pt idx="12">
                  <c:v>106.84</c:v>
                </c:pt>
                <c:pt idx="13">
                  <c:v>107.34</c:v>
                </c:pt>
                <c:pt idx="14">
                  <c:v>107.37</c:v>
                </c:pt>
                <c:pt idx="15">
                  <c:v>107.38</c:v>
                </c:pt>
                <c:pt idx="16">
                  <c:v>107.12</c:v>
                </c:pt>
                <c:pt idx="17">
                  <c:v>107.08</c:v>
                </c:pt>
                <c:pt idx="18">
                  <c:v>107.34</c:v>
                </c:pt>
                <c:pt idx="19">
                  <c:v>107.72</c:v>
                </c:pt>
                <c:pt idx="20">
                  <c:v>107.81</c:v>
                </c:pt>
                <c:pt idx="21">
                  <c:v>107.43</c:v>
                </c:pt>
                <c:pt idx="22">
                  <c:v>107.17</c:v>
                </c:pt>
                <c:pt idx="23">
                  <c:v>107.48</c:v>
                </c:pt>
                <c:pt idx="24">
                  <c:v>107.74</c:v>
                </c:pt>
                <c:pt idx="25">
                  <c:v>107.92</c:v>
                </c:pt>
                <c:pt idx="26">
                  <c:v>107.68</c:v>
                </c:pt>
                <c:pt idx="27">
                  <c:v>106.87</c:v>
                </c:pt>
                <c:pt idx="28">
                  <c:v>106.81</c:v>
                </c:pt>
                <c:pt idx="29">
                  <c:v>107.42</c:v>
                </c:pt>
                <c:pt idx="30">
                  <c:v>107.68</c:v>
                </c:pt>
                <c:pt idx="31">
                  <c:v>107.56</c:v>
                </c:pt>
                <c:pt idx="32">
                  <c:v>107.08</c:v>
                </c:pt>
                <c:pt idx="33">
                  <c:v>106.66</c:v>
                </c:pt>
                <c:pt idx="34">
                  <c:v>105.57</c:v>
                </c:pt>
                <c:pt idx="35">
                  <c:v>105.6</c:v>
                </c:pt>
                <c:pt idx="36">
                  <c:v>105.4</c:v>
                </c:pt>
                <c:pt idx="37">
                  <c:v>105.5</c:v>
                </c:pt>
                <c:pt idx="38">
                  <c:v>105.13</c:v>
                </c:pt>
                <c:pt idx="39">
                  <c:v>105.28</c:v>
                </c:pt>
                <c:pt idx="40">
                  <c:v>104.98</c:v>
                </c:pt>
                <c:pt idx="41">
                  <c:v>104.96</c:v>
                </c:pt>
                <c:pt idx="42">
                  <c:v>105.05</c:v>
                </c:pt>
                <c:pt idx="43">
                  <c:v>104.46</c:v>
                </c:pt>
                <c:pt idx="44">
                  <c:v>103.55</c:v>
                </c:pt>
                <c:pt idx="45">
                  <c:v>102.84</c:v>
                </c:pt>
                <c:pt idx="46">
                  <c:v>101.91</c:v>
                </c:pt>
                <c:pt idx="47">
                  <c:v>101.13</c:v>
                </c:pt>
                <c:pt idx="48">
                  <c:v>100.74</c:v>
                </c:pt>
                <c:pt idx="49">
                  <c:v>100.67</c:v>
                </c:pt>
                <c:pt idx="50">
                  <c:v>100.39</c:v>
                </c:pt>
                <c:pt idx="51">
                  <c:v>100.29</c:v>
                </c:pt>
                <c:pt idx="52">
                  <c:v>100.42</c:v>
                </c:pt>
                <c:pt idx="53">
                  <c:v>100.1</c:v>
                </c:pt>
                <c:pt idx="54">
                  <c:v>99.52</c:v>
                </c:pt>
                <c:pt idx="55">
                  <c:v>98.76</c:v>
                </c:pt>
                <c:pt idx="56">
                  <c:v>98.13</c:v>
                </c:pt>
                <c:pt idx="57">
                  <c:v>97.95</c:v>
                </c:pt>
                <c:pt idx="58">
                  <c:v>97.22</c:v>
                </c:pt>
                <c:pt idx="59">
                  <c:v>97.16</c:v>
                </c:pt>
                <c:pt idx="60">
                  <c:v>96.94</c:v>
                </c:pt>
                <c:pt idx="61">
                  <c:v>96.86</c:v>
                </c:pt>
                <c:pt idx="62">
                  <c:v>97.03</c:v>
                </c:pt>
                <c:pt idx="63">
                  <c:v>96.58</c:v>
                </c:pt>
                <c:pt idx="64">
                  <c:v>96.91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'[Petera grafiki.xlsx]Piens'!$D$151</c:f>
              <c:strCache>
                <c:ptCount val="1"/>
                <c:pt idx="0">
                  <c:v>ES RCI pārtika</c:v>
                </c:pt>
              </c:strCache>
            </c:strRef>
          </c:tx>
          <c:marker>
            <c:symbol val="none"/>
          </c:marker>
          <c:cat>
            <c:strRef>
              <c:f>'[Petera grafiki.xlsx]Piens'!$B$152:$B$216</c:f>
              <c:strCache>
                <c:ptCount val="65"/>
                <c:pt idx="0">
                  <c:v>2014M10</c:v>
                </c:pt>
                <c:pt idx="1">
                  <c:v>2014M09</c:v>
                </c:pt>
                <c:pt idx="2">
                  <c:v>2014M08</c:v>
                </c:pt>
                <c:pt idx="3">
                  <c:v>2014M07</c:v>
                </c:pt>
                <c:pt idx="4">
                  <c:v>2014M06</c:v>
                </c:pt>
                <c:pt idx="5">
                  <c:v>2014M05</c:v>
                </c:pt>
                <c:pt idx="6">
                  <c:v>2014M04</c:v>
                </c:pt>
                <c:pt idx="7">
                  <c:v>2014M03</c:v>
                </c:pt>
                <c:pt idx="8">
                  <c:v>2014M02</c:v>
                </c:pt>
                <c:pt idx="9">
                  <c:v>2014M01</c:v>
                </c:pt>
                <c:pt idx="10">
                  <c:v>2013M12</c:v>
                </c:pt>
                <c:pt idx="11">
                  <c:v>2013M11</c:v>
                </c:pt>
                <c:pt idx="12">
                  <c:v>2013M10</c:v>
                </c:pt>
                <c:pt idx="13">
                  <c:v>2013M09</c:v>
                </c:pt>
                <c:pt idx="14">
                  <c:v>2013M08</c:v>
                </c:pt>
                <c:pt idx="15">
                  <c:v>2013M07</c:v>
                </c:pt>
                <c:pt idx="16">
                  <c:v>2013M06</c:v>
                </c:pt>
                <c:pt idx="17">
                  <c:v>2013M05</c:v>
                </c:pt>
                <c:pt idx="18">
                  <c:v>2013M04</c:v>
                </c:pt>
                <c:pt idx="19">
                  <c:v>2013M03</c:v>
                </c:pt>
                <c:pt idx="20">
                  <c:v>2013M02</c:v>
                </c:pt>
                <c:pt idx="21">
                  <c:v>2013M01</c:v>
                </c:pt>
                <c:pt idx="22">
                  <c:v>2012M12</c:v>
                </c:pt>
                <c:pt idx="23">
                  <c:v>2012M11</c:v>
                </c:pt>
                <c:pt idx="24">
                  <c:v>2012M10</c:v>
                </c:pt>
                <c:pt idx="25">
                  <c:v>2012M09</c:v>
                </c:pt>
                <c:pt idx="26">
                  <c:v>2012M08</c:v>
                </c:pt>
                <c:pt idx="27">
                  <c:v>2012M07</c:v>
                </c:pt>
                <c:pt idx="28">
                  <c:v>2012M06</c:v>
                </c:pt>
                <c:pt idx="29">
                  <c:v>2012M05</c:v>
                </c:pt>
                <c:pt idx="30">
                  <c:v>2012M04</c:v>
                </c:pt>
                <c:pt idx="31">
                  <c:v>2012M03</c:v>
                </c:pt>
                <c:pt idx="32">
                  <c:v>2012M02</c:v>
                </c:pt>
                <c:pt idx="33">
                  <c:v>2012M01</c:v>
                </c:pt>
                <c:pt idx="34">
                  <c:v>2011M12</c:v>
                </c:pt>
                <c:pt idx="35">
                  <c:v>2011M11</c:v>
                </c:pt>
                <c:pt idx="36">
                  <c:v>2011M10</c:v>
                </c:pt>
                <c:pt idx="37">
                  <c:v>2011M09</c:v>
                </c:pt>
                <c:pt idx="38">
                  <c:v>2011M08</c:v>
                </c:pt>
                <c:pt idx="39">
                  <c:v>2011M07</c:v>
                </c:pt>
                <c:pt idx="40">
                  <c:v>2011M06</c:v>
                </c:pt>
                <c:pt idx="41">
                  <c:v>2011M05</c:v>
                </c:pt>
                <c:pt idx="42">
                  <c:v>2011M04</c:v>
                </c:pt>
                <c:pt idx="43">
                  <c:v>2011M03</c:v>
                </c:pt>
                <c:pt idx="44">
                  <c:v>2011M02</c:v>
                </c:pt>
                <c:pt idx="45">
                  <c:v>2011M01</c:v>
                </c:pt>
                <c:pt idx="46">
                  <c:v>2010M12</c:v>
                </c:pt>
                <c:pt idx="47">
                  <c:v>2010M11</c:v>
                </c:pt>
                <c:pt idx="48">
                  <c:v>2010M10</c:v>
                </c:pt>
                <c:pt idx="49">
                  <c:v>2010M09</c:v>
                </c:pt>
                <c:pt idx="50">
                  <c:v>2010M08</c:v>
                </c:pt>
                <c:pt idx="51">
                  <c:v>2010M07</c:v>
                </c:pt>
                <c:pt idx="52">
                  <c:v>2010M06</c:v>
                </c:pt>
                <c:pt idx="53">
                  <c:v>2010M05</c:v>
                </c:pt>
                <c:pt idx="54">
                  <c:v>2010M04</c:v>
                </c:pt>
                <c:pt idx="55">
                  <c:v>2010M03</c:v>
                </c:pt>
                <c:pt idx="56">
                  <c:v>2010M02</c:v>
                </c:pt>
                <c:pt idx="57">
                  <c:v>2010M01</c:v>
                </c:pt>
                <c:pt idx="58">
                  <c:v>2009M12</c:v>
                </c:pt>
                <c:pt idx="59">
                  <c:v>2009M11</c:v>
                </c:pt>
                <c:pt idx="60">
                  <c:v>2009M10</c:v>
                </c:pt>
                <c:pt idx="61">
                  <c:v>2009M09</c:v>
                </c:pt>
                <c:pt idx="62">
                  <c:v>2009M08</c:v>
                </c:pt>
                <c:pt idx="63">
                  <c:v>2009M07</c:v>
                </c:pt>
                <c:pt idx="64">
                  <c:v>2009M06</c:v>
                </c:pt>
              </c:strCache>
            </c:strRef>
          </c:cat>
          <c:val>
            <c:numRef>
              <c:f>'[Petera grafiki.xlsx]Piens'!$D$152:$D$216</c:f>
              <c:numCache>
                <c:formatCode>#,##0.00</c:formatCode>
                <c:ptCount val="65"/>
                <c:pt idx="0">
                  <c:v>111.11</c:v>
                </c:pt>
                <c:pt idx="1">
                  <c:v>111.85</c:v>
                </c:pt>
                <c:pt idx="2">
                  <c:v>112.58</c:v>
                </c:pt>
                <c:pt idx="3">
                  <c:v>112.94</c:v>
                </c:pt>
                <c:pt idx="4">
                  <c:v>113.02</c:v>
                </c:pt>
                <c:pt idx="5">
                  <c:v>113.05</c:v>
                </c:pt>
                <c:pt idx="6">
                  <c:v>113.16</c:v>
                </c:pt>
                <c:pt idx="7">
                  <c:v>112.95</c:v>
                </c:pt>
                <c:pt idx="8">
                  <c:v>113</c:v>
                </c:pt>
                <c:pt idx="9">
                  <c:v>113.16</c:v>
                </c:pt>
                <c:pt idx="10">
                  <c:v>113.26</c:v>
                </c:pt>
                <c:pt idx="11">
                  <c:v>113.23</c:v>
                </c:pt>
                <c:pt idx="12">
                  <c:v>113.41</c:v>
                </c:pt>
                <c:pt idx="13">
                  <c:v>114.01</c:v>
                </c:pt>
                <c:pt idx="14">
                  <c:v>114.1</c:v>
                </c:pt>
                <c:pt idx="15">
                  <c:v>114.06</c:v>
                </c:pt>
                <c:pt idx="16">
                  <c:v>113.84</c:v>
                </c:pt>
                <c:pt idx="17">
                  <c:v>113.6</c:v>
                </c:pt>
                <c:pt idx="18">
                  <c:v>113.4</c:v>
                </c:pt>
                <c:pt idx="19">
                  <c:v>113.37</c:v>
                </c:pt>
                <c:pt idx="20">
                  <c:v>113.24</c:v>
                </c:pt>
                <c:pt idx="21">
                  <c:v>113.33</c:v>
                </c:pt>
                <c:pt idx="22">
                  <c:v>113.07</c:v>
                </c:pt>
                <c:pt idx="23">
                  <c:v>112.95</c:v>
                </c:pt>
                <c:pt idx="24">
                  <c:v>112.65</c:v>
                </c:pt>
                <c:pt idx="25">
                  <c:v>112.3</c:v>
                </c:pt>
                <c:pt idx="26">
                  <c:v>111.4</c:v>
                </c:pt>
                <c:pt idx="27">
                  <c:v>110.39</c:v>
                </c:pt>
                <c:pt idx="28">
                  <c:v>109.9</c:v>
                </c:pt>
                <c:pt idx="29">
                  <c:v>109.64</c:v>
                </c:pt>
                <c:pt idx="30">
                  <c:v>109.54</c:v>
                </c:pt>
                <c:pt idx="31">
                  <c:v>109.22</c:v>
                </c:pt>
                <c:pt idx="32">
                  <c:v>108.98</c:v>
                </c:pt>
                <c:pt idx="33">
                  <c:v>108.48</c:v>
                </c:pt>
                <c:pt idx="34">
                  <c:v>108.4</c:v>
                </c:pt>
                <c:pt idx="35">
                  <c:v>108.27</c:v>
                </c:pt>
                <c:pt idx="36">
                  <c:v>107.94</c:v>
                </c:pt>
                <c:pt idx="37">
                  <c:v>107.76</c:v>
                </c:pt>
                <c:pt idx="38">
                  <c:v>107.54</c:v>
                </c:pt>
                <c:pt idx="39">
                  <c:v>107.44</c:v>
                </c:pt>
                <c:pt idx="40">
                  <c:v>107.22</c:v>
                </c:pt>
                <c:pt idx="41">
                  <c:v>107</c:v>
                </c:pt>
                <c:pt idx="42">
                  <c:v>106.57</c:v>
                </c:pt>
                <c:pt idx="43">
                  <c:v>105.86</c:v>
                </c:pt>
                <c:pt idx="44">
                  <c:v>104.99</c:v>
                </c:pt>
                <c:pt idx="45">
                  <c:v>104.06</c:v>
                </c:pt>
                <c:pt idx="46">
                  <c:v>102.99</c:v>
                </c:pt>
                <c:pt idx="47">
                  <c:v>102.23</c:v>
                </c:pt>
                <c:pt idx="48">
                  <c:v>101.56</c:v>
                </c:pt>
                <c:pt idx="49">
                  <c:v>101.1</c:v>
                </c:pt>
                <c:pt idx="50">
                  <c:v>100.43</c:v>
                </c:pt>
                <c:pt idx="51">
                  <c:v>99.82</c:v>
                </c:pt>
                <c:pt idx="52">
                  <c:v>99.54</c:v>
                </c:pt>
                <c:pt idx="53">
                  <c:v>99.01</c:v>
                </c:pt>
                <c:pt idx="54">
                  <c:v>98.4</c:v>
                </c:pt>
                <c:pt idx="55">
                  <c:v>98.23</c:v>
                </c:pt>
                <c:pt idx="56">
                  <c:v>98.31</c:v>
                </c:pt>
                <c:pt idx="57">
                  <c:v>98.38</c:v>
                </c:pt>
                <c:pt idx="58">
                  <c:v>98.24</c:v>
                </c:pt>
                <c:pt idx="59">
                  <c:v>97.93</c:v>
                </c:pt>
                <c:pt idx="60">
                  <c:v>97.86</c:v>
                </c:pt>
                <c:pt idx="61">
                  <c:v>98.45</c:v>
                </c:pt>
                <c:pt idx="62">
                  <c:v>98.64</c:v>
                </c:pt>
                <c:pt idx="63">
                  <c:v>98.8</c:v>
                </c:pt>
                <c:pt idx="64">
                  <c:v>98.98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'[Petera grafiki.xlsx]Piens'!$E$151</c:f>
              <c:strCache>
                <c:ptCount val="1"/>
                <c:pt idx="0">
                  <c:v>ES RCI piens</c:v>
                </c:pt>
              </c:strCache>
            </c:strRef>
          </c:tx>
          <c:marker>
            <c:symbol val="none"/>
          </c:marker>
          <c:cat>
            <c:strRef>
              <c:f>'[Petera grafiki.xlsx]Piens'!$B$152:$B$216</c:f>
              <c:strCache>
                <c:ptCount val="65"/>
                <c:pt idx="0">
                  <c:v>2014M10</c:v>
                </c:pt>
                <c:pt idx="1">
                  <c:v>2014M09</c:v>
                </c:pt>
                <c:pt idx="2">
                  <c:v>2014M08</c:v>
                </c:pt>
                <c:pt idx="3">
                  <c:v>2014M07</c:v>
                </c:pt>
                <c:pt idx="4">
                  <c:v>2014M06</c:v>
                </c:pt>
                <c:pt idx="5">
                  <c:v>2014M05</c:v>
                </c:pt>
                <c:pt idx="6">
                  <c:v>2014M04</c:v>
                </c:pt>
                <c:pt idx="7">
                  <c:v>2014M03</c:v>
                </c:pt>
                <c:pt idx="8">
                  <c:v>2014M02</c:v>
                </c:pt>
                <c:pt idx="9">
                  <c:v>2014M01</c:v>
                </c:pt>
                <c:pt idx="10">
                  <c:v>2013M12</c:v>
                </c:pt>
                <c:pt idx="11">
                  <c:v>2013M11</c:v>
                </c:pt>
                <c:pt idx="12">
                  <c:v>2013M10</c:v>
                </c:pt>
                <c:pt idx="13">
                  <c:v>2013M09</c:v>
                </c:pt>
                <c:pt idx="14">
                  <c:v>2013M08</c:v>
                </c:pt>
                <c:pt idx="15">
                  <c:v>2013M07</c:v>
                </c:pt>
                <c:pt idx="16">
                  <c:v>2013M06</c:v>
                </c:pt>
                <c:pt idx="17">
                  <c:v>2013M05</c:v>
                </c:pt>
                <c:pt idx="18">
                  <c:v>2013M04</c:v>
                </c:pt>
                <c:pt idx="19">
                  <c:v>2013M03</c:v>
                </c:pt>
                <c:pt idx="20">
                  <c:v>2013M02</c:v>
                </c:pt>
                <c:pt idx="21">
                  <c:v>2013M01</c:v>
                </c:pt>
                <c:pt idx="22">
                  <c:v>2012M12</c:v>
                </c:pt>
                <c:pt idx="23">
                  <c:v>2012M11</c:v>
                </c:pt>
                <c:pt idx="24">
                  <c:v>2012M10</c:v>
                </c:pt>
                <c:pt idx="25">
                  <c:v>2012M09</c:v>
                </c:pt>
                <c:pt idx="26">
                  <c:v>2012M08</c:v>
                </c:pt>
                <c:pt idx="27">
                  <c:v>2012M07</c:v>
                </c:pt>
                <c:pt idx="28">
                  <c:v>2012M06</c:v>
                </c:pt>
                <c:pt idx="29">
                  <c:v>2012M05</c:v>
                </c:pt>
                <c:pt idx="30">
                  <c:v>2012M04</c:v>
                </c:pt>
                <c:pt idx="31">
                  <c:v>2012M03</c:v>
                </c:pt>
                <c:pt idx="32">
                  <c:v>2012M02</c:v>
                </c:pt>
                <c:pt idx="33">
                  <c:v>2012M01</c:v>
                </c:pt>
                <c:pt idx="34">
                  <c:v>2011M12</c:v>
                </c:pt>
                <c:pt idx="35">
                  <c:v>2011M11</c:v>
                </c:pt>
                <c:pt idx="36">
                  <c:v>2011M10</c:v>
                </c:pt>
                <c:pt idx="37">
                  <c:v>2011M09</c:v>
                </c:pt>
                <c:pt idx="38">
                  <c:v>2011M08</c:v>
                </c:pt>
                <c:pt idx="39">
                  <c:v>2011M07</c:v>
                </c:pt>
                <c:pt idx="40">
                  <c:v>2011M06</c:v>
                </c:pt>
                <c:pt idx="41">
                  <c:v>2011M05</c:v>
                </c:pt>
                <c:pt idx="42">
                  <c:v>2011M04</c:v>
                </c:pt>
                <c:pt idx="43">
                  <c:v>2011M03</c:v>
                </c:pt>
                <c:pt idx="44">
                  <c:v>2011M02</c:v>
                </c:pt>
                <c:pt idx="45">
                  <c:v>2011M01</c:v>
                </c:pt>
                <c:pt idx="46">
                  <c:v>2010M12</c:v>
                </c:pt>
                <c:pt idx="47">
                  <c:v>2010M11</c:v>
                </c:pt>
                <c:pt idx="48">
                  <c:v>2010M10</c:v>
                </c:pt>
                <c:pt idx="49">
                  <c:v>2010M09</c:v>
                </c:pt>
                <c:pt idx="50">
                  <c:v>2010M08</c:v>
                </c:pt>
                <c:pt idx="51">
                  <c:v>2010M07</c:v>
                </c:pt>
                <c:pt idx="52">
                  <c:v>2010M06</c:v>
                </c:pt>
                <c:pt idx="53">
                  <c:v>2010M05</c:v>
                </c:pt>
                <c:pt idx="54">
                  <c:v>2010M04</c:v>
                </c:pt>
                <c:pt idx="55">
                  <c:v>2010M03</c:v>
                </c:pt>
                <c:pt idx="56">
                  <c:v>2010M02</c:v>
                </c:pt>
                <c:pt idx="57">
                  <c:v>2010M01</c:v>
                </c:pt>
                <c:pt idx="58">
                  <c:v>2009M12</c:v>
                </c:pt>
                <c:pt idx="59">
                  <c:v>2009M11</c:v>
                </c:pt>
                <c:pt idx="60">
                  <c:v>2009M10</c:v>
                </c:pt>
                <c:pt idx="61">
                  <c:v>2009M09</c:v>
                </c:pt>
                <c:pt idx="62">
                  <c:v>2009M08</c:v>
                </c:pt>
                <c:pt idx="63">
                  <c:v>2009M07</c:v>
                </c:pt>
                <c:pt idx="64">
                  <c:v>2009M06</c:v>
                </c:pt>
              </c:strCache>
            </c:strRef>
          </c:cat>
          <c:val>
            <c:numRef>
              <c:f>'[Petera grafiki.xlsx]Piens'!$E$152:$E$216</c:f>
              <c:numCache>
                <c:formatCode>#,##0.00</c:formatCode>
                <c:ptCount val="65"/>
                <c:pt idx="0">
                  <c:v>114.33</c:v>
                </c:pt>
                <c:pt idx="1">
                  <c:v>114.28</c:v>
                </c:pt>
                <c:pt idx="2">
                  <c:v>114.26</c:v>
                </c:pt>
                <c:pt idx="3">
                  <c:v>113.89</c:v>
                </c:pt>
                <c:pt idx="4">
                  <c:v>113.46</c:v>
                </c:pt>
                <c:pt idx="5">
                  <c:v>113.14</c:v>
                </c:pt>
                <c:pt idx="6">
                  <c:v>112.98</c:v>
                </c:pt>
                <c:pt idx="7">
                  <c:v>112.91</c:v>
                </c:pt>
                <c:pt idx="8">
                  <c:v>112.8</c:v>
                </c:pt>
                <c:pt idx="9">
                  <c:v>112.71</c:v>
                </c:pt>
                <c:pt idx="10">
                  <c:v>112.43</c:v>
                </c:pt>
                <c:pt idx="11">
                  <c:v>111.95</c:v>
                </c:pt>
                <c:pt idx="12">
                  <c:v>111.4</c:v>
                </c:pt>
                <c:pt idx="13">
                  <c:v>111.37</c:v>
                </c:pt>
                <c:pt idx="14">
                  <c:v>110.94</c:v>
                </c:pt>
                <c:pt idx="15">
                  <c:v>110.9</c:v>
                </c:pt>
                <c:pt idx="16">
                  <c:v>110</c:v>
                </c:pt>
                <c:pt idx="17">
                  <c:v>108.81</c:v>
                </c:pt>
                <c:pt idx="18">
                  <c:v>107.29</c:v>
                </c:pt>
                <c:pt idx="19">
                  <c:v>107.27</c:v>
                </c:pt>
                <c:pt idx="20">
                  <c:v>107.1</c:v>
                </c:pt>
                <c:pt idx="21">
                  <c:v>106.96</c:v>
                </c:pt>
                <c:pt idx="22">
                  <c:v>106.66</c:v>
                </c:pt>
                <c:pt idx="23">
                  <c:v>106.58</c:v>
                </c:pt>
                <c:pt idx="24">
                  <c:v>106.56</c:v>
                </c:pt>
                <c:pt idx="25">
                  <c:v>106.53</c:v>
                </c:pt>
                <c:pt idx="26">
                  <c:v>106.46</c:v>
                </c:pt>
                <c:pt idx="27">
                  <c:v>106.36</c:v>
                </c:pt>
                <c:pt idx="28">
                  <c:v>106.33</c:v>
                </c:pt>
                <c:pt idx="29">
                  <c:v>106.28</c:v>
                </c:pt>
                <c:pt idx="30">
                  <c:v>106.27</c:v>
                </c:pt>
                <c:pt idx="31">
                  <c:v>106.12</c:v>
                </c:pt>
                <c:pt idx="32">
                  <c:v>105.92</c:v>
                </c:pt>
                <c:pt idx="33">
                  <c:v>105.85</c:v>
                </c:pt>
                <c:pt idx="34">
                  <c:v>105.44</c:v>
                </c:pt>
                <c:pt idx="35">
                  <c:v>105.39</c:v>
                </c:pt>
                <c:pt idx="36">
                  <c:v>105.08</c:v>
                </c:pt>
                <c:pt idx="37">
                  <c:v>104.9</c:v>
                </c:pt>
                <c:pt idx="38">
                  <c:v>104.24</c:v>
                </c:pt>
                <c:pt idx="39">
                  <c:v>104.24</c:v>
                </c:pt>
                <c:pt idx="40">
                  <c:v>104.03</c:v>
                </c:pt>
                <c:pt idx="41">
                  <c:v>103.6</c:v>
                </c:pt>
                <c:pt idx="42">
                  <c:v>103.52</c:v>
                </c:pt>
                <c:pt idx="43">
                  <c:v>103.5</c:v>
                </c:pt>
                <c:pt idx="44">
                  <c:v>103.4</c:v>
                </c:pt>
                <c:pt idx="45">
                  <c:v>102.49</c:v>
                </c:pt>
                <c:pt idx="46">
                  <c:v>102.05</c:v>
                </c:pt>
                <c:pt idx="47">
                  <c:v>101.96</c:v>
                </c:pt>
                <c:pt idx="48">
                  <c:v>101.84</c:v>
                </c:pt>
                <c:pt idx="49">
                  <c:v>101.46</c:v>
                </c:pt>
                <c:pt idx="50">
                  <c:v>101.07</c:v>
                </c:pt>
                <c:pt idx="51">
                  <c:v>100.77</c:v>
                </c:pt>
                <c:pt idx="52">
                  <c:v>99.98</c:v>
                </c:pt>
                <c:pt idx="53">
                  <c:v>98.97</c:v>
                </c:pt>
                <c:pt idx="54">
                  <c:v>98.72</c:v>
                </c:pt>
                <c:pt idx="55">
                  <c:v>98.25</c:v>
                </c:pt>
                <c:pt idx="56">
                  <c:v>98.18</c:v>
                </c:pt>
                <c:pt idx="57">
                  <c:v>98.17</c:v>
                </c:pt>
                <c:pt idx="58">
                  <c:v>97.97</c:v>
                </c:pt>
                <c:pt idx="59">
                  <c:v>97.96</c:v>
                </c:pt>
                <c:pt idx="60">
                  <c:v>97.8</c:v>
                </c:pt>
                <c:pt idx="61">
                  <c:v>97.6</c:v>
                </c:pt>
                <c:pt idx="62">
                  <c:v>97.23</c:v>
                </c:pt>
                <c:pt idx="63">
                  <c:v>96.74</c:v>
                </c:pt>
                <c:pt idx="64">
                  <c:v>95.95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'[Petera grafiki.xlsx]Piens'!$F$151</c:f>
              <c:strCache>
                <c:ptCount val="1"/>
                <c:pt idx="0">
                  <c:v>Svaigpiena cena Vācija</c:v>
                </c:pt>
              </c:strCache>
            </c:strRef>
          </c:tx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'[Petera grafiki.xlsx]Piens'!$B$152:$B$216</c:f>
              <c:strCache>
                <c:ptCount val="65"/>
                <c:pt idx="0">
                  <c:v>2014M10</c:v>
                </c:pt>
                <c:pt idx="1">
                  <c:v>2014M09</c:v>
                </c:pt>
                <c:pt idx="2">
                  <c:v>2014M08</c:v>
                </c:pt>
                <c:pt idx="3">
                  <c:v>2014M07</c:v>
                </c:pt>
                <c:pt idx="4">
                  <c:v>2014M06</c:v>
                </c:pt>
                <c:pt idx="5">
                  <c:v>2014M05</c:v>
                </c:pt>
                <c:pt idx="6">
                  <c:v>2014M04</c:v>
                </c:pt>
                <c:pt idx="7">
                  <c:v>2014M03</c:v>
                </c:pt>
                <c:pt idx="8">
                  <c:v>2014M02</c:v>
                </c:pt>
                <c:pt idx="9">
                  <c:v>2014M01</c:v>
                </c:pt>
                <c:pt idx="10">
                  <c:v>2013M12</c:v>
                </c:pt>
                <c:pt idx="11">
                  <c:v>2013M11</c:v>
                </c:pt>
                <c:pt idx="12">
                  <c:v>2013M10</c:v>
                </c:pt>
                <c:pt idx="13">
                  <c:v>2013M09</c:v>
                </c:pt>
                <c:pt idx="14">
                  <c:v>2013M08</c:v>
                </c:pt>
                <c:pt idx="15">
                  <c:v>2013M07</c:v>
                </c:pt>
                <c:pt idx="16">
                  <c:v>2013M06</c:v>
                </c:pt>
                <c:pt idx="17">
                  <c:v>2013M05</c:v>
                </c:pt>
                <c:pt idx="18">
                  <c:v>2013M04</c:v>
                </c:pt>
                <c:pt idx="19">
                  <c:v>2013M03</c:v>
                </c:pt>
                <c:pt idx="20">
                  <c:v>2013M02</c:v>
                </c:pt>
                <c:pt idx="21">
                  <c:v>2013M01</c:v>
                </c:pt>
                <c:pt idx="22">
                  <c:v>2012M12</c:v>
                </c:pt>
                <c:pt idx="23">
                  <c:v>2012M11</c:v>
                </c:pt>
                <c:pt idx="24">
                  <c:v>2012M10</c:v>
                </c:pt>
                <c:pt idx="25">
                  <c:v>2012M09</c:v>
                </c:pt>
                <c:pt idx="26">
                  <c:v>2012M08</c:v>
                </c:pt>
                <c:pt idx="27">
                  <c:v>2012M07</c:v>
                </c:pt>
                <c:pt idx="28">
                  <c:v>2012M06</c:v>
                </c:pt>
                <c:pt idx="29">
                  <c:v>2012M05</c:v>
                </c:pt>
                <c:pt idx="30">
                  <c:v>2012M04</c:v>
                </c:pt>
                <c:pt idx="31">
                  <c:v>2012M03</c:v>
                </c:pt>
                <c:pt idx="32">
                  <c:v>2012M02</c:v>
                </c:pt>
                <c:pt idx="33">
                  <c:v>2012M01</c:v>
                </c:pt>
                <c:pt idx="34">
                  <c:v>2011M12</c:v>
                </c:pt>
                <c:pt idx="35">
                  <c:v>2011M11</c:v>
                </c:pt>
                <c:pt idx="36">
                  <c:v>2011M10</c:v>
                </c:pt>
                <c:pt idx="37">
                  <c:v>2011M09</c:v>
                </c:pt>
                <c:pt idx="38">
                  <c:v>2011M08</c:v>
                </c:pt>
                <c:pt idx="39">
                  <c:v>2011M07</c:v>
                </c:pt>
                <c:pt idx="40">
                  <c:v>2011M06</c:v>
                </c:pt>
                <c:pt idx="41">
                  <c:v>2011M05</c:v>
                </c:pt>
                <c:pt idx="42">
                  <c:v>2011M04</c:v>
                </c:pt>
                <c:pt idx="43">
                  <c:v>2011M03</c:v>
                </c:pt>
                <c:pt idx="44">
                  <c:v>2011M02</c:v>
                </c:pt>
                <c:pt idx="45">
                  <c:v>2011M01</c:v>
                </c:pt>
                <c:pt idx="46">
                  <c:v>2010M12</c:v>
                </c:pt>
                <c:pt idx="47">
                  <c:v>2010M11</c:v>
                </c:pt>
                <c:pt idx="48">
                  <c:v>2010M10</c:v>
                </c:pt>
                <c:pt idx="49">
                  <c:v>2010M09</c:v>
                </c:pt>
                <c:pt idx="50">
                  <c:v>2010M08</c:v>
                </c:pt>
                <c:pt idx="51">
                  <c:v>2010M07</c:v>
                </c:pt>
                <c:pt idx="52">
                  <c:v>2010M06</c:v>
                </c:pt>
                <c:pt idx="53">
                  <c:v>2010M05</c:v>
                </c:pt>
                <c:pt idx="54">
                  <c:v>2010M04</c:v>
                </c:pt>
                <c:pt idx="55">
                  <c:v>2010M03</c:v>
                </c:pt>
                <c:pt idx="56">
                  <c:v>2010M02</c:v>
                </c:pt>
                <c:pt idx="57">
                  <c:v>2010M01</c:v>
                </c:pt>
                <c:pt idx="58">
                  <c:v>2009M12</c:v>
                </c:pt>
                <c:pt idx="59">
                  <c:v>2009M11</c:v>
                </c:pt>
                <c:pt idx="60">
                  <c:v>2009M10</c:v>
                </c:pt>
                <c:pt idx="61">
                  <c:v>2009M09</c:v>
                </c:pt>
                <c:pt idx="62">
                  <c:v>2009M08</c:v>
                </c:pt>
                <c:pt idx="63">
                  <c:v>2009M07</c:v>
                </c:pt>
                <c:pt idx="64">
                  <c:v>2009M06</c:v>
                </c:pt>
              </c:strCache>
            </c:strRef>
          </c:cat>
          <c:val>
            <c:numRef>
              <c:f>'[Petera grafiki.xlsx]Piens'!$F$152:$F$216</c:f>
              <c:numCache>
                <c:formatCode>General</c:formatCode>
                <c:ptCount val="65"/>
                <c:pt idx="4" formatCode="#,##0.00">
                  <c:v>126.3</c:v>
                </c:pt>
                <c:pt idx="7" formatCode="#,##0.0">
                  <c:v>130.80000000000001</c:v>
                </c:pt>
                <c:pt idx="10" formatCode="#,##0.0">
                  <c:v>136.69999999999999</c:v>
                </c:pt>
                <c:pt idx="13" formatCode="#,##0.0">
                  <c:v>123.5</c:v>
                </c:pt>
                <c:pt idx="16" formatCode="#,##0.0">
                  <c:v>115.4</c:v>
                </c:pt>
                <c:pt idx="19" formatCode="#,##0.0">
                  <c:v>112.3</c:v>
                </c:pt>
                <c:pt idx="22" formatCode="#,##0.0">
                  <c:v>111.6</c:v>
                </c:pt>
                <c:pt idx="25" formatCode="#,##0.0">
                  <c:v>99.2</c:v>
                </c:pt>
                <c:pt idx="28" formatCode="#,##0.0">
                  <c:v>102.7</c:v>
                </c:pt>
                <c:pt idx="31" formatCode="#,##0.0">
                  <c:v>111.3</c:v>
                </c:pt>
                <c:pt idx="34" formatCode="#,##0.0">
                  <c:v>118.3</c:v>
                </c:pt>
                <c:pt idx="37" formatCode="#,##0.0">
                  <c:v>117.5</c:v>
                </c:pt>
                <c:pt idx="40" formatCode="#,##0.0">
                  <c:v>115.7</c:v>
                </c:pt>
                <c:pt idx="43" formatCode="#,##0.0">
                  <c:v>109.8</c:v>
                </c:pt>
                <c:pt idx="46" formatCode="#,##0.0">
                  <c:v>109.2</c:v>
                </c:pt>
                <c:pt idx="49" formatCode="#,##0.0">
                  <c:v>104.9</c:v>
                </c:pt>
                <c:pt idx="52" formatCode="#,##0.0">
                  <c:v>95.7</c:v>
                </c:pt>
                <c:pt idx="55" formatCode="#,##0.0">
                  <c:v>88.9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365440"/>
        <c:axId val="38388096"/>
      </c:lineChart>
      <c:catAx>
        <c:axId val="38365440"/>
        <c:scaling>
          <c:orientation val="maxMin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38388096"/>
        <c:crosses val="autoZero"/>
        <c:auto val="1"/>
        <c:lblAlgn val="ctr"/>
        <c:lblOffset val="100"/>
        <c:noMultiLvlLbl val="0"/>
      </c:catAx>
      <c:valAx>
        <c:axId val="38388096"/>
        <c:scaling>
          <c:orientation val="minMax"/>
          <c:max val="140"/>
          <c:min val="85"/>
        </c:scaling>
        <c:delete val="0"/>
        <c:axPos val="r"/>
        <c:majorGridlines>
          <c:spPr>
            <a:ln w="19050"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3836544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1582602949443173"/>
          <c:y val="0.35457681025165971"/>
          <c:w val="0.17550121310478684"/>
          <c:h val="0.30849343832020998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'[Petera grafiki.xlsx]Piens'!$C$222</c:f>
              <c:strCache>
                <c:ptCount val="1"/>
                <c:pt idx="0">
                  <c:v>ES PCI</c:v>
                </c:pt>
              </c:strCache>
            </c:strRef>
          </c:tx>
          <c:marker>
            <c:symbol val="none"/>
          </c:marker>
          <c:cat>
            <c:strRef>
              <c:f>'[Petera grafiki.xlsx]Piens'!$B$223:$B$287</c:f>
              <c:strCache>
                <c:ptCount val="65"/>
                <c:pt idx="0">
                  <c:v>2014M10</c:v>
                </c:pt>
                <c:pt idx="1">
                  <c:v>2014M09</c:v>
                </c:pt>
                <c:pt idx="2">
                  <c:v>2014M08</c:v>
                </c:pt>
                <c:pt idx="3">
                  <c:v>2014M07</c:v>
                </c:pt>
                <c:pt idx="4">
                  <c:v>2014M06</c:v>
                </c:pt>
                <c:pt idx="5">
                  <c:v>2014M05</c:v>
                </c:pt>
                <c:pt idx="6">
                  <c:v>2014M04</c:v>
                </c:pt>
                <c:pt idx="7">
                  <c:v>2014M03</c:v>
                </c:pt>
                <c:pt idx="8">
                  <c:v>2014M02</c:v>
                </c:pt>
                <c:pt idx="9">
                  <c:v>2014M01</c:v>
                </c:pt>
                <c:pt idx="10">
                  <c:v>2013M12</c:v>
                </c:pt>
                <c:pt idx="11">
                  <c:v>2013M11</c:v>
                </c:pt>
                <c:pt idx="12">
                  <c:v>2013M10</c:v>
                </c:pt>
                <c:pt idx="13">
                  <c:v>2013M09</c:v>
                </c:pt>
                <c:pt idx="14">
                  <c:v>2013M08</c:v>
                </c:pt>
                <c:pt idx="15">
                  <c:v>2013M07</c:v>
                </c:pt>
                <c:pt idx="16">
                  <c:v>2013M06</c:v>
                </c:pt>
                <c:pt idx="17">
                  <c:v>2013M05</c:v>
                </c:pt>
                <c:pt idx="18">
                  <c:v>2013M04</c:v>
                </c:pt>
                <c:pt idx="19">
                  <c:v>2013M03</c:v>
                </c:pt>
                <c:pt idx="20">
                  <c:v>2013M02</c:v>
                </c:pt>
                <c:pt idx="21">
                  <c:v>2013M01</c:v>
                </c:pt>
                <c:pt idx="22">
                  <c:v>2012M12</c:v>
                </c:pt>
                <c:pt idx="23">
                  <c:v>2012M11</c:v>
                </c:pt>
                <c:pt idx="24">
                  <c:v>2012M10</c:v>
                </c:pt>
                <c:pt idx="25">
                  <c:v>2012M09</c:v>
                </c:pt>
                <c:pt idx="26">
                  <c:v>2012M08</c:v>
                </c:pt>
                <c:pt idx="27">
                  <c:v>2012M07</c:v>
                </c:pt>
                <c:pt idx="28">
                  <c:v>2012M06</c:v>
                </c:pt>
                <c:pt idx="29">
                  <c:v>2012M05</c:v>
                </c:pt>
                <c:pt idx="30">
                  <c:v>2012M04</c:v>
                </c:pt>
                <c:pt idx="31">
                  <c:v>2012M03</c:v>
                </c:pt>
                <c:pt idx="32">
                  <c:v>2012M02</c:v>
                </c:pt>
                <c:pt idx="33">
                  <c:v>2012M01</c:v>
                </c:pt>
                <c:pt idx="34">
                  <c:v>2011M12</c:v>
                </c:pt>
                <c:pt idx="35">
                  <c:v>2011M11</c:v>
                </c:pt>
                <c:pt idx="36">
                  <c:v>2011M10</c:v>
                </c:pt>
                <c:pt idx="37">
                  <c:v>2011M09</c:v>
                </c:pt>
                <c:pt idx="38">
                  <c:v>2011M08</c:v>
                </c:pt>
                <c:pt idx="39">
                  <c:v>2011M07</c:v>
                </c:pt>
                <c:pt idx="40">
                  <c:v>2011M06</c:v>
                </c:pt>
                <c:pt idx="41">
                  <c:v>2011M05</c:v>
                </c:pt>
                <c:pt idx="42">
                  <c:v>2011M04</c:v>
                </c:pt>
                <c:pt idx="43">
                  <c:v>2011M03</c:v>
                </c:pt>
                <c:pt idx="44">
                  <c:v>2011M02</c:v>
                </c:pt>
                <c:pt idx="45">
                  <c:v>2011M01</c:v>
                </c:pt>
                <c:pt idx="46">
                  <c:v>2010M12</c:v>
                </c:pt>
                <c:pt idx="47">
                  <c:v>2010M11</c:v>
                </c:pt>
                <c:pt idx="48">
                  <c:v>2010M10</c:v>
                </c:pt>
                <c:pt idx="49">
                  <c:v>2010M09</c:v>
                </c:pt>
                <c:pt idx="50">
                  <c:v>2010M08</c:v>
                </c:pt>
                <c:pt idx="51">
                  <c:v>2010M07</c:v>
                </c:pt>
                <c:pt idx="52">
                  <c:v>2010M06</c:v>
                </c:pt>
                <c:pt idx="53">
                  <c:v>2010M05</c:v>
                </c:pt>
                <c:pt idx="54">
                  <c:v>2010M04</c:v>
                </c:pt>
                <c:pt idx="55">
                  <c:v>2010M03</c:v>
                </c:pt>
                <c:pt idx="56">
                  <c:v>2010M02</c:v>
                </c:pt>
                <c:pt idx="57">
                  <c:v>2010M01</c:v>
                </c:pt>
                <c:pt idx="58">
                  <c:v>2009M12</c:v>
                </c:pt>
                <c:pt idx="59">
                  <c:v>2009M11</c:v>
                </c:pt>
                <c:pt idx="60">
                  <c:v>2009M10</c:v>
                </c:pt>
                <c:pt idx="61">
                  <c:v>2009M09</c:v>
                </c:pt>
                <c:pt idx="62">
                  <c:v>2009M08</c:v>
                </c:pt>
                <c:pt idx="63">
                  <c:v>2009M07</c:v>
                </c:pt>
                <c:pt idx="64">
                  <c:v>2009M06</c:v>
                </c:pt>
              </c:strCache>
            </c:strRef>
          </c:cat>
          <c:val>
            <c:numRef>
              <c:f>'[Petera grafiki.xlsx]Piens'!$C$223:$C$287</c:f>
              <c:numCache>
                <c:formatCode>General</c:formatCode>
                <c:ptCount val="65"/>
                <c:pt idx="0">
                  <c:v>108.25663479581807</c:v>
                </c:pt>
                <c:pt idx="1">
                  <c:v>108.29237780359217</c:v>
                </c:pt>
                <c:pt idx="2">
                  <c:v>107.95281922973818</c:v>
                </c:pt>
                <c:pt idx="3">
                  <c:v>107.84559020641586</c:v>
                </c:pt>
                <c:pt idx="4">
                  <c:v>108.39960682691449</c:v>
                </c:pt>
                <c:pt idx="5">
                  <c:v>108.29237780359217</c:v>
                </c:pt>
                <c:pt idx="6">
                  <c:v>108.39067107497095</c:v>
                </c:pt>
                <c:pt idx="7">
                  <c:v>108.19408453221338</c:v>
                </c:pt>
                <c:pt idx="8">
                  <c:v>107.42560986507014</c:v>
                </c:pt>
                <c:pt idx="9">
                  <c:v>107.08605129121617</c:v>
                </c:pt>
                <c:pt idx="10">
                  <c:v>108.03324099722992</c:v>
                </c:pt>
                <c:pt idx="11">
                  <c:v>107.67581091948888</c:v>
                </c:pt>
                <c:pt idx="12">
                  <c:v>107.75623268698061</c:v>
                </c:pt>
                <c:pt idx="13">
                  <c:v>107.83665445447235</c:v>
                </c:pt>
                <c:pt idx="14">
                  <c:v>107.39880260923957</c:v>
                </c:pt>
                <c:pt idx="15">
                  <c:v>107.25583057814315</c:v>
                </c:pt>
                <c:pt idx="16">
                  <c:v>107.68474667143241</c:v>
                </c:pt>
                <c:pt idx="17">
                  <c:v>107.63113215977125</c:v>
                </c:pt>
                <c:pt idx="18">
                  <c:v>107.52390313644894</c:v>
                </c:pt>
                <c:pt idx="19">
                  <c:v>107.53283888839246</c:v>
                </c:pt>
                <c:pt idx="20">
                  <c:v>106.55884192654813</c:v>
                </c:pt>
                <c:pt idx="21">
                  <c:v>106.13886158520239</c:v>
                </c:pt>
                <c:pt idx="22">
                  <c:v>106.97882226789385</c:v>
                </c:pt>
                <c:pt idx="23">
                  <c:v>106.6213921901528</c:v>
                </c:pt>
                <c:pt idx="24">
                  <c:v>106.76436422124922</c:v>
                </c:pt>
                <c:pt idx="25">
                  <c:v>106.46948440711286</c:v>
                </c:pt>
                <c:pt idx="26">
                  <c:v>105.81717451523546</c:v>
                </c:pt>
                <c:pt idx="27">
                  <c:v>105.44187293360737</c:v>
                </c:pt>
                <c:pt idx="28">
                  <c:v>105.83504601912252</c:v>
                </c:pt>
                <c:pt idx="29">
                  <c:v>105.96014654633187</c:v>
                </c:pt>
                <c:pt idx="30">
                  <c:v>106.04950406576714</c:v>
                </c:pt>
                <c:pt idx="31">
                  <c:v>105.54910195692968</c:v>
                </c:pt>
                <c:pt idx="32">
                  <c:v>104.46787597176302</c:v>
                </c:pt>
                <c:pt idx="33">
                  <c:v>103.93173085515147</c:v>
                </c:pt>
                <c:pt idx="34">
                  <c:v>104.52149048342417</c:v>
                </c:pt>
                <c:pt idx="35">
                  <c:v>104.16406040568313</c:v>
                </c:pt>
                <c:pt idx="36">
                  <c:v>104.00321687069967</c:v>
                </c:pt>
                <c:pt idx="37">
                  <c:v>103.68152980073273</c:v>
                </c:pt>
                <c:pt idx="38">
                  <c:v>103.02921990885532</c:v>
                </c:pt>
                <c:pt idx="39">
                  <c:v>102.8147618622107</c:v>
                </c:pt>
                <c:pt idx="40">
                  <c:v>103.26154945938701</c:v>
                </c:pt>
                <c:pt idx="41">
                  <c:v>103.31516397104816</c:v>
                </c:pt>
                <c:pt idx="42">
                  <c:v>103.23474220355644</c:v>
                </c:pt>
                <c:pt idx="43">
                  <c:v>102.6092395675096</c:v>
                </c:pt>
                <c:pt idx="44">
                  <c:v>101.50120632651237</c:v>
                </c:pt>
                <c:pt idx="45">
                  <c:v>101.0276114735055</c:v>
                </c:pt>
                <c:pt idx="46">
                  <c:v>101.44759181485122</c:v>
                </c:pt>
                <c:pt idx="47">
                  <c:v>100.80421767491735</c:v>
                </c:pt>
                <c:pt idx="48">
                  <c:v>100.64337413993387</c:v>
                </c:pt>
                <c:pt idx="49">
                  <c:v>100.34849432579752</c:v>
                </c:pt>
                <c:pt idx="50">
                  <c:v>100.08042176749174</c:v>
                </c:pt>
                <c:pt idx="51">
                  <c:v>99.88383522473417</c:v>
                </c:pt>
                <c:pt idx="52">
                  <c:v>100.169779286927</c:v>
                </c:pt>
                <c:pt idx="53">
                  <c:v>100.12510052720937</c:v>
                </c:pt>
                <c:pt idx="54">
                  <c:v>99.982128496112949</c:v>
                </c:pt>
                <c:pt idx="55">
                  <c:v>99.553212402823689</c:v>
                </c:pt>
                <c:pt idx="56">
                  <c:v>98.650701456527571</c:v>
                </c:pt>
                <c:pt idx="57">
                  <c:v>98.337950138504155</c:v>
                </c:pt>
                <c:pt idx="58">
                  <c:v>98.811544991511042</c:v>
                </c:pt>
                <c:pt idx="59">
                  <c:v>98.498793673487626</c:v>
                </c:pt>
                <c:pt idx="60">
                  <c:v>98.337950138504155</c:v>
                </c:pt>
                <c:pt idx="61">
                  <c:v>98.141363595746583</c:v>
                </c:pt>
                <c:pt idx="62">
                  <c:v>98.105620587972481</c:v>
                </c:pt>
                <c:pt idx="63">
                  <c:v>97.828612277723181</c:v>
                </c:pt>
                <c:pt idx="64">
                  <c:v>98.284335626842989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'[Petera grafiki.xlsx]Piens'!$D$222</c:f>
              <c:strCache>
                <c:ptCount val="1"/>
                <c:pt idx="0">
                  <c:v>ES PCI pārtika</c:v>
                </c:pt>
              </c:strCache>
            </c:strRef>
          </c:tx>
          <c:marker>
            <c:symbol val="none"/>
          </c:marker>
          <c:cat>
            <c:strRef>
              <c:f>'[Petera grafiki.xlsx]Piens'!$B$223:$B$287</c:f>
              <c:strCache>
                <c:ptCount val="65"/>
                <c:pt idx="0">
                  <c:v>2014M10</c:v>
                </c:pt>
                <c:pt idx="1">
                  <c:v>2014M09</c:v>
                </c:pt>
                <c:pt idx="2">
                  <c:v>2014M08</c:v>
                </c:pt>
                <c:pt idx="3">
                  <c:v>2014M07</c:v>
                </c:pt>
                <c:pt idx="4">
                  <c:v>2014M06</c:v>
                </c:pt>
                <c:pt idx="5">
                  <c:v>2014M05</c:v>
                </c:pt>
                <c:pt idx="6">
                  <c:v>2014M04</c:v>
                </c:pt>
                <c:pt idx="7">
                  <c:v>2014M03</c:v>
                </c:pt>
                <c:pt idx="8">
                  <c:v>2014M02</c:v>
                </c:pt>
                <c:pt idx="9">
                  <c:v>2014M01</c:v>
                </c:pt>
                <c:pt idx="10">
                  <c:v>2013M12</c:v>
                </c:pt>
                <c:pt idx="11">
                  <c:v>2013M11</c:v>
                </c:pt>
                <c:pt idx="12">
                  <c:v>2013M10</c:v>
                </c:pt>
                <c:pt idx="13">
                  <c:v>2013M09</c:v>
                </c:pt>
                <c:pt idx="14">
                  <c:v>2013M08</c:v>
                </c:pt>
                <c:pt idx="15">
                  <c:v>2013M07</c:v>
                </c:pt>
                <c:pt idx="16">
                  <c:v>2013M06</c:v>
                </c:pt>
                <c:pt idx="17">
                  <c:v>2013M05</c:v>
                </c:pt>
                <c:pt idx="18">
                  <c:v>2013M04</c:v>
                </c:pt>
                <c:pt idx="19">
                  <c:v>2013M03</c:v>
                </c:pt>
                <c:pt idx="20">
                  <c:v>2013M02</c:v>
                </c:pt>
                <c:pt idx="21">
                  <c:v>2013M01</c:v>
                </c:pt>
                <c:pt idx="22">
                  <c:v>2012M12</c:v>
                </c:pt>
                <c:pt idx="23">
                  <c:v>2012M11</c:v>
                </c:pt>
                <c:pt idx="24">
                  <c:v>2012M10</c:v>
                </c:pt>
                <c:pt idx="25">
                  <c:v>2012M09</c:v>
                </c:pt>
                <c:pt idx="26">
                  <c:v>2012M08</c:v>
                </c:pt>
                <c:pt idx="27">
                  <c:v>2012M07</c:v>
                </c:pt>
                <c:pt idx="28">
                  <c:v>2012M06</c:v>
                </c:pt>
                <c:pt idx="29">
                  <c:v>2012M05</c:v>
                </c:pt>
                <c:pt idx="30">
                  <c:v>2012M04</c:v>
                </c:pt>
                <c:pt idx="31">
                  <c:v>2012M03</c:v>
                </c:pt>
                <c:pt idx="32">
                  <c:v>2012M02</c:v>
                </c:pt>
                <c:pt idx="33">
                  <c:v>2012M01</c:v>
                </c:pt>
                <c:pt idx="34">
                  <c:v>2011M12</c:v>
                </c:pt>
                <c:pt idx="35">
                  <c:v>2011M11</c:v>
                </c:pt>
                <c:pt idx="36">
                  <c:v>2011M10</c:v>
                </c:pt>
                <c:pt idx="37">
                  <c:v>2011M09</c:v>
                </c:pt>
                <c:pt idx="38">
                  <c:v>2011M08</c:v>
                </c:pt>
                <c:pt idx="39">
                  <c:v>2011M07</c:v>
                </c:pt>
                <c:pt idx="40">
                  <c:v>2011M06</c:v>
                </c:pt>
                <c:pt idx="41">
                  <c:v>2011M05</c:v>
                </c:pt>
                <c:pt idx="42">
                  <c:v>2011M04</c:v>
                </c:pt>
                <c:pt idx="43">
                  <c:v>2011M03</c:v>
                </c:pt>
                <c:pt idx="44">
                  <c:v>2011M02</c:v>
                </c:pt>
                <c:pt idx="45">
                  <c:v>2011M01</c:v>
                </c:pt>
                <c:pt idx="46">
                  <c:v>2010M12</c:v>
                </c:pt>
                <c:pt idx="47">
                  <c:v>2010M11</c:v>
                </c:pt>
                <c:pt idx="48">
                  <c:v>2010M10</c:v>
                </c:pt>
                <c:pt idx="49">
                  <c:v>2010M09</c:v>
                </c:pt>
                <c:pt idx="50">
                  <c:v>2010M08</c:v>
                </c:pt>
                <c:pt idx="51">
                  <c:v>2010M07</c:v>
                </c:pt>
                <c:pt idx="52">
                  <c:v>2010M06</c:v>
                </c:pt>
                <c:pt idx="53">
                  <c:v>2010M05</c:v>
                </c:pt>
                <c:pt idx="54">
                  <c:v>2010M04</c:v>
                </c:pt>
                <c:pt idx="55">
                  <c:v>2010M03</c:v>
                </c:pt>
                <c:pt idx="56">
                  <c:v>2010M02</c:v>
                </c:pt>
                <c:pt idx="57">
                  <c:v>2010M01</c:v>
                </c:pt>
                <c:pt idx="58">
                  <c:v>2009M12</c:v>
                </c:pt>
                <c:pt idx="59">
                  <c:v>2009M11</c:v>
                </c:pt>
                <c:pt idx="60">
                  <c:v>2009M10</c:v>
                </c:pt>
                <c:pt idx="61">
                  <c:v>2009M09</c:v>
                </c:pt>
                <c:pt idx="62">
                  <c:v>2009M08</c:v>
                </c:pt>
                <c:pt idx="63">
                  <c:v>2009M07</c:v>
                </c:pt>
                <c:pt idx="64">
                  <c:v>2009M06</c:v>
                </c:pt>
              </c:strCache>
            </c:strRef>
          </c:cat>
          <c:val>
            <c:numRef>
              <c:f>'[Petera grafiki.xlsx]Piens'!$D$223:$D$287</c:f>
              <c:numCache>
                <c:formatCode>General</c:formatCode>
                <c:ptCount val="65"/>
                <c:pt idx="0">
                  <c:v>108.41605504629706</c:v>
                </c:pt>
                <c:pt idx="1">
                  <c:v>108.23400345858138</c:v>
                </c:pt>
                <c:pt idx="2">
                  <c:v>108.07795924053937</c:v>
                </c:pt>
                <c:pt idx="3">
                  <c:v>108.64145225013552</c:v>
                </c:pt>
                <c:pt idx="4">
                  <c:v>109.10091578103697</c:v>
                </c:pt>
                <c:pt idx="5">
                  <c:v>109.24829087585444</c:v>
                </c:pt>
                <c:pt idx="6">
                  <c:v>109.51703369581567</c:v>
                </c:pt>
                <c:pt idx="7">
                  <c:v>109.69041616030678</c:v>
                </c:pt>
                <c:pt idx="8">
                  <c:v>109.97649722671714</c:v>
                </c:pt>
                <c:pt idx="9">
                  <c:v>110.10653407508548</c:v>
                </c:pt>
                <c:pt idx="10">
                  <c:v>109.57771755838756</c:v>
                </c:pt>
                <c:pt idx="11">
                  <c:v>108.75415085205475</c:v>
                </c:pt>
                <c:pt idx="12">
                  <c:v>108.65879049658463</c:v>
                </c:pt>
                <c:pt idx="13">
                  <c:v>108.78015822172841</c:v>
                </c:pt>
                <c:pt idx="14">
                  <c:v>109.24829087585444</c:v>
                </c:pt>
                <c:pt idx="15">
                  <c:v>109.79444563900147</c:v>
                </c:pt>
                <c:pt idx="16">
                  <c:v>110.31459303247482</c:v>
                </c:pt>
                <c:pt idx="17">
                  <c:v>110.0631884589627</c:v>
                </c:pt>
                <c:pt idx="18">
                  <c:v>109.34365123132454</c:v>
                </c:pt>
                <c:pt idx="19">
                  <c:v>109.01422454879143</c:v>
                </c:pt>
                <c:pt idx="20">
                  <c:v>108.78015822172841</c:v>
                </c:pt>
                <c:pt idx="21">
                  <c:v>108.65012137336008</c:v>
                </c:pt>
                <c:pt idx="22">
                  <c:v>108.01727537796748</c:v>
                </c:pt>
                <c:pt idx="23">
                  <c:v>107.31507639677845</c:v>
                </c:pt>
                <c:pt idx="24">
                  <c:v>106.74291426395776</c:v>
                </c:pt>
                <c:pt idx="25">
                  <c:v>106.12740651501429</c:v>
                </c:pt>
                <c:pt idx="26">
                  <c:v>105.78064158603205</c:v>
                </c:pt>
                <c:pt idx="27">
                  <c:v>105.91067843440038</c:v>
                </c:pt>
                <c:pt idx="28">
                  <c:v>106.56953179946665</c:v>
                </c:pt>
                <c:pt idx="29">
                  <c:v>106.17075213113706</c:v>
                </c:pt>
                <c:pt idx="30">
                  <c:v>105.9280166808495</c:v>
                </c:pt>
                <c:pt idx="31">
                  <c:v>105.98003142019684</c:v>
                </c:pt>
                <c:pt idx="32">
                  <c:v>105.58992087509181</c:v>
                </c:pt>
                <c:pt idx="33">
                  <c:v>104.7056703061871</c:v>
                </c:pt>
                <c:pt idx="34">
                  <c:v>104.28088326818386</c:v>
                </c:pt>
                <c:pt idx="35">
                  <c:v>103.76940499793506</c:v>
                </c:pt>
                <c:pt idx="36">
                  <c:v>103.1885737418898</c:v>
                </c:pt>
                <c:pt idx="37">
                  <c:v>102.84180881290756</c:v>
                </c:pt>
                <c:pt idx="38">
                  <c:v>102.76378670388657</c:v>
                </c:pt>
                <c:pt idx="39">
                  <c:v>103.22325023478803</c:v>
                </c:pt>
                <c:pt idx="40">
                  <c:v>103.72605938181229</c:v>
                </c:pt>
                <c:pt idx="41">
                  <c:v>103.9601257088753</c:v>
                </c:pt>
                <c:pt idx="42">
                  <c:v>103.28393409735992</c:v>
                </c:pt>
                <c:pt idx="43">
                  <c:v>103.00652215417412</c:v>
                </c:pt>
                <c:pt idx="44">
                  <c:v>102.54705862327268</c:v>
                </c:pt>
                <c:pt idx="45">
                  <c:v>101.82752139563451</c:v>
                </c:pt>
                <c:pt idx="46">
                  <c:v>101.32471224861027</c:v>
                </c:pt>
                <c:pt idx="47">
                  <c:v>100.72654274611591</c:v>
                </c:pt>
                <c:pt idx="48">
                  <c:v>100.11103499717244</c:v>
                </c:pt>
                <c:pt idx="49">
                  <c:v>99.850961300435756</c:v>
                </c:pt>
                <c:pt idx="50">
                  <c:v>99.677578835944644</c:v>
                </c:pt>
                <c:pt idx="51">
                  <c:v>100.00700551847777</c:v>
                </c:pt>
                <c:pt idx="52">
                  <c:v>99.989667272028655</c:v>
                </c:pt>
                <c:pt idx="53">
                  <c:v>99.946321655905876</c:v>
                </c:pt>
                <c:pt idx="54">
                  <c:v>100.11103499717244</c:v>
                </c:pt>
                <c:pt idx="55">
                  <c:v>99.77293919141475</c:v>
                </c:pt>
                <c:pt idx="56">
                  <c:v>99.348152153411505</c:v>
                </c:pt>
                <c:pt idx="57">
                  <c:v>99.140093196022164</c:v>
                </c:pt>
                <c:pt idx="58">
                  <c:v>98.437894214833122</c:v>
                </c:pt>
                <c:pt idx="59">
                  <c:v>98.186489641321018</c:v>
                </c:pt>
                <c:pt idx="60">
                  <c:v>97.857062958787878</c:v>
                </c:pt>
                <c:pt idx="61">
                  <c:v>97.718356987194994</c:v>
                </c:pt>
                <c:pt idx="62">
                  <c:v>97.900408574910671</c:v>
                </c:pt>
                <c:pt idx="63">
                  <c:v>98.671960541896127</c:v>
                </c:pt>
                <c:pt idx="64">
                  <c:v>99.452181632106175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'[Petera grafiki.xlsx]Piens'!$E$222</c:f>
              <c:strCache>
                <c:ptCount val="1"/>
                <c:pt idx="0">
                  <c:v>ES PCI piens</c:v>
                </c:pt>
              </c:strCache>
            </c:strRef>
          </c:tx>
          <c:marker>
            <c:symbol val="none"/>
          </c:marker>
          <c:cat>
            <c:strRef>
              <c:f>'[Petera grafiki.xlsx]Piens'!$B$223:$B$287</c:f>
              <c:strCache>
                <c:ptCount val="65"/>
                <c:pt idx="0">
                  <c:v>2014M10</c:v>
                </c:pt>
                <c:pt idx="1">
                  <c:v>2014M09</c:v>
                </c:pt>
                <c:pt idx="2">
                  <c:v>2014M08</c:v>
                </c:pt>
                <c:pt idx="3">
                  <c:v>2014M07</c:v>
                </c:pt>
                <c:pt idx="4">
                  <c:v>2014M06</c:v>
                </c:pt>
                <c:pt idx="5">
                  <c:v>2014M05</c:v>
                </c:pt>
                <c:pt idx="6">
                  <c:v>2014M04</c:v>
                </c:pt>
                <c:pt idx="7">
                  <c:v>2014M03</c:v>
                </c:pt>
                <c:pt idx="8">
                  <c:v>2014M02</c:v>
                </c:pt>
                <c:pt idx="9">
                  <c:v>2014M01</c:v>
                </c:pt>
                <c:pt idx="10">
                  <c:v>2013M12</c:v>
                </c:pt>
                <c:pt idx="11">
                  <c:v>2013M11</c:v>
                </c:pt>
                <c:pt idx="12">
                  <c:v>2013M10</c:v>
                </c:pt>
                <c:pt idx="13">
                  <c:v>2013M09</c:v>
                </c:pt>
                <c:pt idx="14">
                  <c:v>2013M08</c:v>
                </c:pt>
                <c:pt idx="15">
                  <c:v>2013M07</c:v>
                </c:pt>
                <c:pt idx="16">
                  <c:v>2013M06</c:v>
                </c:pt>
                <c:pt idx="17">
                  <c:v>2013M05</c:v>
                </c:pt>
                <c:pt idx="18">
                  <c:v>2013M04</c:v>
                </c:pt>
                <c:pt idx="19">
                  <c:v>2013M03</c:v>
                </c:pt>
                <c:pt idx="20">
                  <c:v>2013M02</c:v>
                </c:pt>
                <c:pt idx="21">
                  <c:v>2013M01</c:v>
                </c:pt>
                <c:pt idx="22">
                  <c:v>2012M12</c:v>
                </c:pt>
                <c:pt idx="23">
                  <c:v>2012M11</c:v>
                </c:pt>
                <c:pt idx="24">
                  <c:v>2012M10</c:v>
                </c:pt>
                <c:pt idx="25">
                  <c:v>2012M09</c:v>
                </c:pt>
                <c:pt idx="26">
                  <c:v>2012M08</c:v>
                </c:pt>
                <c:pt idx="27">
                  <c:v>2012M07</c:v>
                </c:pt>
                <c:pt idx="28">
                  <c:v>2012M06</c:v>
                </c:pt>
                <c:pt idx="29">
                  <c:v>2012M05</c:v>
                </c:pt>
                <c:pt idx="30">
                  <c:v>2012M04</c:v>
                </c:pt>
                <c:pt idx="31">
                  <c:v>2012M03</c:v>
                </c:pt>
                <c:pt idx="32">
                  <c:v>2012M02</c:v>
                </c:pt>
                <c:pt idx="33">
                  <c:v>2012M01</c:v>
                </c:pt>
                <c:pt idx="34">
                  <c:v>2011M12</c:v>
                </c:pt>
                <c:pt idx="35">
                  <c:v>2011M11</c:v>
                </c:pt>
                <c:pt idx="36">
                  <c:v>2011M10</c:v>
                </c:pt>
                <c:pt idx="37">
                  <c:v>2011M09</c:v>
                </c:pt>
                <c:pt idx="38">
                  <c:v>2011M08</c:v>
                </c:pt>
                <c:pt idx="39">
                  <c:v>2011M07</c:v>
                </c:pt>
                <c:pt idx="40">
                  <c:v>2011M06</c:v>
                </c:pt>
                <c:pt idx="41">
                  <c:v>2011M05</c:v>
                </c:pt>
                <c:pt idx="42">
                  <c:v>2011M04</c:v>
                </c:pt>
                <c:pt idx="43">
                  <c:v>2011M03</c:v>
                </c:pt>
                <c:pt idx="44">
                  <c:v>2011M02</c:v>
                </c:pt>
                <c:pt idx="45">
                  <c:v>2011M01</c:v>
                </c:pt>
                <c:pt idx="46">
                  <c:v>2010M12</c:v>
                </c:pt>
                <c:pt idx="47">
                  <c:v>2010M11</c:v>
                </c:pt>
                <c:pt idx="48">
                  <c:v>2010M10</c:v>
                </c:pt>
                <c:pt idx="49">
                  <c:v>2010M09</c:v>
                </c:pt>
                <c:pt idx="50">
                  <c:v>2010M08</c:v>
                </c:pt>
                <c:pt idx="51">
                  <c:v>2010M07</c:v>
                </c:pt>
                <c:pt idx="52">
                  <c:v>2010M06</c:v>
                </c:pt>
                <c:pt idx="53">
                  <c:v>2010M05</c:v>
                </c:pt>
                <c:pt idx="54">
                  <c:v>2010M04</c:v>
                </c:pt>
                <c:pt idx="55">
                  <c:v>2010M03</c:v>
                </c:pt>
                <c:pt idx="56">
                  <c:v>2010M02</c:v>
                </c:pt>
                <c:pt idx="57">
                  <c:v>2010M01</c:v>
                </c:pt>
                <c:pt idx="58">
                  <c:v>2009M12</c:v>
                </c:pt>
                <c:pt idx="59">
                  <c:v>2009M11</c:v>
                </c:pt>
                <c:pt idx="60">
                  <c:v>2009M10</c:v>
                </c:pt>
                <c:pt idx="61">
                  <c:v>2009M09</c:v>
                </c:pt>
                <c:pt idx="62">
                  <c:v>2009M08</c:v>
                </c:pt>
                <c:pt idx="63">
                  <c:v>2009M07</c:v>
                </c:pt>
                <c:pt idx="64">
                  <c:v>2009M06</c:v>
                </c:pt>
              </c:strCache>
            </c:strRef>
          </c:cat>
          <c:val>
            <c:numRef>
              <c:f>'[Petera grafiki.xlsx]Piens'!$E$223:$E$287</c:f>
              <c:numCache>
                <c:formatCode>#,##0.00</c:formatCode>
                <c:ptCount val="65"/>
                <c:pt idx="0">
                  <c:v>110.4061794827287</c:v>
                </c:pt>
                <c:pt idx="1">
                  <c:v>110.45825377538623</c:v>
                </c:pt>
                <c:pt idx="2">
                  <c:v>110.54504426314877</c:v>
                </c:pt>
                <c:pt idx="3">
                  <c:v>110.54504426314877</c:v>
                </c:pt>
                <c:pt idx="4">
                  <c:v>110.51032806804375</c:v>
                </c:pt>
                <c:pt idx="5">
                  <c:v>110.68390904356883</c:v>
                </c:pt>
                <c:pt idx="6">
                  <c:v>110.67522999479257</c:v>
                </c:pt>
                <c:pt idx="7">
                  <c:v>110.61447665335881</c:v>
                </c:pt>
                <c:pt idx="8">
                  <c:v>110.52768616559625</c:v>
                </c:pt>
                <c:pt idx="9">
                  <c:v>110.38882138517619</c:v>
                </c:pt>
                <c:pt idx="10">
                  <c:v>109.99826419024475</c:v>
                </c:pt>
                <c:pt idx="11">
                  <c:v>109.42544697101198</c:v>
                </c:pt>
                <c:pt idx="12">
                  <c:v>108.76583926401666</c:v>
                </c:pt>
                <c:pt idx="13">
                  <c:v>108.1756639472314</c:v>
                </c:pt>
                <c:pt idx="14">
                  <c:v>107.97604582537754</c:v>
                </c:pt>
                <c:pt idx="15">
                  <c:v>107.54209338656484</c:v>
                </c:pt>
                <c:pt idx="16">
                  <c:v>107.2470057281722</c:v>
                </c:pt>
                <c:pt idx="17">
                  <c:v>107.17757333796216</c:v>
                </c:pt>
                <c:pt idx="18">
                  <c:v>106.95191806977957</c:v>
                </c:pt>
                <c:pt idx="19">
                  <c:v>107.11681999652839</c:v>
                </c:pt>
                <c:pt idx="20">
                  <c:v>107.25568477694846</c:v>
                </c:pt>
                <c:pt idx="21">
                  <c:v>107.2470057281722</c:v>
                </c:pt>
                <c:pt idx="22">
                  <c:v>107.06474570387087</c:v>
                </c:pt>
                <c:pt idx="23">
                  <c:v>106.75229994792572</c:v>
                </c:pt>
                <c:pt idx="24">
                  <c:v>106.17948272869295</c:v>
                </c:pt>
                <c:pt idx="25">
                  <c:v>106.05797604582538</c:v>
                </c:pt>
                <c:pt idx="26">
                  <c:v>105.98854365561536</c:v>
                </c:pt>
                <c:pt idx="27">
                  <c:v>105.91043221662906</c:v>
                </c:pt>
                <c:pt idx="28">
                  <c:v>106.05797604582538</c:v>
                </c:pt>
                <c:pt idx="29">
                  <c:v>106.19684082624545</c:v>
                </c:pt>
                <c:pt idx="30">
                  <c:v>106.76097899670198</c:v>
                </c:pt>
                <c:pt idx="31">
                  <c:v>106.68286755771568</c:v>
                </c:pt>
                <c:pt idx="32">
                  <c:v>105.91043221662906</c:v>
                </c:pt>
                <c:pt idx="33">
                  <c:v>105.54591216802639</c:v>
                </c:pt>
                <c:pt idx="34">
                  <c:v>105.34629404617255</c:v>
                </c:pt>
                <c:pt idx="35">
                  <c:v>104.9383787536886</c:v>
                </c:pt>
                <c:pt idx="36">
                  <c:v>104.62593299774346</c:v>
                </c:pt>
                <c:pt idx="37">
                  <c:v>104.5044263148759</c:v>
                </c:pt>
                <c:pt idx="38">
                  <c:v>104.40027772956086</c:v>
                </c:pt>
                <c:pt idx="39">
                  <c:v>104.00104148585316</c:v>
                </c:pt>
                <c:pt idx="40">
                  <c:v>103.48029855927791</c:v>
                </c:pt>
                <c:pt idx="41">
                  <c:v>103.02030897413644</c:v>
                </c:pt>
                <c:pt idx="42">
                  <c:v>102.33466412081236</c:v>
                </c:pt>
                <c:pt idx="43">
                  <c:v>102.06561360874849</c:v>
                </c:pt>
                <c:pt idx="44">
                  <c:v>101.69241451136956</c:v>
                </c:pt>
                <c:pt idx="45">
                  <c:v>101.45808019441071</c:v>
                </c:pt>
                <c:pt idx="46">
                  <c:v>101.25846207255685</c:v>
                </c:pt>
                <c:pt idx="47">
                  <c:v>100.85054678007292</c:v>
                </c:pt>
                <c:pt idx="48">
                  <c:v>100.47734768269399</c:v>
                </c:pt>
                <c:pt idx="49">
                  <c:v>100.06943239021004</c:v>
                </c:pt>
                <c:pt idx="50">
                  <c:v>100.00000000000001</c:v>
                </c:pt>
                <c:pt idx="51">
                  <c:v>99.756986634264891</c:v>
                </c:pt>
                <c:pt idx="52">
                  <c:v>99.401145634438478</c:v>
                </c:pt>
                <c:pt idx="53">
                  <c:v>99.470578024648503</c:v>
                </c:pt>
                <c:pt idx="54">
                  <c:v>99.453219927096001</c:v>
                </c:pt>
                <c:pt idx="55">
                  <c:v>99.713591390383627</c:v>
                </c:pt>
                <c:pt idx="56">
                  <c:v>99.817739975698672</c:v>
                </c:pt>
                <c:pt idx="57">
                  <c:v>99.774344731817393</c:v>
                </c:pt>
                <c:pt idx="58">
                  <c:v>99.73094948793613</c:v>
                </c:pt>
                <c:pt idx="59">
                  <c:v>99.366429439333459</c:v>
                </c:pt>
                <c:pt idx="60">
                  <c:v>99.080020829717071</c:v>
                </c:pt>
                <c:pt idx="61">
                  <c:v>99.149453219927096</c:v>
                </c:pt>
                <c:pt idx="62">
                  <c:v>99.487936122201006</c:v>
                </c:pt>
                <c:pt idx="63">
                  <c:v>99.583405658739807</c:v>
                </c:pt>
                <c:pt idx="64">
                  <c:v>99.82641902447493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03456"/>
        <c:axId val="38098048"/>
      </c:lineChart>
      <c:catAx>
        <c:axId val="38403456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38098048"/>
        <c:crosses val="autoZero"/>
        <c:auto val="1"/>
        <c:lblAlgn val="ctr"/>
        <c:lblOffset val="100"/>
        <c:tickLblSkip val="6"/>
        <c:noMultiLvlLbl val="0"/>
      </c:catAx>
      <c:valAx>
        <c:axId val="38098048"/>
        <c:scaling>
          <c:orientation val="minMax"/>
          <c:max val="111"/>
          <c:min val="97"/>
        </c:scaling>
        <c:delete val="0"/>
        <c:axPos val="r"/>
        <c:majorGridlines>
          <c:spPr>
            <a:ln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3840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94847913116933"/>
          <c:y val="0.38034063538052115"/>
          <c:w val="0.14118846588543837"/>
          <c:h val="0.21965401156922457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998193308046447E-2"/>
          <c:y val="2.5991534239148534E-2"/>
          <c:w val="0.779596246832018"/>
          <c:h val="0.86626769568583328"/>
        </c:manualLayout>
      </c:layout>
      <c:lineChart>
        <c:grouping val="standard"/>
        <c:varyColors val="0"/>
        <c:ser>
          <c:idx val="0"/>
          <c:order val="0"/>
          <c:tx>
            <c:strRef>
              <c:f>'IKP Baltija 2005=100'!$A$13</c:f>
              <c:strCache>
                <c:ptCount val="1"/>
                <c:pt idx="0">
                  <c:v>ES-28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0303AD"/>
              </a:solidFill>
              <a:ln>
                <a:solidFill>
                  <a:srgbClr val="0303AD"/>
                </a:solidFill>
              </a:ln>
            </c:spPr>
          </c:marker>
          <c:cat>
            <c:strRef>
              <c:f>'IKP Baltija 2005=100'!$B$12:$CA$12</c:f>
              <c:strCache>
                <c:ptCount val="78"/>
                <c:pt idx="0">
                  <c:v>1995Q1</c:v>
                </c:pt>
                <c:pt idx="1">
                  <c:v>1995Q2</c:v>
                </c:pt>
                <c:pt idx="2">
                  <c:v>1995Q3</c:v>
                </c:pt>
                <c:pt idx="3">
                  <c:v>1995Q4</c:v>
                </c:pt>
                <c:pt idx="4">
                  <c:v>1996Q1</c:v>
                </c:pt>
                <c:pt idx="5">
                  <c:v>1996Q2</c:v>
                </c:pt>
                <c:pt idx="6">
                  <c:v>1996Q3</c:v>
                </c:pt>
                <c:pt idx="7">
                  <c:v>1996Q4</c:v>
                </c:pt>
                <c:pt idx="8">
                  <c:v>1997Q1</c:v>
                </c:pt>
                <c:pt idx="9">
                  <c:v>1997Q2</c:v>
                </c:pt>
                <c:pt idx="10">
                  <c:v>1997Q3</c:v>
                </c:pt>
                <c:pt idx="11">
                  <c:v>1997Q4</c:v>
                </c:pt>
                <c:pt idx="12">
                  <c:v>1998Q1</c:v>
                </c:pt>
                <c:pt idx="13">
                  <c:v>1998Q2</c:v>
                </c:pt>
                <c:pt idx="14">
                  <c:v>1998Q3</c:v>
                </c:pt>
                <c:pt idx="15">
                  <c:v>1998Q4</c:v>
                </c:pt>
                <c:pt idx="16">
                  <c:v>1999Q1</c:v>
                </c:pt>
                <c:pt idx="17">
                  <c:v>1999Q2</c:v>
                </c:pt>
                <c:pt idx="18">
                  <c:v>1999Q3</c:v>
                </c:pt>
                <c:pt idx="19">
                  <c:v>1999Q4</c:v>
                </c:pt>
                <c:pt idx="20">
                  <c:v>2000Q1</c:v>
                </c:pt>
                <c:pt idx="21">
                  <c:v>2000Q2</c:v>
                </c:pt>
                <c:pt idx="22">
                  <c:v>2000Q3</c:v>
                </c:pt>
                <c:pt idx="23">
                  <c:v>2000Q4</c:v>
                </c:pt>
                <c:pt idx="24">
                  <c:v>2001Q1</c:v>
                </c:pt>
                <c:pt idx="25">
                  <c:v>2001Q2</c:v>
                </c:pt>
                <c:pt idx="26">
                  <c:v>2001Q3</c:v>
                </c:pt>
                <c:pt idx="27">
                  <c:v>2001Q4</c:v>
                </c:pt>
                <c:pt idx="28">
                  <c:v>2002Q1</c:v>
                </c:pt>
                <c:pt idx="29">
                  <c:v>2002Q2</c:v>
                </c:pt>
                <c:pt idx="30">
                  <c:v>2002Q3</c:v>
                </c:pt>
                <c:pt idx="31">
                  <c:v>2002Q4</c:v>
                </c:pt>
                <c:pt idx="32">
                  <c:v>2003Q1</c:v>
                </c:pt>
                <c:pt idx="33">
                  <c:v>2003Q2</c:v>
                </c:pt>
                <c:pt idx="34">
                  <c:v>2003Q3</c:v>
                </c:pt>
                <c:pt idx="35">
                  <c:v>2003Q4</c:v>
                </c:pt>
                <c:pt idx="36">
                  <c:v>2004Q1</c:v>
                </c:pt>
                <c:pt idx="37">
                  <c:v>2004Q2</c:v>
                </c:pt>
                <c:pt idx="38">
                  <c:v>2004Q3</c:v>
                </c:pt>
                <c:pt idx="39">
                  <c:v>2004Q4</c:v>
                </c:pt>
                <c:pt idx="40">
                  <c:v>2005Q1</c:v>
                </c:pt>
                <c:pt idx="41">
                  <c:v>2005Q2</c:v>
                </c:pt>
                <c:pt idx="42">
                  <c:v>2005Q3</c:v>
                </c:pt>
                <c:pt idx="43">
                  <c:v>2005Q4</c:v>
                </c:pt>
                <c:pt idx="44">
                  <c:v>2006Q1</c:v>
                </c:pt>
                <c:pt idx="45">
                  <c:v>2006Q2</c:v>
                </c:pt>
                <c:pt idx="46">
                  <c:v>2006Q3</c:v>
                </c:pt>
                <c:pt idx="47">
                  <c:v>2006Q4</c:v>
                </c:pt>
                <c:pt idx="48">
                  <c:v>2007Q1</c:v>
                </c:pt>
                <c:pt idx="49">
                  <c:v>2007Q2</c:v>
                </c:pt>
                <c:pt idx="50">
                  <c:v>2007Q3</c:v>
                </c:pt>
                <c:pt idx="51">
                  <c:v>2007Q4</c:v>
                </c:pt>
                <c:pt idx="52">
                  <c:v>2008Q1</c:v>
                </c:pt>
                <c:pt idx="53">
                  <c:v>2008Q2</c:v>
                </c:pt>
                <c:pt idx="54">
                  <c:v>2008Q3</c:v>
                </c:pt>
                <c:pt idx="55">
                  <c:v>2008Q4</c:v>
                </c:pt>
                <c:pt idx="56">
                  <c:v>2009Q1</c:v>
                </c:pt>
                <c:pt idx="57">
                  <c:v>2009Q2</c:v>
                </c:pt>
                <c:pt idx="58">
                  <c:v>2009Q3</c:v>
                </c:pt>
                <c:pt idx="59">
                  <c:v>2009Q4</c:v>
                </c:pt>
                <c:pt idx="60">
                  <c:v>2010Q1</c:v>
                </c:pt>
                <c:pt idx="61">
                  <c:v>2010Q2</c:v>
                </c:pt>
                <c:pt idx="62">
                  <c:v>2010Q3</c:v>
                </c:pt>
                <c:pt idx="63">
                  <c:v>2010Q4</c:v>
                </c:pt>
                <c:pt idx="64">
                  <c:v>2011Q1</c:v>
                </c:pt>
                <c:pt idx="65">
                  <c:v>2011Q2</c:v>
                </c:pt>
                <c:pt idx="66">
                  <c:v>2011Q3</c:v>
                </c:pt>
                <c:pt idx="67">
                  <c:v>2011Q4</c:v>
                </c:pt>
                <c:pt idx="68">
                  <c:v>2012Q1</c:v>
                </c:pt>
                <c:pt idx="69">
                  <c:v>2012Q2</c:v>
                </c:pt>
                <c:pt idx="70">
                  <c:v>2012Q3</c:v>
                </c:pt>
                <c:pt idx="71">
                  <c:v>2012Q4</c:v>
                </c:pt>
                <c:pt idx="72">
                  <c:v>2013Q1</c:v>
                </c:pt>
                <c:pt idx="73">
                  <c:v>2013Q2</c:v>
                </c:pt>
                <c:pt idx="74">
                  <c:v>2013Q3</c:v>
                </c:pt>
                <c:pt idx="75">
                  <c:v>2013Q4</c:v>
                </c:pt>
                <c:pt idx="76">
                  <c:v>2014Q1</c:v>
                </c:pt>
                <c:pt idx="77">
                  <c:v>2014Q2</c:v>
                </c:pt>
              </c:strCache>
            </c:strRef>
          </c:cat>
          <c:val>
            <c:numRef>
              <c:f>'IKP Baltija 2005=100'!$B$13:$CA$13</c:f>
              <c:numCache>
                <c:formatCode>#,##0.0</c:formatCode>
                <c:ptCount val="78"/>
                <c:pt idx="0">
                  <c:v>78.3</c:v>
                </c:pt>
                <c:pt idx="1">
                  <c:v>78.8</c:v>
                </c:pt>
                <c:pt idx="2">
                  <c:v>79.2</c:v>
                </c:pt>
                <c:pt idx="3">
                  <c:v>79.5</c:v>
                </c:pt>
                <c:pt idx="4">
                  <c:v>79.7</c:v>
                </c:pt>
                <c:pt idx="5">
                  <c:v>80.3</c:v>
                </c:pt>
                <c:pt idx="6">
                  <c:v>80.7</c:v>
                </c:pt>
                <c:pt idx="7">
                  <c:v>81</c:v>
                </c:pt>
                <c:pt idx="8">
                  <c:v>81.5</c:v>
                </c:pt>
                <c:pt idx="9">
                  <c:v>82.5</c:v>
                </c:pt>
                <c:pt idx="10">
                  <c:v>83</c:v>
                </c:pt>
                <c:pt idx="11">
                  <c:v>83.9</c:v>
                </c:pt>
                <c:pt idx="12">
                  <c:v>84.4</c:v>
                </c:pt>
                <c:pt idx="13">
                  <c:v>84.9</c:v>
                </c:pt>
                <c:pt idx="14">
                  <c:v>85.4</c:v>
                </c:pt>
                <c:pt idx="15">
                  <c:v>85.8</c:v>
                </c:pt>
                <c:pt idx="16">
                  <c:v>86.4</c:v>
                </c:pt>
                <c:pt idx="17">
                  <c:v>86.9</c:v>
                </c:pt>
                <c:pt idx="18">
                  <c:v>88</c:v>
                </c:pt>
                <c:pt idx="19">
                  <c:v>89</c:v>
                </c:pt>
                <c:pt idx="20">
                  <c:v>90.1</c:v>
                </c:pt>
                <c:pt idx="21">
                  <c:v>90.9</c:v>
                </c:pt>
                <c:pt idx="22">
                  <c:v>91.4</c:v>
                </c:pt>
                <c:pt idx="23">
                  <c:v>91.9</c:v>
                </c:pt>
                <c:pt idx="24">
                  <c:v>92.6</c:v>
                </c:pt>
                <c:pt idx="25">
                  <c:v>92.8</c:v>
                </c:pt>
                <c:pt idx="26">
                  <c:v>93</c:v>
                </c:pt>
                <c:pt idx="27">
                  <c:v>93.2</c:v>
                </c:pt>
                <c:pt idx="28">
                  <c:v>93.4</c:v>
                </c:pt>
                <c:pt idx="29">
                  <c:v>94</c:v>
                </c:pt>
                <c:pt idx="30">
                  <c:v>94.4</c:v>
                </c:pt>
                <c:pt idx="31">
                  <c:v>94.6</c:v>
                </c:pt>
                <c:pt idx="32">
                  <c:v>94.8</c:v>
                </c:pt>
                <c:pt idx="33">
                  <c:v>95.1</c:v>
                </c:pt>
                <c:pt idx="34">
                  <c:v>95.7</c:v>
                </c:pt>
                <c:pt idx="35">
                  <c:v>96.5</c:v>
                </c:pt>
                <c:pt idx="36">
                  <c:v>97.1</c:v>
                </c:pt>
                <c:pt idx="37">
                  <c:v>97.7</c:v>
                </c:pt>
                <c:pt idx="38">
                  <c:v>98</c:v>
                </c:pt>
                <c:pt idx="39">
                  <c:v>98.5</c:v>
                </c:pt>
                <c:pt idx="40">
                  <c:v>98.8</c:v>
                </c:pt>
                <c:pt idx="41">
                  <c:v>99.7</c:v>
                </c:pt>
                <c:pt idx="42">
                  <c:v>100.4</c:v>
                </c:pt>
                <c:pt idx="43">
                  <c:v>101.2</c:v>
                </c:pt>
                <c:pt idx="44">
                  <c:v>102.1</c:v>
                </c:pt>
                <c:pt idx="45">
                  <c:v>103.1</c:v>
                </c:pt>
                <c:pt idx="46">
                  <c:v>103.8</c:v>
                </c:pt>
                <c:pt idx="47">
                  <c:v>104.8</c:v>
                </c:pt>
                <c:pt idx="48">
                  <c:v>105.7</c:v>
                </c:pt>
                <c:pt idx="49">
                  <c:v>106.4</c:v>
                </c:pt>
                <c:pt idx="50">
                  <c:v>107.2</c:v>
                </c:pt>
                <c:pt idx="51">
                  <c:v>107.7</c:v>
                </c:pt>
                <c:pt idx="52">
                  <c:v>108.2</c:v>
                </c:pt>
                <c:pt idx="53">
                  <c:v>107.9</c:v>
                </c:pt>
                <c:pt idx="54">
                  <c:v>107.1</c:v>
                </c:pt>
                <c:pt idx="55">
                  <c:v>105.1</c:v>
                </c:pt>
                <c:pt idx="56">
                  <c:v>102.2</c:v>
                </c:pt>
                <c:pt idx="57">
                  <c:v>101.9</c:v>
                </c:pt>
                <c:pt idx="58">
                  <c:v>102.2</c:v>
                </c:pt>
                <c:pt idx="59">
                  <c:v>102.7</c:v>
                </c:pt>
                <c:pt idx="60">
                  <c:v>103.2</c:v>
                </c:pt>
                <c:pt idx="61">
                  <c:v>104.2</c:v>
                </c:pt>
                <c:pt idx="62">
                  <c:v>104.6</c:v>
                </c:pt>
                <c:pt idx="63">
                  <c:v>105.1</c:v>
                </c:pt>
                <c:pt idx="64">
                  <c:v>105.9</c:v>
                </c:pt>
                <c:pt idx="65">
                  <c:v>106</c:v>
                </c:pt>
                <c:pt idx="66">
                  <c:v>106.2</c:v>
                </c:pt>
                <c:pt idx="67">
                  <c:v>106</c:v>
                </c:pt>
                <c:pt idx="68">
                  <c:v>106</c:v>
                </c:pt>
                <c:pt idx="69">
                  <c:v>105.7</c:v>
                </c:pt>
                <c:pt idx="70">
                  <c:v>105.7</c:v>
                </c:pt>
                <c:pt idx="71">
                  <c:v>105.3</c:v>
                </c:pt>
                <c:pt idx="72">
                  <c:v>105.2</c:v>
                </c:pt>
                <c:pt idx="73">
                  <c:v>105.7</c:v>
                </c:pt>
                <c:pt idx="74">
                  <c:v>106</c:v>
                </c:pt>
                <c:pt idx="75">
                  <c:v>106.4</c:v>
                </c:pt>
                <c:pt idx="76">
                  <c:v>106.7</c:v>
                </c:pt>
                <c:pt idx="77">
                  <c:v>106.9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'IKP Baltija 2005=100'!$A$15</c:f>
              <c:strCache>
                <c:ptCount val="1"/>
                <c:pt idx="0">
                  <c:v>Igaunija</c:v>
                </c:pt>
              </c:strCache>
            </c:strRef>
          </c:tx>
          <c:spPr>
            <a:ln>
              <a:solidFill>
                <a:srgbClr val="2202E4"/>
              </a:solidFill>
            </a:ln>
          </c:spPr>
          <c:marker>
            <c:symbol val="none"/>
          </c:marker>
          <c:cat>
            <c:strRef>
              <c:f>'IKP Baltija 2005=100'!$B$12:$CA$12</c:f>
              <c:strCache>
                <c:ptCount val="78"/>
                <c:pt idx="0">
                  <c:v>1995Q1</c:v>
                </c:pt>
                <c:pt idx="1">
                  <c:v>1995Q2</c:v>
                </c:pt>
                <c:pt idx="2">
                  <c:v>1995Q3</c:v>
                </c:pt>
                <c:pt idx="3">
                  <c:v>1995Q4</c:v>
                </c:pt>
                <c:pt idx="4">
                  <c:v>1996Q1</c:v>
                </c:pt>
                <c:pt idx="5">
                  <c:v>1996Q2</c:v>
                </c:pt>
                <c:pt idx="6">
                  <c:v>1996Q3</c:v>
                </c:pt>
                <c:pt idx="7">
                  <c:v>1996Q4</c:v>
                </c:pt>
                <c:pt idx="8">
                  <c:v>1997Q1</c:v>
                </c:pt>
                <c:pt idx="9">
                  <c:v>1997Q2</c:v>
                </c:pt>
                <c:pt idx="10">
                  <c:v>1997Q3</c:v>
                </c:pt>
                <c:pt idx="11">
                  <c:v>1997Q4</c:v>
                </c:pt>
                <c:pt idx="12">
                  <c:v>1998Q1</c:v>
                </c:pt>
                <c:pt idx="13">
                  <c:v>1998Q2</c:v>
                </c:pt>
                <c:pt idx="14">
                  <c:v>1998Q3</c:v>
                </c:pt>
                <c:pt idx="15">
                  <c:v>1998Q4</c:v>
                </c:pt>
                <c:pt idx="16">
                  <c:v>1999Q1</c:v>
                </c:pt>
                <c:pt idx="17">
                  <c:v>1999Q2</c:v>
                </c:pt>
                <c:pt idx="18">
                  <c:v>1999Q3</c:v>
                </c:pt>
                <c:pt idx="19">
                  <c:v>1999Q4</c:v>
                </c:pt>
                <c:pt idx="20">
                  <c:v>2000Q1</c:v>
                </c:pt>
                <c:pt idx="21">
                  <c:v>2000Q2</c:v>
                </c:pt>
                <c:pt idx="22">
                  <c:v>2000Q3</c:v>
                </c:pt>
                <c:pt idx="23">
                  <c:v>2000Q4</c:v>
                </c:pt>
                <c:pt idx="24">
                  <c:v>2001Q1</c:v>
                </c:pt>
                <c:pt idx="25">
                  <c:v>2001Q2</c:v>
                </c:pt>
                <c:pt idx="26">
                  <c:v>2001Q3</c:v>
                </c:pt>
                <c:pt idx="27">
                  <c:v>2001Q4</c:v>
                </c:pt>
                <c:pt idx="28">
                  <c:v>2002Q1</c:v>
                </c:pt>
                <c:pt idx="29">
                  <c:v>2002Q2</c:v>
                </c:pt>
                <c:pt idx="30">
                  <c:v>2002Q3</c:v>
                </c:pt>
                <c:pt idx="31">
                  <c:v>2002Q4</c:v>
                </c:pt>
                <c:pt idx="32">
                  <c:v>2003Q1</c:v>
                </c:pt>
                <c:pt idx="33">
                  <c:v>2003Q2</c:v>
                </c:pt>
                <c:pt idx="34">
                  <c:v>2003Q3</c:v>
                </c:pt>
                <c:pt idx="35">
                  <c:v>2003Q4</c:v>
                </c:pt>
                <c:pt idx="36">
                  <c:v>2004Q1</c:v>
                </c:pt>
                <c:pt idx="37">
                  <c:v>2004Q2</c:v>
                </c:pt>
                <c:pt idx="38">
                  <c:v>2004Q3</c:v>
                </c:pt>
                <c:pt idx="39">
                  <c:v>2004Q4</c:v>
                </c:pt>
                <c:pt idx="40">
                  <c:v>2005Q1</c:v>
                </c:pt>
                <c:pt idx="41">
                  <c:v>2005Q2</c:v>
                </c:pt>
                <c:pt idx="42">
                  <c:v>2005Q3</c:v>
                </c:pt>
                <c:pt idx="43">
                  <c:v>2005Q4</c:v>
                </c:pt>
                <c:pt idx="44">
                  <c:v>2006Q1</c:v>
                </c:pt>
                <c:pt idx="45">
                  <c:v>2006Q2</c:v>
                </c:pt>
                <c:pt idx="46">
                  <c:v>2006Q3</c:v>
                </c:pt>
                <c:pt idx="47">
                  <c:v>2006Q4</c:v>
                </c:pt>
                <c:pt idx="48">
                  <c:v>2007Q1</c:v>
                </c:pt>
                <c:pt idx="49">
                  <c:v>2007Q2</c:v>
                </c:pt>
                <c:pt idx="50">
                  <c:v>2007Q3</c:v>
                </c:pt>
                <c:pt idx="51">
                  <c:v>2007Q4</c:v>
                </c:pt>
                <c:pt idx="52">
                  <c:v>2008Q1</c:v>
                </c:pt>
                <c:pt idx="53">
                  <c:v>2008Q2</c:v>
                </c:pt>
                <c:pt idx="54">
                  <c:v>2008Q3</c:v>
                </c:pt>
                <c:pt idx="55">
                  <c:v>2008Q4</c:v>
                </c:pt>
                <c:pt idx="56">
                  <c:v>2009Q1</c:v>
                </c:pt>
                <c:pt idx="57">
                  <c:v>2009Q2</c:v>
                </c:pt>
                <c:pt idx="58">
                  <c:v>2009Q3</c:v>
                </c:pt>
                <c:pt idx="59">
                  <c:v>2009Q4</c:v>
                </c:pt>
                <c:pt idx="60">
                  <c:v>2010Q1</c:v>
                </c:pt>
                <c:pt idx="61">
                  <c:v>2010Q2</c:v>
                </c:pt>
                <c:pt idx="62">
                  <c:v>2010Q3</c:v>
                </c:pt>
                <c:pt idx="63">
                  <c:v>2010Q4</c:v>
                </c:pt>
                <c:pt idx="64">
                  <c:v>2011Q1</c:v>
                </c:pt>
                <c:pt idx="65">
                  <c:v>2011Q2</c:v>
                </c:pt>
                <c:pt idx="66">
                  <c:v>2011Q3</c:v>
                </c:pt>
                <c:pt idx="67">
                  <c:v>2011Q4</c:v>
                </c:pt>
                <c:pt idx="68">
                  <c:v>2012Q1</c:v>
                </c:pt>
                <c:pt idx="69">
                  <c:v>2012Q2</c:v>
                </c:pt>
                <c:pt idx="70">
                  <c:v>2012Q3</c:v>
                </c:pt>
                <c:pt idx="71">
                  <c:v>2012Q4</c:v>
                </c:pt>
                <c:pt idx="72">
                  <c:v>2013Q1</c:v>
                </c:pt>
                <c:pt idx="73">
                  <c:v>2013Q2</c:v>
                </c:pt>
                <c:pt idx="74">
                  <c:v>2013Q3</c:v>
                </c:pt>
                <c:pt idx="75">
                  <c:v>2013Q4</c:v>
                </c:pt>
                <c:pt idx="76">
                  <c:v>2014Q1</c:v>
                </c:pt>
                <c:pt idx="77">
                  <c:v>2014Q2</c:v>
                </c:pt>
              </c:strCache>
            </c:strRef>
          </c:cat>
          <c:val>
            <c:numRef>
              <c:f>'IKP Baltija 2005=100'!$B$15:$CA$15</c:f>
              <c:numCache>
                <c:formatCode>#,##0.0</c:formatCode>
                <c:ptCount val="78"/>
                <c:pt idx="0">
                  <c:v>50.7</c:v>
                </c:pt>
                <c:pt idx="1">
                  <c:v>51</c:v>
                </c:pt>
                <c:pt idx="2">
                  <c:v>51.5</c:v>
                </c:pt>
                <c:pt idx="3">
                  <c:v>51.5</c:v>
                </c:pt>
                <c:pt idx="4">
                  <c:v>52.6</c:v>
                </c:pt>
                <c:pt idx="5">
                  <c:v>53.3</c:v>
                </c:pt>
                <c:pt idx="6">
                  <c:v>54.7</c:v>
                </c:pt>
                <c:pt idx="7">
                  <c:v>56.2</c:v>
                </c:pt>
                <c:pt idx="8">
                  <c:v>57.4</c:v>
                </c:pt>
                <c:pt idx="9">
                  <c:v>59.6</c:v>
                </c:pt>
                <c:pt idx="10">
                  <c:v>61.6</c:v>
                </c:pt>
                <c:pt idx="11">
                  <c:v>63.5</c:v>
                </c:pt>
                <c:pt idx="12">
                  <c:v>64</c:v>
                </c:pt>
                <c:pt idx="13">
                  <c:v>64.599999999999994</c:v>
                </c:pt>
                <c:pt idx="14">
                  <c:v>65.400000000000006</c:v>
                </c:pt>
                <c:pt idx="15">
                  <c:v>64.599999999999994</c:v>
                </c:pt>
                <c:pt idx="16">
                  <c:v>63.7</c:v>
                </c:pt>
                <c:pt idx="17">
                  <c:v>63.8</c:v>
                </c:pt>
                <c:pt idx="18">
                  <c:v>64.7</c:v>
                </c:pt>
                <c:pt idx="19">
                  <c:v>65.8</c:v>
                </c:pt>
                <c:pt idx="20">
                  <c:v>68.7</c:v>
                </c:pt>
                <c:pt idx="21">
                  <c:v>70.8</c:v>
                </c:pt>
                <c:pt idx="22">
                  <c:v>71</c:v>
                </c:pt>
                <c:pt idx="23">
                  <c:v>73.099999999999994</c:v>
                </c:pt>
                <c:pt idx="24">
                  <c:v>74.2</c:v>
                </c:pt>
                <c:pt idx="25">
                  <c:v>74.5</c:v>
                </c:pt>
                <c:pt idx="26">
                  <c:v>75.5</c:v>
                </c:pt>
                <c:pt idx="27">
                  <c:v>76.900000000000006</c:v>
                </c:pt>
                <c:pt idx="28">
                  <c:v>76.8</c:v>
                </c:pt>
                <c:pt idx="29">
                  <c:v>79.900000000000006</c:v>
                </c:pt>
                <c:pt idx="30">
                  <c:v>81.2</c:v>
                </c:pt>
                <c:pt idx="31">
                  <c:v>82</c:v>
                </c:pt>
                <c:pt idx="32">
                  <c:v>84.4</c:v>
                </c:pt>
                <c:pt idx="33">
                  <c:v>85.7</c:v>
                </c:pt>
                <c:pt idx="34">
                  <c:v>86.7</c:v>
                </c:pt>
                <c:pt idx="35">
                  <c:v>89.1</c:v>
                </c:pt>
                <c:pt idx="36">
                  <c:v>90</c:v>
                </c:pt>
                <c:pt idx="37">
                  <c:v>90.8</c:v>
                </c:pt>
                <c:pt idx="38">
                  <c:v>92.9</c:v>
                </c:pt>
                <c:pt idx="39">
                  <c:v>93.7</c:v>
                </c:pt>
                <c:pt idx="40">
                  <c:v>96.4</c:v>
                </c:pt>
                <c:pt idx="41">
                  <c:v>98.8</c:v>
                </c:pt>
                <c:pt idx="42">
                  <c:v>101.3</c:v>
                </c:pt>
                <c:pt idx="43">
                  <c:v>103.6</c:v>
                </c:pt>
                <c:pt idx="44">
                  <c:v>106.7</c:v>
                </c:pt>
                <c:pt idx="45">
                  <c:v>108.7</c:v>
                </c:pt>
                <c:pt idx="46">
                  <c:v>112</c:v>
                </c:pt>
                <c:pt idx="47">
                  <c:v>113.6</c:v>
                </c:pt>
                <c:pt idx="48">
                  <c:v>117.6</c:v>
                </c:pt>
                <c:pt idx="49">
                  <c:v>117.7</c:v>
                </c:pt>
                <c:pt idx="50">
                  <c:v>118.8</c:v>
                </c:pt>
                <c:pt idx="51">
                  <c:v>118.8</c:v>
                </c:pt>
                <c:pt idx="52">
                  <c:v>115.6</c:v>
                </c:pt>
                <c:pt idx="53">
                  <c:v>116.8</c:v>
                </c:pt>
                <c:pt idx="54">
                  <c:v>116.1</c:v>
                </c:pt>
                <c:pt idx="55">
                  <c:v>104.8</c:v>
                </c:pt>
                <c:pt idx="56">
                  <c:v>100.5</c:v>
                </c:pt>
                <c:pt idx="57">
                  <c:v>97.6</c:v>
                </c:pt>
                <c:pt idx="58">
                  <c:v>95.3</c:v>
                </c:pt>
                <c:pt idx="59">
                  <c:v>96.2</c:v>
                </c:pt>
                <c:pt idx="60">
                  <c:v>97</c:v>
                </c:pt>
                <c:pt idx="61">
                  <c:v>99.8</c:v>
                </c:pt>
                <c:pt idx="62">
                  <c:v>101.3</c:v>
                </c:pt>
                <c:pt idx="63">
                  <c:v>104.4</c:v>
                </c:pt>
                <c:pt idx="64">
                  <c:v>106.8</c:v>
                </c:pt>
                <c:pt idx="65">
                  <c:v>108.6</c:v>
                </c:pt>
                <c:pt idx="66">
                  <c:v>110.9</c:v>
                </c:pt>
                <c:pt idx="67">
                  <c:v>111.1</c:v>
                </c:pt>
                <c:pt idx="68">
                  <c:v>112.9</c:v>
                </c:pt>
                <c:pt idx="69">
                  <c:v>113.9</c:v>
                </c:pt>
                <c:pt idx="70">
                  <c:v>114.6</c:v>
                </c:pt>
                <c:pt idx="71">
                  <c:v>115.6</c:v>
                </c:pt>
                <c:pt idx="72">
                  <c:v>117.4</c:v>
                </c:pt>
                <c:pt idx="73">
                  <c:v>115.7</c:v>
                </c:pt>
                <c:pt idx="74">
                  <c:v>116.8</c:v>
                </c:pt>
                <c:pt idx="75">
                  <c:v>117.5</c:v>
                </c:pt>
                <c:pt idx="76">
                  <c:v>117.8</c:v>
                </c:pt>
                <c:pt idx="77">
                  <c:v>119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'IKP Baltija 2005=100'!$A$16</c:f>
              <c:strCache>
                <c:ptCount val="1"/>
                <c:pt idx="0">
                  <c:v>Latvia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'IKP Baltija 2005=100'!$B$12:$CA$12</c:f>
              <c:strCache>
                <c:ptCount val="78"/>
                <c:pt idx="0">
                  <c:v>1995Q1</c:v>
                </c:pt>
                <c:pt idx="1">
                  <c:v>1995Q2</c:v>
                </c:pt>
                <c:pt idx="2">
                  <c:v>1995Q3</c:v>
                </c:pt>
                <c:pt idx="3">
                  <c:v>1995Q4</c:v>
                </c:pt>
                <c:pt idx="4">
                  <c:v>1996Q1</c:v>
                </c:pt>
                <c:pt idx="5">
                  <c:v>1996Q2</c:v>
                </c:pt>
                <c:pt idx="6">
                  <c:v>1996Q3</c:v>
                </c:pt>
                <c:pt idx="7">
                  <c:v>1996Q4</c:v>
                </c:pt>
                <c:pt idx="8">
                  <c:v>1997Q1</c:v>
                </c:pt>
                <c:pt idx="9">
                  <c:v>1997Q2</c:v>
                </c:pt>
                <c:pt idx="10">
                  <c:v>1997Q3</c:v>
                </c:pt>
                <c:pt idx="11">
                  <c:v>1997Q4</c:v>
                </c:pt>
                <c:pt idx="12">
                  <c:v>1998Q1</c:v>
                </c:pt>
                <c:pt idx="13">
                  <c:v>1998Q2</c:v>
                </c:pt>
                <c:pt idx="14">
                  <c:v>1998Q3</c:v>
                </c:pt>
                <c:pt idx="15">
                  <c:v>1998Q4</c:v>
                </c:pt>
                <c:pt idx="16">
                  <c:v>1999Q1</c:v>
                </c:pt>
                <c:pt idx="17">
                  <c:v>1999Q2</c:v>
                </c:pt>
                <c:pt idx="18">
                  <c:v>1999Q3</c:v>
                </c:pt>
                <c:pt idx="19">
                  <c:v>1999Q4</c:v>
                </c:pt>
                <c:pt idx="20">
                  <c:v>2000Q1</c:v>
                </c:pt>
                <c:pt idx="21">
                  <c:v>2000Q2</c:v>
                </c:pt>
                <c:pt idx="22">
                  <c:v>2000Q3</c:v>
                </c:pt>
                <c:pt idx="23">
                  <c:v>2000Q4</c:v>
                </c:pt>
                <c:pt idx="24">
                  <c:v>2001Q1</c:v>
                </c:pt>
                <c:pt idx="25">
                  <c:v>2001Q2</c:v>
                </c:pt>
                <c:pt idx="26">
                  <c:v>2001Q3</c:v>
                </c:pt>
                <c:pt idx="27">
                  <c:v>2001Q4</c:v>
                </c:pt>
                <c:pt idx="28">
                  <c:v>2002Q1</c:v>
                </c:pt>
                <c:pt idx="29">
                  <c:v>2002Q2</c:v>
                </c:pt>
                <c:pt idx="30">
                  <c:v>2002Q3</c:v>
                </c:pt>
                <c:pt idx="31">
                  <c:v>2002Q4</c:v>
                </c:pt>
                <c:pt idx="32">
                  <c:v>2003Q1</c:v>
                </c:pt>
                <c:pt idx="33">
                  <c:v>2003Q2</c:v>
                </c:pt>
                <c:pt idx="34">
                  <c:v>2003Q3</c:v>
                </c:pt>
                <c:pt idx="35">
                  <c:v>2003Q4</c:v>
                </c:pt>
                <c:pt idx="36">
                  <c:v>2004Q1</c:v>
                </c:pt>
                <c:pt idx="37">
                  <c:v>2004Q2</c:v>
                </c:pt>
                <c:pt idx="38">
                  <c:v>2004Q3</c:v>
                </c:pt>
                <c:pt idx="39">
                  <c:v>2004Q4</c:v>
                </c:pt>
                <c:pt idx="40">
                  <c:v>2005Q1</c:v>
                </c:pt>
                <c:pt idx="41">
                  <c:v>2005Q2</c:v>
                </c:pt>
                <c:pt idx="42">
                  <c:v>2005Q3</c:v>
                </c:pt>
                <c:pt idx="43">
                  <c:v>2005Q4</c:v>
                </c:pt>
                <c:pt idx="44">
                  <c:v>2006Q1</c:v>
                </c:pt>
                <c:pt idx="45">
                  <c:v>2006Q2</c:v>
                </c:pt>
                <c:pt idx="46">
                  <c:v>2006Q3</c:v>
                </c:pt>
                <c:pt idx="47">
                  <c:v>2006Q4</c:v>
                </c:pt>
                <c:pt idx="48">
                  <c:v>2007Q1</c:v>
                </c:pt>
                <c:pt idx="49">
                  <c:v>2007Q2</c:v>
                </c:pt>
                <c:pt idx="50">
                  <c:v>2007Q3</c:v>
                </c:pt>
                <c:pt idx="51">
                  <c:v>2007Q4</c:v>
                </c:pt>
                <c:pt idx="52">
                  <c:v>2008Q1</c:v>
                </c:pt>
                <c:pt idx="53">
                  <c:v>2008Q2</c:v>
                </c:pt>
                <c:pt idx="54">
                  <c:v>2008Q3</c:v>
                </c:pt>
                <c:pt idx="55">
                  <c:v>2008Q4</c:v>
                </c:pt>
                <c:pt idx="56">
                  <c:v>2009Q1</c:v>
                </c:pt>
                <c:pt idx="57">
                  <c:v>2009Q2</c:v>
                </c:pt>
                <c:pt idx="58">
                  <c:v>2009Q3</c:v>
                </c:pt>
                <c:pt idx="59">
                  <c:v>2009Q4</c:v>
                </c:pt>
                <c:pt idx="60">
                  <c:v>2010Q1</c:v>
                </c:pt>
                <c:pt idx="61">
                  <c:v>2010Q2</c:v>
                </c:pt>
                <c:pt idx="62">
                  <c:v>2010Q3</c:v>
                </c:pt>
                <c:pt idx="63">
                  <c:v>2010Q4</c:v>
                </c:pt>
                <c:pt idx="64">
                  <c:v>2011Q1</c:v>
                </c:pt>
                <c:pt idx="65">
                  <c:v>2011Q2</c:v>
                </c:pt>
                <c:pt idx="66">
                  <c:v>2011Q3</c:v>
                </c:pt>
                <c:pt idx="67">
                  <c:v>2011Q4</c:v>
                </c:pt>
                <c:pt idx="68">
                  <c:v>2012Q1</c:v>
                </c:pt>
                <c:pt idx="69">
                  <c:v>2012Q2</c:v>
                </c:pt>
                <c:pt idx="70">
                  <c:v>2012Q3</c:v>
                </c:pt>
                <c:pt idx="71">
                  <c:v>2012Q4</c:v>
                </c:pt>
                <c:pt idx="72">
                  <c:v>2013Q1</c:v>
                </c:pt>
                <c:pt idx="73">
                  <c:v>2013Q2</c:v>
                </c:pt>
                <c:pt idx="74">
                  <c:v>2013Q3</c:v>
                </c:pt>
                <c:pt idx="75">
                  <c:v>2013Q4</c:v>
                </c:pt>
                <c:pt idx="76">
                  <c:v>2014Q1</c:v>
                </c:pt>
                <c:pt idx="77">
                  <c:v>2014Q2</c:v>
                </c:pt>
              </c:strCache>
            </c:strRef>
          </c:cat>
          <c:val>
            <c:numRef>
              <c:f>'IKP Baltija 2005=100'!$B$16:$CA$16</c:f>
              <c:numCache>
                <c:formatCode>#,##0.0</c:formatCode>
                <c:ptCount val="78"/>
                <c:pt idx="0">
                  <c:v>51.6</c:v>
                </c:pt>
                <c:pt idx="1">
                  <c:v>51.9</c:v>
                </c:pt>
                <c:pt idx="2">
                  <c:v>51.8</c:v>
                </c:pt>
                <c:pt idx="3">
                  <c:v>51.3</c:v>
                </c:pt>
                <c:pt idx="4">
                  <c:v>51.9</c:v>
                </c:pt>
                <c:pt idx="5">
                  <c:v>52</c:v>
                </c:pt>
                <c:pt idx="6">
                  <c:v>53.5</c:v>
                </c:pt>
                <c:pt idx="7">
                  <c:v>56.4</c:v>
                </c:pt>
                <c:pt idx="8">
                  <c:v>56.6</c:v>
                </c:pt>
                <c:pt idx="9">
                  <c:v>59</c:v>
                </c:pt>
                <c:pt idx="10">
                  <c:v>60.1</c:v>
                </c:pt>
                <c:pt idx="11">
                  <c:v>60.5</c:v>
                </c:pt>
                <c:pt idx="12">
                  <c:v>62.4</c:v>
                </c:pt>
                <c:pt idx="13">
                  <c:v>62.8</c:v>
                </c:pt>
                <c:pt idx="14">
                  <c:v>63.3</c:v>
                </c:pt>
                <c:pt idx="15">
                  <c:v>61.1</c:v>
                </c:pt>
                <c:pt idx="16">
                  <c:v>63</c:v>
                </c:pt>
                <c:pt idx="17">
                  <c:v>62.6</c:v>
                </c:pt>
                <c:pt idx="18">
                  <c:v>64.5</c:v>
                </c:pt>
                <c:pt idx="19">
                  <c:v>65.599999999999994</c:v>
                </c:pt>
                <c:pt idx="20">
                  <c:v>66.099999999999994</c:v>
                </c:pt>
                <c:pt idx="21">
                  <c:v>66.5</c:v>
                </c:pt>
                <c:pt idx="22">
                  <c:v>68.599999999999994</c:v>
                </c:pt>
                <c:pt idx="23">
                  <c:v>68.099999999999994</c:v>
                </c:pt>
                <c:pt idx="24">
                  <c:v>70</c:v>
                </c:pt>
                <c:pt idx="25">
                  <c:v>73.3</c:v>
                </c:pt>
                <c:pt idx="26">
                  <c:v>72.2</c:v>
                </c:pt>
                <c:pt idx="27">
                  <c:v>74.2</c:v>
                </c:pt>
                <c:pt idx="28">
                  <c:v>74.8</c:v>
                </c:pt>
                <c:pt idx="29">
                  <c:v>76.900000000000006</c:v>
                </c:pt>
                <c:pt idx="30">
                  <c:v>78.3</c:v>
                </c:pt>
                <c:pt idx="31">
                  <c:v>80.8</c:v>
                </c:pt>
                <c:pt idx="32">
                  <c:v>81.7</c:v>
                </c:pt>
                <c:pt idx="33">
                  <c:v>82.9</c:v>
                </c:pt>
                <c:pt idx="34">
                  <c:v>84.8</c:v>
                </c:pt>
                <c:pt idx="35">
                  <c:v>85.9</c:v>
                </c:pt>
                <c:pt idx="36">
                  <c:v>88.3</c:v>
                </c:pt>
                <c:pt idx="37">
                  <c:v>90.1</c:v>
                </c:pt>
                <c:pt idx="38">
                  <c:v>90.8</c:v>
                </c:pt>
                <c:pt idx="39">
                  <c:v>93</c:v>
                </c:pt>
                <c:pt idx="40">
                  <c:v>95.2</c:v>
                </c:pt>
                <c:pt idx="41">
                  <c:v>97.4</c:v>
                </c:pt>
                <c:pt idx="42">
                  <c:v>101.7</c:v>
                </c:pt>
                <c:pt idx="43">
                  <c:v>105.7</c:v>
                </c:pt>
                <c:pt idx="44">
                  <c:v>105.7</c:v>
                </c:pt>
                <c:pt idx="45">
                  <c:v>109.9</c:v>
                </c:pt>
                <c:pt idx="46">
                  <c:v>112.6</c:v>
                </c:pt>
                <c:pt idx="47">
                  <c:v>116.7</c:v>
                </c:pt>
                <c:pt idx="48">
                  <c:v>120.3</c:v>
                </c:pt>
                <c:pt idx="49">
                  <c:v>123.4</c:v>
                </c:pt>
                <c:pt idx="50">
                  <c:v>123.7</c:v>
                </c:pt>
                <c:pt idx="51">
                  <c:v>124.1</c:v>
                </c:pt>
                <c:pt idx="52">
                  <c:v>124.4</c:v>
                </c:pt>
                <c:pt idx="53">
                  <c:v>123.4</c:v>
                </c:pt>
                <c:pt idx="54">
                  <c:v>116.4</c:v>
                </c:pt>
                <c:pt idx="55">
                  <c:v>113.5</c:v>
                </c:pt>
                <c:pt idx="56">
                  <c:v>102.8</c:v>
                </c:pt>
                <c:pt idx="57">
                  <c:v>101.8</c:v>
                </c:pt>
                <c:pt idx="58">
                  <c:v>94.5</c:v>
                </c:pt>
                <c:pt idx="59">
                  <c:v>95.6</c:v>
                </c:pt>
                <c:pt idx="60">
                  <c:v>96.8</c:v>
                </c:pt>
                <c:pt idx="61">
                  <c:v>96.3</c:v>
                </c:pt>
                <c:pt idx="62">
                  <c:v>96.5</c:v>
                </c:pt>
                <c:pt idx="63">
                  <c:v>98.1</c:v>
                </c:pt>
                <c:pt idx="64">
                  <c:v>99.3</c:v>
                </c:pt>
                <c:pt idx="65">
                  <c:v>101.7</c:v>
                </c:pt>
                <c:pt idx="66">
                  <c:v>103</c:v>
                </c:pt>
                <c:pt idx="67">
                  <c:v>103.4</c:v>
                </c:pt>
                <c:pt idx="68">
                  <c:v>104.1</c:v>
                </c:pt>
                <c:pt idx="69">
                  <c:v>106.4</c:v>
                </c:pt>
                <c:pt idx="70">
                  <c:v>108</c:v>
                </c:pt>
                <c:pt idx="71">
                  <c:v>109.2</c:v>
                </c:pt>
                <c:pt idx="72">
                  <c:v>111.3</c:v>
                </c:pt>
                <c:pt idx="73">
                  <c:v>111.2</c:v>
                </c:pt>
                <c:pt idx="74">
                  <c:v>112.4</c:v>
                </c:pt>
                <c:pt idx="75">
                  <c:v>113.2</c:v>
                </c:pt>
                <c:pt idx="76">
                  <c:v>113.9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'IKP Baltija 2005=100'!$A$17</c:f>
              <c:strCache>
                <c:ptCount val="1"/>
                <c:pt idx="0">
                  <c:v>Lietuva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'IKP Baltija 2005=100'!$B$12:$CA$12</c:f>
              <c:strCache>
                <c:ptCount val="78"/>
                <c:pt idx="0">
                  <c:v>1995Q1</c:v>
                </c:pt>
                <c:pt idx="1">
                  <c:v>1995Q2</c:v>
                </c:pt>
                <c:pt idx="2">
                  <c:v>1995Q3</c:v>
                </c:pt>
                <c:pt idx="3">
                  <c:v>1995Q4</c:v>
                </c:pt>
                <c:pt idx="4">
                  <c:v>1996Q1</c:v>
                </c:pt>
                <c:pt idx="5">
                  <c:v>1996Q2</c:v>
                </c:pt>
                <c:pt idx="6">
                  <c:v>1996Q3</c:v>
                </c:pt>
                <c:pt idx="7">
                  <c:v>1996Q4</c:v>
                </c:pt>
                <c:pt idx="8">
                  <c:v>1997Q1</c:v>
                </c:pt>
                <c:pt idx="9">
                  <c:v>1997Q2</c:v>
                </c:pt>
                <c:pt idx="10">
                  <c:v>1997Q3</c:v>
                </c:pt>
                <c:pt idx="11">
                  <c:v>1997Q4</c:v>
                </c:pt>
                <c:pt idx="12">
                  <c:v>1998Q1</c:v>
                </c:pt>
                <c:pt idx="13">
                  <c:v>1998Q2</c:v>
                </c:pt>
                <c:pt idx="14">
                  <c:v>1998Q3</c:v>
                </c:pt>
                <c:pt idx="15">
                  <c:v>1998Q4</c:v>
                </c:pt>
                <c:pt idx="16">
                  <c:v>1999Q1</c:v>
                </c:pt>
                <c:pt idx="17">
                  <c:v>1999Q2</c:v>
                </c:pt>
                <c:pt idx="18">
                  <c:v>1999Q3</c:v>
                </c:pt>
                <c:pt idx="19">
                  <c:v>1999Q4</c:v>
                </c:pt>
                <c:pt idx="20">
                  <c:v>2000Q1</c:v>
                </c:pt>
                <c:pt idx="21">
                  <c:v>2000Q2</c:v>
                </c:pt>
                <c:pt idx="22">
                  <c:v>2000Q3</c:v>
                </c:pt>
                <c:pt idx="23">
                  <c:v>2000Q4</c:v>
                </c:pt>
                <c:pt idx="24">
                  <c:v>2001Q1</c:v>
                </c:pt>
                <c:pt idx="25">
                  <c:v>2001Q2</c:v>
                </c:pt>
                <c:pt idx="26">
                  <c:v>2001Q3</c:v>
                </c:pt>
                <c:pt idx="27">
                  <c:v>2001Q4</c:v>
                </c:pt>
                <c:pt idx="28">
                  <c:v>2002Q1</c:v>
                </c:pt>
                <c:pt idx="29">
                  <c:v>2002Q2</c:v>
                </c:pt>
                <c:pt idx="30">
                  <c:v>2002Q3</c:v>
                </c:pt>
                <c:pt idx="31">
                  <c:v>2002Q4</c:v>
                </c:pt>
                <c:pt idx="32">
                  <c:v>2003Q1</c:v>
                </c:pt>
                <c:pt idx="33">
                  <c:v>2003Q2</c:v>
                </c:pt>
                <c:pt idx="34">
                  <c:v>2003Q3</c:v>
                </c:pt>
                <c:pt idx="35">
                  <c:v>2003Q4</c:v>
                </c:pt>
                <c:pt idx="36">
                  <c:v>2004Q1</c:v>
                </c:pt>
                <c:pt idx="37">
                  <c:v>2004Q2</c:v>
                </c:pt>
                <c:pt idx="38">
                  <c:v>2004Q3</c:v>
                </c:pt>
                <c:pt idx="39">
                  <c:v>2004Q4</c:v>
                </c:pt>
                <c:pt idx="40">
                  <c:v>2005Q1</c:v>
                </c:pt>
                <c:pt idx="41">
                  <c:v>2005Q2</c:v>
                </c:pt>
                <c:pt idx="42">
                  <c:v>2005Q3</c:v>
                </c:pt>
                <c:pt idx="43">
                  <c:v>2005Q4</c:v>
                </c:pt>
                <c:pt idx="44">
                  <c:v>2006Q1</c:v>
                </c:pt>
                <c:pt idx="45">
                  <c:v>2006Q2</c:v>
                </c:pt>
                <c:pt idx="46">
                  <c:v>2006Q3</c:v>
                </c:pt>
                <c:pt idx="47">
                  <c:v>2006Q4</c:v>
                </c:pt>
                <c:pt idx="48">
                  <c:v>2007Q1</c:v>
                </c:pt>
                <c:pt idx="49">
                  <c:v>2007Q2</c:v>
                </c:pt>
                <c:pt idx="50">
                  <c:v>2007Q3</c:v>
                </c:pt>
                <c:pt idx="51">
                  <c:v>2007Q4</c:v>
                </c:pt>
                <c:pt idx="52">
                  <c:v>2008Q1</c:v>
                </c:pt>
                <c:pt idx="53">
                  <c:v>2008Q2</c:v>
                </c:pt>
                <c:pt idx="54">
                  <c:v>2008Q3</c:v>
                </c:pt>
                <c:pt idx="55">
                  <c:v>2008Q4</c:v>
                </c:pt>
                <c:pt idx="56">
                  <c:v>2009Q1</c:v>
                </c:pt>
                <c:pt idx="57">
                  <c:v>2009Q2</c:v>
                </c:pt>
                <c:pt idx="58">
                  <c:v>2009Q3</c:v>
                </c:pt>
                <c:pt idx="59">
                  <c:v>2009Q4</c:v>
                </c:pt>
                <c:pt idx="60">
                  <c:v>2010Q1</c:v>
                </c:pt>
                <c:pt idx="61">
                  <c:v>2010Q2</c:v>
                </c:pt>
                <c:pt idx="62">
                  <c:v>2010Q3</c:v>
                </c:pt>
                <c:pt idx="63">
                  <c:v>2010Q4</c:v>
                </c:pt>
                <c:pt idx="64">
                  <c:v>2011Q1</c:v>
                </c:pt>
                <c:pt idx="65">
                  <c:v>2011Q2</c:v>
                </c:pt>
                <c:pt idx="66">
                  <c:v>2011Q3</c:v>
                </c:pt>
                <c:pt idx="67">
                  <c:v>2011Q4</c:v>
                </c:pt>
                <c:pt idx="68">
                  <c:v>2012Q1</c:v>
                </c:pt>
                <c:pt idx="69">
                  <c:v>2012Q2</c:v>
                </c:pt>
                <c:pt idx="70">
                  <c:v>2012Q3</c:v>
                </c:pt>
                <c:pt idx="71">
                  <c:v>2012Q4</c:v>
                </c:pt>
                <c:pt idx="72">
                  <c:v>2013Q1</c:v>
                </c:pt>
                <c:pt idx="73">
                  <c:v>2013Q2</c:v>
                </c:pt>
                <c:pt idx="74">
                  <c:v>2013Q3</c:v>
                </c:pt>
                <c:pt idx="75">
                  <c:v>2013Q4</c:v>
                </c:pt>
                <c:pt idx="76">
                  <c:v>2014Q1</c:v>
                </c:pt>
                <c:pt idx="77">
                  <c:v>2014Q2</c:v>
                </c:pt>
              </c:strCache>
            </c:strRef>
          </c:cat>
          <c:val>
            <c:numRef>
              <c:f>'IKP Baltija 2005=100'!$B$17:$CA$17</c:f>
              <c:numCache>
                <c:formatCode>#,##0.0</c:formatCode>
                <c:ptCount val="78"/>
                <c:pt idx="0">
                  <c:v>53.6</c:v>
                </c:pt>
                <c:pt idx="1">
                  <c:v>54.7</c:v>
                </c:pt>
                <c:pt idx="2">
                  <c:v>54.7</c:v>
                </c:pt>
                <c:pt idx="3">
                  <c:v>56</c:v>
                </c:pt>
                <c:pt idx="4">
                  <c:v>56.6</c:v>
                </c:pt>
                <c:pt idx="5">
                  <c:v>56.4</c:v>
                </c:pt>
                <c:pt idx="6">
                  <c:v>58.3</c:v>
                </c:pt>
                <c:pt idx="7">
                  <c:v>58.7</c:v>
                </c:pt>
                <c:pt idx="8">
                  <c:v>59.6</c:v>
                </c:pt>
                <c:pt idx="9">
                  <c:v>61.5</c:v>
                </c:pt>
                <c:pt idx="10">
                  <c:v>63.3</c:v>
                </c:pt>
                <c:pt idx="11">
                  <c:v>64.5</c:v>
                </c:pt>
                <c:pt idx="12">
                  <c:v>65.900000000000006</c:v>
                </c:pt>
                <c:pt idx="13">
                  <c:v>67</c:v>
                </c:pt>
                <c:pt idx="14">
                  <c:v>67.599999999999994</c:v>
                </c:pt>
                <c:pt idx="15">
                  <c:v>67.599999999999994</c:v>
                </c:pt>
                <c:pt idx="16">
                  <c:v>66.599999999999994</c:v>
                </c:pt>
                <c:pt idx="17">
                  <c:v>66.8</c:v>
                </c:pt>
                <c:pt idx="18">
                  <c:v>65.8</c:v>
                </c:pt>
                <c:pt idx="19">
                  <c:v>65.900000000000006</c:v>
                </c:pt>
                <c:pt idx="20">
                  <c:v>67.3</c:v>
                </c:pt>
                <c:pt idx="21">
                  <c:v>68.099999999999994</c:v>
                </c:pt>
                <c:pt idx="22">
                  <c:v>69</c:v>
                </c:pt>
                <c:pt idx="23">
                  <c:v>70.2</c:v>
                </c:pt>
                <c:pt idx="24">
                  <c:v>72.2</c:v>
                </c:pt>
                <c:pt idx="25">
                  <c:v>72.099999999999994</c:v>
                </c:pt>
                <c:pt idx="26">
                  <c:v>73.7</c:v>
                </c:pt>
                <c:pt idx="27">
                  <c:v>75.5</c:v>
                </c:pt>
                <c:pt idx="28">
                  <c:v>75.8</c:v>
                </c:pt>
                <c:pt idx="29">
                  <c:v>78</c:v>
                </c:pt>
                <c:pt idx="30">
                  <c:v>79.3</c:v>
                </c:pt>
                <c:pt idx="31">
                  <c:v>80.400000000000006</c:v>
                </c:pt>
                <c:pt idx="32">
                  <c:v>83.8</c:v>
                </c:pt>
                <c:pt idx="33">
                  <c:v>85.1</c:v>
                </c:pt>
                <c:pt idx="34">
                  <c:v>87.5</c:v>
                </c:pt>
                <c:pt idx="35">
                  <c:v>88.9</c:v>
                </c:pt>
                <c:pt idx="36">
                  <c:v>90.3</c:v>
                </c:pt>
                <c:pt idx="37">
                  <c:v>91.9</c:v>
                </c:pt>
                <c:pt idx="38">
                  <c:v>92.7</c:v>
                </c:pt>
                <c:pt idx="39">
                  <c:v>95</c:v>
                </c:pt>
                <c:pt idx="40">
                  <c:v>96.9</c:v>
                </c:pt>
                <c:pt idx="41">
                  <c:v>98.6</c:v>
                </c:pt>
                <c:pt idx="42">
                  <c:v>101.2</c:v>
                </c:pt>
                <c:pt idx="43">
                  <c:v>103.4</c:v>
                </c:pt>
                <c:pt idx="44">
                  <c:v>104.5</c:v>
                </c:pt>
                <c:pt idx="45">
                  <c:v>106.7</c:v>
                </c:pt>
                <c:pt idx="46">
                  <c:v>108.6</c:v>
                </c:pt>
                <c:pt idx="47">
                  <c:v>111.7</c:v>
                </c:pt>
                <c:pt idx="48">
                  <c:v>114.4</c:v>
                </c:pt>
                <c:pt idx="49">
                  <c:v>117.1</c:v>
                </c:pt>
                <c:pt idx="50">
                  <c:v>120.1</c:v>
                </c:pt>
                <c:pt idx="51">
                  <c:v>122</c:v>
                </c:pt>
                <c:pt idx="52">
                  <c:v>121.6</c:v>
                </c:pt>
                <c:pt idx="53">
                  <c:v>122.6</c:v>
                </c:pt>
                <c:pt idx="54">
                  <c:v>121.3</c:v>
                </c:pt>
                <c:pt idx="55">
                  <c:v>120.5</c:v>
                </c:pt>
                <c:pt idx="56">
                  <c:v>104.7</c:v>
                </c:pt>
                <c:pt idx="57">
                  <c:v>103.5</c:v>
                </c:pt>
                <c:pt idx="58">
                  <c:v>103.9</c:v>
                </c:pt>
                <c:pt idx="59">
                  <c:v>102.9</c:v>
                </c:pt>
                <c:pt idx="60">
                  <c:v>103.6</c:v>
                </c:pt>
                <c:pt idx="61">
                  <c:v>104.7</c:v>
                </c:pt>
                <c:pt idx="62">
                  <c:v>105.3</c:v>
                </c:pt>
                <c:pt idx="63">
                  <c:v>107.7</c:v>
                </c:pt>
                <c:pt idx="64">
                  <c:v>109.8</c:v>
                </c:pt>
                <c:pt idx="65">
                  <c:v>111.4</c:v>
                </c:pt>
                <c:pt idx="66">
                  <c:v>112.3</c:v>
                </c:pt>
                <c:pt idx="67">
                  <c:v>113.5</c:v>
                </c:pt>
                <c:pt idx="68">
                  <c:v>113.8</c:v>
                </c:pt>
                <c:pt idx="69">
                  <c:v>114.7</c:v>
                </c:pt>
                <c:pt idx="70">
                  <c:v>117</c:v>
                </c:pt>
                <c:pt idx="71">
                  <c:v>117.3</c:v>
                </c:pt>
                <c:pt idx="72">
                  <c:v>118.4</c:v>
                </c:pt>
                <c:pt idx="73">
                  <c:v>119.3</c:v>
                </c:pt>
                <c:pt idx="74">
                  <c:v>119.8</c:v>
                </c:pt>
                <c:pt idx="75">
                  <c:v>121.2</c:v>
                </c:pt>
                <c:pt idx="76">
                  <c:v>122.1</c:v>
                </c:pt>
                <c:pt idx="77">
                  <c:v>123.1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'IKP Baltija 2005=100'!$A$18</c:f>
              <c:strCache>
                <c:ptCount val="1"/>
                <c:pt idx="0">
                  <c:v>Ungārija</c:v>
                </c:pt>
              </c:strCache>
            </c:strRef>
          </c:tx>
          <c:spPr>
            <a:ln>
              <a:solidFill>
                <a:srgbClr val="00B050"/>
              </a:solidFill>
              <a:prstDash val="sysDot"/>
            </a:ln>
          </c:spPr>
          <c:marker>
            <c:symbol val="none"/>
          </c:marker>
          <c:cat>
            <c:strRef>
              <c:f>'IKP Baltija 2005=100'!$B$12:$CA$12</c:f>
              <c:strCache>
                <c:ptCount val="78"/>
                <c:pt idx="0">
                  <c:v>1995Q1</c:v>
                </c:pt>
                <c:pt idx="1">
                  <c:v>1995Q2</c:v>
                </c:pt>
                <c:pt idx="2">
                  <c:v>1995Q3</c:v>
                </c:pt>
                <c:pt idx="3">
                  <c:v>1995Q4</c:v>
                </c:pt>
                <c:pt idx="4">
                  <c:v>1996Q1</c:v>
                </c:pt>
                <c:pt idx="5">
                  <c:v>1996Q2</c:v>
                </c:pt>
                <c:pt idx="6">
                  <c:v>1996Q3</c:v>
                </c:pt>
                <c:pt idx="7">
                  <c:v>1996Q4</c:v>
                </c:pt>
                <c:pt idx="8">
                  <c:v>1997Q1</c:v>
                </c:pt>
                <c:pt idx="9">
                  <c:v>1997Q2</c:v>
                </c:pt>
                <c:pt idx="10">
                  <c:v>1997Q3</c:v>
                </c:pt>
                <c:pt idx="11">
                  <c:v>1997Q4</c:v>
                </c:pt>
                <c:pt idx="12">
                  <c:v>1998Q1</c:v>
                </c:pt>
                <c:pt idx="13">
                  <c:v>1998Q2</c:v>
                </c:pt>
                <c:pt idx="14">
                  <c:v>1998Q3</c:v>
                </c:pt>
                <c:pt idx="15">
                  <c:v>1998Q4</c:v>
                </c:pt>
                <c:pt idx="16">
                  <c:v>1999Q1</c:v>
                </c:pt>
                <c:pt idx="17">
                  <c:v>1999Q2</c:v>
                </c:pt>
                <c:pt idx="18">
                  <c:v>1999Q3</c:v>
                </c:pt>
                <c:pt idx="19">
                  <c:v>1999Q4</c:v>
                </c:pt>
                <c:pt idx="20">
                  <c:v>2000Q1</c:v>
                </c:pt>
                <c:pt idx="21">
                  <c:v>2000Q2</c:v>
                </c:pt>
                <c:pt idx="22">
                  <c:v>2000Q3</c:v>
                </c:pt>
                <c:pt idx="23">
                  <c:v>2000Q4</c:v>
                </c:pt>
                <c:pt idx="24">
                  <c:v>2001Q1</c:v>
                </c:pt>
                <c:pt idx="25">
                  <c:v>2001Q2</c:v>
                </c:pt>
                <c:pt idx="26">
                  <c:v>2001Q3</c:v>
                </c:pt>
                <c:pt idx="27">
                  <c:v>2001Q4</c:v>
                </c:pt>
                <c:pt idx="28">
                  <c:v>2002Q1</c:v>
                </c:pt>
                <c:pt idx="29">
                  <c:v>2002Q2</c:v>
                </c:pt>
                <c:pt idx="30">
                  <c:v>2002Q3</c:v>
                </c:pt>
                <c:pt idx="31">
                  <c:v>2002Q4</c:v>
                </c:pt>
                <c:pt idx="32">
                  <c:v>2003Q1</c:v>
                </c:pt>
                <c:pt idx="33">
                  <c:v>2003Q2</c:v>
                </c:pt>
                <c:pt idx="34">
                  <c:v>2003Q3</c:v>
                </c:pt>
                <c:pt idx="35">
                  <c:v>2003Q4</c:v>
                </c:pt>
                <c:pt idx="36">
                  <c:v>2004Q1</c:v>
                </c:pt>
                <c:pt idx="37">
                  <c:v>2004Q2</c:v>
                </c:pt>
                <c:pt idx="38">
                  <c:v>2004Q3</c:v>
                </c:pt>
                <c:pt idx="39">
                  <c:v>2004Q4</c:v>
                </c:pt>
                <c:pt idx="40">
                  <c:v>2005Q1</c:v>
                </c:pt>
                <c:pt idx="41">
                  <c:v>2005Q2</c:v>
                </c:pt>
                <c:pt idx="42">
                  <c:v>2005Q3</c:v>
                </c:pt>
                <c:pt idx="43">
                  <c:v>2005Q4</c:v>
                </c:pt>
                <c:pt idx="44">
                  <c:v>2006Q1</c:v>
                </c:pt>
                <c:pt idx="45">
                  <c:v>2006Q2</c:v>
                </c:pt>
                <c:pt idx="46">
                  <c:v>2006Q3</c:v>
                </c:pt>
                <c:pt idx="47">
                  <c:v>2006Q4</c:v>
                </c:pt>
                <c:pt idx="48">
                  <c:v>2007Q1</c:v>
                </c:pt>
                <c:pt idx="49">
                  <c:v>2007Q2</c:v>
                </c:pt>
                <c:pt idx="50">
                  <c:v>2007Q3</c:v>
                </c:pt>
                <c:pt idx="51">
                  <c:v>2007Q4</c:v>
                </c:pt>
                <c:pt idx="52">
                  <c:v>2008Q1</c:v>
                </c:pt>
                <c:pt idx="53">
                  <c:v>2008Q2</c:v>
                </c:pt>
                <c:pt idx="54">
                  <c:v>2008Q3</c:v>
                </c:pt>
                <c:pt idx="55">
                  <c:v>2008Q4</c:v>
                </c:pt>
                <c:pt idx="56">
                  <c:v>2009Q1</c:v>
                </c:pt>
                <c:pt idx="57">
                  <c:v>2009Q2</c:v>
                </c:pt>
                <c:pt idx="58">
                  <c:v>2009Q3</c:v>
                </c:pt>
                <c:pt idx="59">
                  <c:v>2009Q4</c:v>
                </c:pt>
                <c:pt idx="60">
                  <c:v>2010Q1</c:v>
                </c:pt>
                <c:pt idx="61">
                  <c:v>2010Q2</c:v>
                </c:pt>
                <c:pt idx="62">
                  <c:v>2010Q3</c:v>
                </c:pt>
                <c:pt idx="63">
                  <c:v>2010Q4</c:v>
                </c:pt>
                <c:pt idx="64">
                  <c:v>2011Q1</c:v>
                </c:pt>
                <c:pt idx="65">
                  <c:v>2011Q2</c:v>
                </c:pt>
                <c:pt idx="66">
                  <c:v>2011Q3</c:v>
                </c:pt>
                <c:pt idx="67">
                  <c:v>2011Q4</c:v>
                </c:pt>
                <c:pt idx="68">
                  <c:v>2012Q1</c:v>
                </c:pt>
                <c:pt idx="69">
                  <c:v>2012Q2</c:v>
                </c:pt>
                <c:pt idx="70">
                  <c:v>2012Q3</c:v>
                </c:pt>
                <c:pt idx="71">
                  <c:v>2012Q4</c:v>
                </c:pt>
                <c:pt idx="72">
                  <c:v>2013Q1</c:v>
                </c:pt>
                <c:pt idx="73">
                  <c:v>2013Q2</c:v>
                </c:pt>
                <c:pt idx="74">
                  <c:v>2013Q3</c:v>
                </c:pt>
                <c:pt idx="75">
                  <c:v>2013Q4</c:v>
                </c:pt>
                <c:pt idx="76">
                  <c:v>2014Q1</c:v>
                </c:pt>
                <c:pt idx="77">
                  <c:v>2014Q2</c:v>
                </c:pt>
              </c:strCache>
            </c:strRef>
          </c:cat>
          <c:val>
            <c:numRef>
              <c:f>'IKP Baltija 2005=100'!$B$18:$CA$18</c:f>
              <c:numCache>
                <c:formatCode>#,##0.0</c:formatCode>
                <c:ptCount val="78"/>
                <c:pt idx="0">
                  <c:v>70.900000000000006</c:v>
                </c:pt>
                <c:pt idx="1">
                  <c:v>70.599999999999994</c:v>
                </c:pt>
                <c:pt idx="2">
                  <c:v>70.5</c:v>
                </c:pt>
                <c:pt idx="3">
                  <c:v>70.2</c:v>
                </c:pt>
                <c:pt idx="4">
                  <c:v>70.599999999999994</c:v>
                </c:pt>
                <c:pt idx="5">
                  <c:v>70.3</c:v>
                </c:pt>
                <c:pt idx="6">
                  <c:v>70.3</c:v>
                </c:pt>
                <c:pt idx="7">
                  <c:v>71.099999999999994</c:v>
                </c:pt>
                <c:pt idx="8">
                  <c:v>71.8</c:v>
                </c:pt>
                <c:pt idx="9">
                  <c:v>72.599999999999994</c:v>
                </c:pt>
                <c:pt idx="10">
                  <c:v>73.2</c:v>
                </c:pt>
                <c:pt idx="11">
                  <c:v>73.8</c:v>
                </c:pt>
                <c:pt idx="12">
                  <c:v>74.7</c:v>
                </c:pt>
                <c:pt idx="13">
                  <c:v>75.7</c:v>
                </c:pt>
                <c:pt idx="14">
                  <c:v>76.400000000000006</c:v>
                </c:pt>
                <c:pt idx="15">
                  <c:v>76.5</c:v>
                </c:pt>
                <c:pt idx="16">
                  <c:v>76.599999999999994</c:v>
                </c:pt>
                <c:pt idx="17">
                  <c:v>77.5</c:v>
                </c:pt>
                <c:pt idx="18">
                  <c:v>78.8</c:v>
                </c:pt>
                <c:pt idx="19">
                  <c:v>80</c:v>
                </c:pt>
                <c:pt idx="20">
                  <c:v>80.3</c:v>
                </c:pt>
                <c:pt idx="21">
                  <c:v>81.099999999999994</c:v>
                </c:pt>
                <c:pt idx="22">
                  <c:v>81.8</c:v>
                </c:pt>
                <c:pt idx="23">
                  <c:v>82.9</c:v>
                </c:pt>
                <c:pt idx="24">
                  <c:v>83.7</c:v>
                </c:pt>
                <c:pt idx="25">
                  <c:v>84.3</c:v>
                </c:pt>
                <c:pt idx="26">
                  <c:v>84.9</c:v>
                </c:pt>
                <c:pt idx="27">
                  <c:v>85.6</c:v>
                </c:pt>
                <c:pt idx="28">
                  <c:v>87.6</c:v>
                </c:pt>
                <c:pt idx="29">
                  <c:v>87.9</c:v>
                </c:pt>
                <c:pt idx="30">
                  <c:v>88.8</c:v>
                </c:pt>
                <c:pt idx="31">
                  <c:v>89.5</c:v>
                </c:pt>
                <c:pt idx="32">
                  <c:v>90.4</c:v>
                </c:pt>
                <c:pt idx="33">
                  <c:v>91.3</c:v>
                </c:pt>
                <c:pt idx="34">
                  <c:v>92.3</c:v>
                </c:pt>
                <c:pt idx="35">
                  <c:v>93.3</c:v>
                </c:pt>
                <c:pt idx="36">
                  <c:v>94.6</c:v>
                </c:pt>
                <c:pt idx="37">
                  <c:v>95.7</c:v>
                </c:pt>
                <c:pt idx="38">
                  <c:v>96.7</c:v>
                </c:pt>
                <c:pt idx="39">
                  <c:v>97.4</c:v>
                </c:pt>
                <c:pt idx="40">
                  <c:v>98.1</c:v>
                </c:pt>
                <c:pt idx="41">
                  <c:v>99.9</c:v>
                </c:pt>
                <c:pt idx="42">
                  <c:v>100.5</c:v>
                </c:pt>
                <c:pt idx="43">
                  <c:v>101.6</c:v>
                </c:pt>
                <c:pt idx="44">
                  <c:v>102.6</c:v>
                </c:pt>
                <c:pt idx="45">
                  <c:v>103.7</c:v>
                </c:pt>
                <c:pt idx="46">
                  <c:v>104.3</c:v>
                </c:pt>
                <c:pt idx="47">
                  <c:v>105.2</c:v>
                </c:pt>
                <c:pt idx="48">
                  <c:v>104.1</c:v>
                </c:pt>
                <c:pt idx="49">
                  <c:v>103.7</c:v>
                </c:pt>
                <c:pt idx="50">
                  <c:v>103.9</c:v>
                </c:pt>
                <c:pt idx="51">
                  <c:v>104.7</c:v>
                </c:pt>
                <c:pt idx="52">
                  <c:v>106</c:v>
                </c:pt>
                <c:pt idx="53">
                  <c:v>106.1</c:v>
                </c:pt>
                <c:pt idx="54">
                  <c:v>105.2</c:v>
                </c:pt>
                <c:pt idx="55">
                  <c:v>102.2</c:v>
                </c:pt>
                <c:pt idx="56">
                  <c:v>98.7</c:v>
                </c:pt>
                <c:pt idx="57">
                  <c:v>97.9</c:v>
                </c:pt>
                <c:pt idx="58">
                  <c:v>97.3</c:v>
                </c:pt>
                <c:pt idx="59">
                  <c:v>97.6</c:v>
                </c:pt>
                <c:pt idx="60">
                  <c:v>98.4</c:v>
                </c:pt>
                <c:pt idx="61">
                  <c:v>98.8</c:v>
                </c:pt>
                <c:pt idx="62">
                  <c:v>99</c:v>
                </c:pt>
                <c:pt idx="63">
                  <c:v>99.3</c:v>
                </c:pt>
                <c:pt idx="64">
                  <c:v>100.5</c:v>
                </c:pt>
                <c:pt idx="65">
                  <c:v>100.2</c:v>
                </c:pt>
                <c:pt idx="66">
                  <c:v>100.2</c:v>
                </c:pt>
                <c:pt idx="67">
                  <c:v>100.7</c:v>
                </c:pt>
                <c:pt idx="68">
                  <c:v>99.3</c:v>
                </c:pt>
                <c:pt idx="69">
                  <c:v>98.8</c:v>
                </c:pt>
                <c:pt idx="70">
                  <c:v>98.6</c:v>
                </c:pt>
                <c:pt idx="71">
                  <c:v>98.2</c:v>
                </c:pt>
                <c:pt idx="72">
                  <c:v>98.9</c:v>
                </c:pt>
                <c:pt idx="73">
                  <c:v>99.3</c:v>
                </c:pt>
                <c:pt idx="74">
                  <c:v>100.4</c:v>
                </c:pt>
                <c:pt idx="75">
                  <c:v>101.1</c:v>
                </c:pt>
                <c:pt idx="76">
                  <c:v>102.2</c:v>
                </c:pt>
                <c:pt idx="77">
                  <c:v>103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'IKP Baltija 2005=100'!$A$19</c:f>
              <c:strCache>
                <c:ptCount val="1"/>
                <c:pt idx="0">
                  <c:v>Polija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strRef>
              <c:f>'IKP Baltija 2005=100'!$B$12:$CA$12</c:f>
              <c:strCache>
                <c:ptCount val="78"/>
                <c:pt idx="0">
                  <c:v>1995Q1</c:v>
                </c:pt>
                <c:pt idx="1">
                  <c:v>1995Q2</c:v>
                </c:pt>
                <c:pt idx="2">
                  <c:v>1995Q3</c:v>
                </c:pt>
                <c:pt idx="3">
                  <c:v>1995Q4</c:v>
                </c:pt>
                <c:pt idx="4">
                  <c:v>1996Q1</c:v>
                </c:pt>
                <c:pt idx="5">
                  <c:v>1996Q2</c:v>
                </c:pt>
                <c:pt idx="6">
                  <c:v>1996Q3</c:v>
                </c:pt>
                <c:pt idx="7">
                  <c:v>1996Q4</c:v>
                </c:pt>
                <c:pt idx="8">
                  <c:v>1997Q1</c:v>
                </c:pt>
                <c:pt idx="9">
                  <c:v>1997Q2</c:v>
                </c:pt>
                <c:pt idx="10">
                  <c:v>1997Q3</c:v>
                </c:pt>
                <c:pt idx="11">
                  <c:v>1997Q4</c:v>
                </c:pt>
                <c:pt idx="12">
                  <c:v>1998Q1</c:v>
                </c:pt>
                <c:pt idx="13">
                  <c:v>1998Q2</c:v>
                </c:pt>
                <c:pt idx="14">
                  <c:v>1998Q3</c:v>
                </c:pt>
                <c:pt idx="15">
                  <c:v>1998Q4</c:v>
                </c:pt>
                <c:pt idx="16">
                  <c:v>1999Q1</c:v>
                </c:pt>
                <c:pt idx="17">
                  <c:v>1999Q2</c:v>
                </c:pt>
                <c:pt idx="18">
                  <c:v>1999Q3</c:v>
                </c:pt>
                <c:pt idx="19">
                  <c:v>1999Q4</c:v>
                </c:pt>
                <c:pt idx="20">
                  <c:v>2000Q1</c:v>
                </c:pt>
                <c:pt idx="21">
                  <c:v>2000Q2</c:v>
                </c:pt>
                <c:pt idx="22">
                  <c:v>2000Q3</c:v>
                </c:pt>
                <c:pt idx="23">
                  <c:v>2000Q4</c:v>
                </c:pt>
                <c:pt idx="24">
                  <c:v>2001Q1</c:v>
                </c:pt>
                <c:pt idx="25">
                  <c:v>2001Q2</c:v>
                </c:pt>
                <c:pt idx="26">
                  <c:v>2001Q3</c:v>
                </c:pt>
                <c:pt idx="27">
                  <c:v>2001Q4</c:v>
                </c:pt>
                <c:pt idx="28">
                  <c:v>2002Q1</c:v>
                </c:pt>
                <c:pt idx="29">
                  <c:v>2002Q2</c:v>
                </c:pt>
                <c:pt idx="30">
                  <c:v>2002Q3</c:v>
                </c:pt>
                <c:pt idx="31">
                  <c:v>2002Q4</c:v>
                </c:pt>
                <c:pt idx="32">
                  <c:v>2003Q1</c:v>
                </c:pt>
                <c:pt idx="33">
                  <c:v>2003Q2</c:v>
                </c:pt>
                <c:pt idx="34">
                  <c:v>2003Q3</c:v>
                </c:pt>
                <c:pt idx="35">
                  <c:v>2003Q4</c:v>
                </c:pt>
                <c:pt idx="36">
                  <c:v>2004Q1</c:v>
                </c:pt>
                <c:pt idx="37">
                  <c:v>2004Q2</c:v>
                </c:pt>
                <c:pt idx="38">
                  <c:v>2004Q3</c:v>
                </c:pt>
                <c:pt idx="39">
                  <c:v>2004Q4</c:v>
                </c:pt>
                <c:pt idx="40">
                  <c:v>2005Q1</c:v>
                </c:pt>
                <c:pt idx="41">
                  <c:v>2005Q2</c:v>
                </c:pt>
                <c:pt idx="42">
                  <c:v>2005Q3</c:v>
                </c:pt>
                <c:pt idx="43">
                  <c:v>2005Q4</c:v>
                </c:pt>
                <c:pt idx="44">
                  <c:v>2006Q1</c:v>
                </c:pt>
                <c:pt idx="45">
                  <c:v>2006Q2</c:v>
                </c:pt>
                <c:pt idx="46">
                  <c:v>2006Q3</c:v>
                </c:pt>
                <c:pt idx="47">
                  <c:v>2006Q4</c:v>
                </c:pt>
                <c:pt idx="48">
                  <c:v>2007Q1</c:v>
                </c:pt>
                <c:pt idx="49">
                  <c:v>2007Q2</c:v>
                </c:pt>
                <c:pt idx="50">
                  <c:v>2007Q3</c:v>
                </c:pt>
                <c:pt idx="51">
                  <c:v>2007Q4</c:v>
                </c:pt>
                <c:pt idx="52">
                  <c:v>2008Q1</c:v>
                </c:pt>
                <c:pt idx="53">
                  <c:v>2008Q2</c:v>
                </c:pt>
                <c:pt idx="54">
                  <c:v>2008Q3</c:v>
                </c:pt>
                <c:pt idx="55">
                  <c:v>2008Q4</c:v>
                </c:pt>
                <c:pt idx="56">
                  <c:v>2009Q1</c:v>
                </c:pt>
                <c:pt idx="57">
                  <c:v>2009Q2</c:v>
                </c:pt>
                <c:pt idx="58">
                  <c:v>2009Q3</c:v>
                </c:pt>
                <c:pt idx="59">
                  <c:v>2009Q4</c:v>
                </c:pt>
                <c:pt idx="60">
                  <c:v>2010Q1</c:v>
                </c:pt>
                <c:pt idx="61">
                  <c:v>2010Q2</c:v>
                </c:pt>
                <c:pt idx="62">
                  <c:v>2010Q3</c:v>
                </c:pt>
                <c:pt idx="63">
                  <c:v>2010Q4</c:v>
                </c:pt>
                <c:pt idx="64">
                  <c:v>2011Q1</c:v>
                </c:pt>
                <c:pt idx="65">
                  <c:v>2011Q2</c:v>
                </c:pt>
                <c:pt idx="66">
                  <c:v>2011Q3</c:v>
                </c:pt>
                <c:pt idx="67">
                  <c:v>2011Q4</c:v>
                </c:pt>
                <c:pt idx="68">
                  <c:v>2012Q1</c:v>
                </c:pt>
                <c:pt idx="69">
                  <c:v>2012Q2</c:v>
                </c:pt>
                <c:pt idx="70">
                  <c:v>2012Q3</c:v>
                </c:pt>
                <c:pt idx="71">
                  <c:v>2012Q4</c:v>
                </c:pt>
                <c:pt idx="72">
                  <c:v>2013Q1</c:v>
                </c:pt>
                <c:pt idx="73">
                  <c:v>2013Q2</c:v>
                </c:pt>
                <c:pt idx="74">
                  <c:v>2013Q3</c:v>
                </c:pt>
                <c:pt idx="75">
                  <c:v>2013Q4</c:v>
                </c:pt>
                <c:pt idx="76">
                  <c:v>2014Q1</c:v>
                </c:pt>
                <c:pt idx="77">
                  <c:v>2014Q2</c:v>
                </c:pt>
              </c:strCache>
            </c:strRef>
          </c:cat>
          <c:val>
            <c:numRef>
              <c:f>'IKP Baltija 2005=100'!$B$19:$CA$19</c:f>
              <c:numCache>
                <c:formatCode>#,##0.0</c:formatCode>
                <c:ptCount val="78"/>
                <c:pt idx="0">
                  <c:v>64</c:v>
                </c:pt>
                <c:pt idx="1">
                  <c:v>65.2</c:v>
                </c:pt>
                <c:pt idx="2">
                  <c:v>66.900000000000006</c:v>
                </c:pt>
                <c:pt idx="3">
                  <c:v>67.900000000000006</c:v>
                </c:pt>
                <c:pt idx="4">
                  <c:v>69.2</c:v>
                </c:pt>
                <c:pt idx="5">
                  <c:v>70.7</c:v>
                </c:pt>
                <c:pt idx="6">
                  <c:v>71.5</c:v>
                </c:pt>
                <c:pt idx="7">
                  <c:v>69.2</c:v>
                </c:pt>
                <c:pt idx="8">
                  <c:v>73.5</c:v>
                </c:pt>
                <c:pt idx="9">
                  <c:v>74.599999999999994</c:v>
                </c:pt>
                <c:pt idx="10">
                  <c:v>75.400000000000006</c:v>
                </c:pt>
                <c:pt idx="11">
                  <c:v>76.7</c:v>
                </c:pt>
                <c:pt idx="12">
                  <c:v>78.099999999999994</c:v>
                </c:pt>
                <c:pt idx="13">
                  <c:v>78.7</c:v>
                </c:pt>
                <c:pt idx="14">
                  <c:v>79.7</c:v>
                </c:pt>
                <c:pt idx="15">
                  <c:v>78.5</c:v>
                </c:pt>
                <c:pt idx="16">
                  <c:v>79.900000000000006</c:v>
                </c:pt>
                <c:pt idx="17">
                  <c:v>81.5</c:v>
                </c:pt>
                <c:pt idx="18">
                  <c:v>83.3</c:v>
                </c:pt>
                <c:pt idx="19">
                  <c:v>84.3</c:v>
                </c:pt>
                <c:pt idx="20">
                  <c:v>85</c:v>
                </c:pt>
                <c:pt idx="21">
                  <c:v>86</c:v>
                </c:pt>
                <c:pt idx="22">
                  <c:v>85.9</c:v>
                </c:pt>
                <c:pt idx="23">
                  <c:v>86.8</c:v>
                </c:pt>
                <c:pt idx="24">
                  <c:v>87</c:v>
                </c:pt>
                <c:pt idx="25">
                  <c:v>86.7</c:v>
                </c:pt>
                <c:pt idx="26">
                  <c:v>87.3</c:v>
                </c:pt>
                <c:pt idx="27">
                  <c:v>87.1</c:v>
                </c:pt>
                <c:pt idx="28">
                  <c:v>87.5</c:v>
                </c:pt>
                <c:pt idx="29">
                  <c:v>87.9</c:v>
                </c:pt>
                <c:pt idx="30">
                  <c:v>88.5</c:v>
                </c:pt>
                <c:pt idx="31">
                  <c:v>89.2</c:v>
                </c:pt>
                <c:pt idx="32">
                  <c:v>89.7</c:v>
                </c:pt>
                <c:pt idx="33">
                  <c:v>91.3</c:v>
                </c:pt>
                <c:pt idx="34">
                  <c:v>92.5</c:v>
                </c:pt>
                <c:pt idx="35">
                  <c:v>93.6</c:v>
                </c:pt>
                <c:pt idx="36">
                  <c:v>95.4</c:v>
                </c:pt>
                <c:pt idx="37">
                  <c:v>96.5</c:v>
                </c:pt>
                <c:pt idx="38">
                  <c:v>96.6</c:v>
                </c:pt>
                <c:pt idx="39">
                  <c:v>97.8</c:v>
                </c:pt>
                <c:pt idx="40">
                  <c:v>98.5</c:v>
                </c:pt>
                <c:pt idx="41">
                  <c:v>99</c:v>
                </c:pt>
                <c:pt idx="42">
                  <c:v>100.7</c:v>
                </c:pt>
                <c:pt idx="43">
                  <c:v>101.8</c:v>
                </c:pt>
                <c:pt idx="44">
                  <c:v>103.5</c:v>
                </c:pt>
                <c:pt idx="45">
                  <c:v>105.2</c:v>
                </c:pt>
                <c:pt idx="46">
                  <c:v>107.3</c:v>
                </c:pt>
                <c:pt idx="47">
                  <c:v>108.8</c:v>
                </c:pt>
                <c:pt idx="48">
                  <c:v>110.7</c:v>
                </c:pt>
                <c:pt idx="49">
                  <c:v>112.5</c:v>
                </c:pt>
                <c:pt idx="50">
                  <c:v>114</c:v>
                </c:pt>
                <c:pt idx="51">
                  <c:v>116.5</c:v>
                </c:pt>
                <c:pt idx="52">
                  <c:v>118.1</c:v>
                </c:pt>
                <c:pt idx="53">
                  <c:v>119</c:v>
                </c:pt>
                <c:pt idx="54">
                  <c:v>119.9</c:v>
                </c:pt>
                <c:pt idx="55">
                  <c:v>119.4</c:v>
                </c:pt>
                <c:pt idx="56">
                  <c:v>119.9</c:v>
                </c:pt>
                <c:pt idx="57">
                  <c:v>120.5</c:v>
                </c:pt>
                <c:pt idx="58">
                  <c:v>121</c:v>
                </c:pt>
                <c:pt idx="59">
                  <c:v>122.8</c:v>
                </c:pt>
                <c:pt idx="60">
                  <c:v>123.6</c:v>
                </c:pt>
                <c:pt idx="61">
                  <c:v>125</c:v>
                </c:pt>
                <c:pt idx="62">
                  <c:v>126.6</c:v>
                </c:pt>
                <c:pt idx="63">
                  <c:v>127.6</c:v>
                </c:pt>
                <c:pt idx="64">
                  <c:v>129.19999999999999</c:v>
                </c:pt>
                <c:pt idx="65">
                  <c:v>131</c:v>
                </c:pt>
                <c:pt idx="66">
                  <c:v>132.1</c:v>
                </c:pt>
                <c:pt idx="67">
                  <c:v>133.4</c:v>
                </c:pt>
                <c:pt idx="68">
                  <c:v>134</c:v>
                </c:pt>
                <c:pt idx="69">
                  <c:v>134</c:v>
                </c:pt>
                <c:pt idx="70">
                  <c:v>134.19999999999999</c:v>
                </c:pt>
                <c:pt idx="71">
                  <c:v>134.5</c:v>
                </c:pt>
                <c:pt idx="72">
                  <c:v>134.6</c:v>
                </c:pt>
                <c:pt idx="73">
                  <c:v>135.69999999999999</c:v>
                </c:pt>
                <c:pt idx="74">
                  <c:v>136.9</c:v>
                </c:pt>
                <c:pt idx="75">
                  <c:v>137.80000000000001</c:v>
                </c:pt>
                <c:pt idx="76">
                  <c:v>139.30000000000001</c:v>
                </c:pt>
                <c:pt idx="77">
                  <c:v>140.19999999999999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743424"/>
        <c:axId val="38761600"/>
      </c:lineChart>
      <c:catAx>
        <c:axId val="387434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38761600"/>
        <c:crosses val="autoZero"/>
        <c:auto val="1"/>
        <c:lblAlgn val="ctr"/>
        <c:lblOffset val="100"/>
        <c:noMultiLvlLbl val="0"/>
      </c:catAx>
      <c:valAx>
        <c:axId val="38761600"/>
        <c:scaling>
          <c:orientation val="minMax"/>
          <c:max val="140"/>
          <c:min val="5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38743424"/>
        <c:crosses val="autoZero"/>
        <c:crossBetween val="between"/>
        <c:majorUnit val="10"/>
      </c:valAx>
      <c:spPr>
        <a:noFill/>
      </c:spPr>
    </c:plotArea>
    <c:legend>
      <c:legendPos val="r"/>
      <c:layout>
        <c:manualLayout>
          <c:xMode val="edge"/>
          <c:yMode val="edge"/>
          <c:x val="0.84396418192931766"/>
          <c:y val="0.20444266919095716"/>
          <c:w val="0.14358153409087415"/>
          <c:h val="0.4858701213709871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709686877076"/>
          <c:y val="6.2753036437247195E-2"/>
          <c:w val="0.82392821931004778"/>
          <c:h val="0.57547715442452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'Ipatsvari LV un ES, 10 + '!$A$9</c:f>
              <c:strCache>
                <c:ptCount val="1"/>
                <c:pt idx="0">
                  <c:v>Īpatsvars LV/ES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8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96969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3399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rgbClr val="00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invertIfNegative val="0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4"/>
            <c:invertIfNegative val="0"/>
            <c:bubble3D val="0"/>
            <c:spPr>
              <a:solidFill>
                <a:srgbClr val="FF66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'Ipatsvari LV un ES, 10 + '!$B$8:$P$8</c:f>
              <c:strCache>
                <c:ptCount val="15"/>
                <c:pt idx="0">
                  <c:v>Lauks. un mežsaimn.</c:v>
                </c:pt>
                <c:pt idx="1">
                  <c:v>Apstrādes rūpniecība</c:v>
                </c:pt>
                <c:pt idx="2">
                  <c:v>Cita rūpniecība</c:v>
                </c:pt>
                <c:pt idx="3">
                  <c:v>Celtniecība</c:v>
                </c:pt>
                <c:pt idx="4">
                  <c:v>Tirdzniecība</c:v>
                </c:pt>
                <c:pt idx="5">
                  <c:v>Transports</c:v>
                </c:pt>
                <c:pt idx="6">
                  <c:v>HoReCa</c:v>
                </c:pt>
                <c:pt idx="7">
                  <c:v>ITC</c:v>
                </c:pt>
                <c:pt idx="8">
                  <c:v>Finanses</c:v>
                </c:pt>
                <c:pt idx="9">
                  <c:v>Nekustamie īpašumi</c:v>
                </c:pt>
                <c:pt idx="10">
                  <c:v>Komercpakalpojumi</c:v>
                </c:pt>
                <c:pt idx="11">
                  <c:v>Valdība</c:v>
                </c:pt>
                <c:pt idx="12">
                  <c:v>Izglītība</c:v>
                </c:pt>
                <c:pt idx="13">
                  <c:v>Veselība</c:v>
                </c:pt>
                <c:pt idx="14">
                  <c:v>Izklaide, māksla</c:v>
                </c:pt>
              </c:strCache>
            </c:strRef>
          </c:cat>
          <c:val>
            <c:numRef>
              <c:f>'Ipatsvari LV un ES, 10 + '!$B$9:$P$9</c:f>
              <c:numCache>
                <c:formatCode>#,##0.0</c:formatCode>
                <c:ptCount val="15"/>
                <c:pt idx="0">
                  <c:v>3.2</c:v>
                </c:pt>
                <c:pt idx="1">
                  <c:v>-0.90000000000000036</c:v>
                </c:pt>
                <c:pt idx="2">
                  <c:v>0.90000000000000036</c:v>
                </c:pt>
                <c:pt idx="3">
                  <c:v>0.19999999999999929</c:v>
                </c:pt>
                <c:pt idx="4">
                  <c:v>4.6000000000000014</c:v>
                </c:pt>
                <c:pt idx="5">
                  <c:v>7.4</c:v>
                </c:pt>
                <c:pt idx="6">
                  <c:v>-1.4000000000000001</c:v>
                </c:pt>
                <c:pt idx="7">
                  <c:v>-0.10000000000000053</c:v>
                </c:pt>
                <c:pt idx="8">
                  <c:v>-2.2000000000000002</c:v>
                </c:pt>
                <c:pt idx="9">
                  <c:v>-1.1999999999999993</c:v>
                </c:pt>
                <c:pt idx="10">
                  <c:v>-3.5000000000000009</c:v>
                </c:pt>
                <c:pt idx="11">
                  <c:v>0.29999999999999982</c:v>
                </c:pt>
                <c:pt idx="12">
                  <c:v>-0.89999999999999947</c:v>
                </c:pt>
                <c:pt idx="13">
                  <c:v>-4.5</c:v>
                </c:pt>
                <c:pt idx="14">
                  <c:v>9.9999999999999867E-2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8843520"/>
        <c:axId val="38845056"/>
      </c:barChart>
      <c:catAx>
        <c:axId val="3884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>
            <a:noFill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845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8450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84352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DDCDAEA-4752-48AA-96BF-BFCCB8F578E0}" type="datetimeFigureOut">
              <a:rPr lang="lt-LT"/>
              <a:pPr>
                <a:defRPr/>
              </a:pPr>
              <a:t>2014.12.19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F7A6EDC-5B3E-4906-9F49-3F4048BB992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3889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E7C2C33-8838-4657-86A4-F44DAAB215EF}" type="datetimeFigureOut">
              <a:rPr lang="en-US"/>
              <a:pPr>
                <a:defRPr/>
              </a:pPr>
              <a:t>12/19/2014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742677-9E19-4DCC-A7FF-B030B9AB0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34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369888" y="1358900"/>
            <a:ext cx="3306762" cy="0"/>
          </a:xfrm>
          <a:prstGeom prst="line">
            <a:avLst/>
          </a:prstGeom>
          <a:noFill/>
          <a:ln w="12700">
            <a:solidFill>
              <a:srgbClr val="FE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lv-LV"/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369888" y="447675"/>
            <a:ext cx="3306762" cy="0"/>
          </a:xfrm>
          <a:prstGeom prst="line">
            <a:avLst/>
          </a:prstGeom>
          <a:noFill/>
          <a:ln w="12700">
            <a:solidFill>
              <a:srgbClr val="FE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658" y="1507147"/>
            <a:ext cx="6025045" cy="9092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369659" y="441793"/>
            <a:ext cx="5974885" cy="911351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90980"/>
      </p:ext>
    </p:extLst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369888" y="5503863"/>
            <a:ext cx="5964237" cy="0"/>
          </a:xfrm>
          <a:prstGeom prst="line">
            <a:avLst/>
          </a:prstGeom>
          <a:noFill/>
          <a:ln w="12700">
            <a:solidFill>
              <a:srgbClr val="FE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lv-LV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369658" y="4593505"/>
            <a:ext cx="5974885" cy="911351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69658" y="5576408"/>
            <a:ext cx="5974886" cy="6904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nb-NO" dirty="0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48934"/>
      </p:ext>
    </p:extLst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369888" y="5503863"/>
            <a:ext cx="5964237" cy="0"/>
          </a:xfrm>
          <a:prstGeom prst="line">
            <a:avLst/>
          </a:prstGeom>
          <a:noFill/>
          <a:ln w="12700">
            <a:solidFill>
              <a:srgbClr val="FE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lv-LV"/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369888" y="4594225"/>
            <a:ext cx="5964237" cy="0"/>
          </a:xfrm>
          <a:prstGeom prst="line">
            <a:avLst/>
          </a:prstGeom>
          <a:noFill/>
          <a:ln w="12700">
            <a:solidFill>
              <a:srgbClr val="FE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lv-LV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369658" y="4593505"/>
            <a:ext cx="5974885" cy="911351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69658" y="5576408"/>
            <a:ext cx="5974886" cy="6904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nb-NO" dirty="0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16584"/>
      </p:ext>
    </p:extLst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2"/>
          <p:cNvSpPr txBox="1">
            <a:spLocks noChangeArrowheads="1"/>
          </p:cNvSpPr>
          <p:nvPr userDrawn="1"/>
        </p:nvSpPr>
        <p:spPr bwMode="auto">
          <a:xfrm rot="5400000">
            <a:off x="8588376" y="6259512"/>
            <a:ext cx="844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>
              <a:defRPr/>
            </a:pPr>
            <a:r>
              <a:rPr lang="nb-NO" sz="700" b="1" smtClean="0">
                <a:solidFill>
                  <a:schemeClr val="accent1"/>
                </a:solidFill>
                <a:cs typeface="Arial" charset="0"/>
              </a:rPr>
              <a:t>P&amp;D_WQ_2011</a:t>
            </a:r>
          </a:p>
        </p:txBody>
      </p:sp>
      <p:pic>
        <p:nvPicPr>
          <p:cNvPr id="3" name="Paveikslėlis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096057"/>
      </p:ext>
    </p:extLst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2"/>
          <p:cNvSpPr txBox="1">
            <a:spLocks noChangeArrowheads="1"/>
          </p:cNvSpPr>
          <p:nvPr userDrawn="1"/>
        </p:nvSpPr>
        <p:spPr bwMode="auto">
          <a:xfrm rot="5400000">
            <a:off x="8588376" y="6259512"/>
            <a:ext cx="844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>
              <a:defRPr/>
            </a:pPr>
            <a:r>
              <a:rPr lang="nb-NO" sz="700" b="1" smtClean="0">
                <a:solidFill>
                  <a:schemeClr val="accent1"/>
                </a:solidFill>
                <a:cs typeface="Arial" charset="0"/>
              </a:rPr>
              <a:t>P&amp;D_WQ_2011</a:t>
            </a:r>
          </a:p>
        </p:txBody>
      </p:sp>
    </p:spTree>
    <p:extLst>
      <p:ext uri="{BB962C8B-B14F-4D97-AF65-F5344CB8AC3E}">
        <p14:creationId xmlns:p14="http://schemas.microsoft.com/office/powerpoint/2010/main" val="1813737010"/>
      </p:ext>
    </p:extLst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3" y="694946"/>
            <a:ext cx="5199311" cy="5316216"/>
          </a:xfrm>
          <a:prstGeom prst="rect">
            <a:avLst/>
          </a:prstGeom>
        </p:spPr>
        <p:txBody>
          <a:bodyPr/>
          <a:lstStyle>
            <a:lvl1pPr marL="437539" indent="-41075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25000"/>
              <a:defRPr sz="2200"/>
            </a:lvl1pPr>
            <a:lvl2pPr marL="946513" indent="-437539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25000"/>
              <a:defRPr sz="2000"/>
            </a:lvl2pPr>
            <a:lvl3pPr marL="1384052" indent="-375034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25000"/>
              <a:tabLst>
                <a:tab pos="1446558" algn="l"/>
              </a:tabLst>
              <a:defRPr sz="1700"/>
            </a:lvl3pPr>
            <a:lvl4pPr marL="1768015" indent="-383963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25000"/>
              <a:defRPr sz="1400"/>
            </a:lvl4pPr>
            <a:lvl5pPr marL="2143049" indent="-375034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25000"/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369441" y="694946"/>
            <a:ext cx="3088134" cy="5316215"/>
          </a:xfrm>
        </p:spPr>
        <p:txBody>
          <a:bodyPr/>
          <a:lstStyle>
            <a:lvl1pPr>
              <a:defRPr sz="1600"/>
            </a:lvl1pPr>
          </a:lstStyle>
          <a:p>
            <a:pPr lvl="0"/>
            <a:endParaRPr lang="nb-NO" noProof="0" dirty="0">
              <a:sym typeface="Gill Sans" charset="0"/>
            </a:endParaRPr>
          </a:p>
        </p:txBody>
      </p:sp>
      <p:sp>
        <p:nvSpPr>
          <p:cNvPr id="5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457200">
              <a:defRPr>
                <a:ea typeface="ヒラギノ角ゴ Pro W3" charset="-128"/>
              </a:defRPr>
            </a:lvl1pPr>
          </a:lstStyle>
          <a:p>
            <a:pPr>
              <a:defRPr/>
            </a:pPr>
            <a:fld id="{51189790-B5BE-4958-A4B3-A72D42BA14BA}" type="datetime1">
              <a:rPr lang="nb-NO"/>
              <a:pPr>
                <a:defRPr/>
              </a:pPr>
              <a:t>19.12.2014</a:t>
            </a:fld>
            <a:endParaRPr lang="nb-NO"/>
          </a:p>
        </p:txBody>
      </p:sp>
      <p:sp>
        <p:nvSpPr>
          <p:cNvPr id="6" name="Plassholder for lysbildenumm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457200">
              <a:defRPr>
                <a:ea typeface="ヒラギノ角ゴ Pro W3" charset="-128"/>
              </a:defRPr>
            </a:lvl1pPr>
          </a:lstStyle>
          <a:p>
            <a:pPr>
              <a:defRPr/>
            </a:pPr>
            <a:fld id="{FDCAFE57-C65D-493F-98E2-A4BDCAFE416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Plassholder for bunntekst 1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673039"/>
      </p:ext>
    </p:extLst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5E11B-3806-4EDF-B791-A1B0BE8D24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8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484" y="2205039"/>
            <a:ext cx="5786138" cy="1082551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650" y="3356992"/>
            <a:ext cx="642913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87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32E0B4-8E1A-415F-818A-6C254AD4C9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0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aveikslėlis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162675"/>
            <a:ext cx="9064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695325"/>
            <a:ext cx="8404225" cy="536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>
                <a:sym typeface="Gill Sans" charset="0"/>
              </a:rPr>
              <a:t>Klikk for å redigere tekststiler i malen</a:t>
            </a:r>
          </a:p>
          <a:p>
            <a:pPr lvl="1"/>
            <a:r>
              <a:rPr lang="nb-NO" smtClean="0">
                <a:sym typeface="Gill Sans" charset="0"/>
              </a:rPr>
              <a:t>Andre nivå</a:t>
            </a:r>
          </a:p>
          <a:p>
            <a:pPr lvl="2"/>
            <a:r>
              <a:rPr lang="nb-NO" smtClean="0">
                <a:sym typeface="Gill Sans" charset="0"/>
              </a:rPr>
              <a:t>Tredje nivå</a:t>
            </a:r>
          </a:p>
          <a:p>
            <a:pPr lvl="3"/>
            <a:r>
              <a:rPr lang="nb-NO" smtClean="0">
                <a:sym typeface="Gill Sans" charset="0"/>
              </a:rPr>
              <a:t>Fjerde nivå</a:t>
            </a:r>
          </a:p>
          <a:p>
            <a:pPr lvl="4"/>
            <a:r>
              <a:rPr lang="nb-NO" smtClean="0">
                <a:sym typeface="Gill Sans" charset="0"/>
              </a:rPr>
              <a:t>Femte nivå</a:t>
            </a:r>
            <a:endParaRPr lang="en-US" smtClean="0">
              <a:sym typeface="Gill Sans" charset="0"/>
            </a:endParaRPr>
          </a:p>
        </p:txBody>
      </p:sp>
      <p:sp>
        <p:nvSpPr>
          <p:cNvPr id="16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812088" y="6365875"/>
            <a:ext cx="962025" cy="254000"/>
          </a:xfrm>
          <a:prstGeom prst="rect">
            <a:avLst/>
          </a:prstGeom>
        </p:spPr>
        <p:txBody>
          <a:bodyPr vert="horz" wrap="square" lIns="64291" tIns="32146" rIns="64291" bIns="32146" numCol="1" anchor="b" anchorCtr="0" compatLnSpc="1">
            <a:prstTxWarp prst="textNoShape">
              <a:avLst/>
            </a:prstTxWarp>
          </a:bodyPr>
          <a:lstStyle>
            <a:lvl1pPr algn="r" defTabSz="914400">
              <a:defRPr sz="1000">
                <a:solidFill>
                  <a:srgbClr val="8C8279"/>
                </a:solidFill>
                <a:ea typeface="ヒラギノ角ゴ ProN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A0034C76-A30D-4D26-A060-997D03B77EC2}" type="datetime1">
              <a:rPr lang="nb-NO"/>
              <a:pPr>
                <a:defRPr/>
              </a:pPr>
              <a:t>19.12.2014</a:t>
            </a:fld>
            <a:endParaRPr lang="nb-NO"/>
          </a:p>
        </p:txBody>
      </p:sp>
      <p:sp>
        <p:nvSpPr>
          <p:cNvPr id="17" name="Plassholder for lysbildenummer 16"/>
          <p:cNvSpPr>
            <a:spLocks noGrp="1"/>
          </p:cNvSpPr>
          <p:nvPr>
            <p:ph type="sldNum" sz="quarter" idx="4"/>
          </p:nvPr>
        </p:nvSpPr>
        <p:spPr>
          <a:xfrm>
            <a:off x="2851150" y="6365875"/>
            <a:ext cx="455613" cy="254000"/>
          </a:xfrm>
          <a:prstGeom prst="rect">
            <a:avLst/>
          </a:prstGeom>
        </p:spPr>
        <p:txBody>
          <a:bodyPr vert="horz" wrap="square" lIns="64291" tIns="32146" rIns="64291" bIns="32146" numCol="1" anchor="b" anchorCtr="0" compatLnSpc="1">
            <a:prstTxWarp prst="textNoShape">
              <a:avLst/>
            </a:prstTxWarp>
          </a:bodyPr>
          <a:lstStyle>
            <a:lvl1pPr defTabSz="914400">
              <a:defRPr sz="1000">
                <a:solidFill>
                  <a:srgbClr val="8C8279"/>
                </a:solidFill>
                <a:ea typeface="ヒラギノ角ゴ ProN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4634E1F4-83B8-47FA-96AA-BE521999D4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rot="10800000" flipH="1">
            <a:off x="2805113" y="6619875"/>
            <a:ext cx="5969000" cy="4763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lv-LV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3"/>
          </p:nvPr>
        </p:nvSpPr>
        <p:spPr>
          <a:xfrm>
            <a:off x="3457575" y="6365875"/>
            <a:ext cx="4252913" cy="254000"/>
          </a:xfrm>
          <a:prstGeom prst="rect">
            <a:avLst/>
          </a:prstGeom>
        </p:spPr>
        <p:txBody>
          <a:bodyPr vert="horz" lIns="64291" tIns="32146" rIns="64291" bIns="32146" rtlCol="0" anchor="b"/>
          <a:lstStyle>
            <a:lvl1pPr algn="ctr" defTabSz="914400">
              <a:defRPr sz="1000">
                <a:solidFill>
                  <a:srgbClr val="333333">
                    <a:tint val="75000"/>
                  </a:srgbClr>
                </a:solidFill>
                <a:latin typeface="Arial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3" name="Line 6"/>
          <p:cNvSpPr>
            <a:spLocks noChangeShapeType="1"/>
          </p:cNvSpPr>
          <p:nvPr/>
        </p:nvSpPr>
        <p:spPr bwMode="auto">
          <a:xfrm>
            <a:off x="369888" y="588963"/>
            <a:ext cx="8399462" cy="4762"/>
          </a:xfrm>
          <a:prstGeom prst="line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lv-LV"/>
          </a:p>
        </p:txBody>
      </p:sp>
      <p:sp>
        <p:nvSpPr>
          <p:cNvPr id="1034" name="Line 6"/>
          <p:cNvSpPr>
            <a:spLocks noChangeShapeType="1"/>
          </p:cNvSpPr>
          <p:nvPr/>
        </p:nvSpPr>
        <p:spPr bwMode="auto">
          <a:xfrm>
            <a:off x="369888" y="188913"/>
            <a:ext cx="8404225" cy="0"/>
          </a:xfrm>
          <a:prstGeom prst="line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lv-LV"/>
          </a:p>
        </p:txBody>
      </p:sp>
      <p:sp>
        <p:nvSpPr>
          <p:cNvPr id="1035" name="Plassholder for tittel 4"/>
          <p:cNvSpPr>
            <a:spLocks noGrp="1"/>
          </p:cNvSpPr>
          <p:nvPr>
            <p:ph type="title"/>
          </p:nvPr>
        </p:nvSpPr>
        <p:spPr bwMode="auto">
          <a:xfrm>
            <a:off x="369888" y="188913"/>
            <a:ext cx="84042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 smtClean="0">
                <a:sym typeface="Arial" pitchFamily="34" charset="0"/>
              </a:rPr>
              <a:t>KLIKK FOR Å REDIGERE TITTELSTIL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6" r:id="rId1"/>
    <p:sldLayoutId id="2147484957" r:id="rId2"/>
    <p:sldLayoutId id="2147484958" r:id="rId3"/>
    <p:sldLayoutId id="2147484959" r:id="rId4"/>
    <p:sldLayoutId id="2147484960" r:id="rId5"/>
    <p:sldLayoutId id="2147484961" r:id="rId6"/>
    <p:sldLayoutId id="2147484964" r:id="rId7"/>
    <p:sldLayoutId id="2147484966" r:id="rId8"/>
    <p:sldLayoutId id="2147484967" r:id="rId9"/>
  </p:sldLayoutIdLst>
  <p:transition spd="med" advClick="0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+mj-lt"/>
          <a:ea typeface="ヒラギノ角ゴ Pro W3" charset="0"/>
          <a:cs typeface="MS PGothic" pitchFamily="34" charset="-128"/>
          <a:sym typeface="Arial" pitchFamily="34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  <a:ea typeface="ヒラギノ角ゴ Pro W3" charset="0"/>
          <a:cs typeface="MS PGothic" pitchFamily="34" charset="-128"/>
          <a:sym typeface="Arial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  <a:ea typeface="ヒラギノ角ゴ Pro W3" charset="0"/>
          <a:cs typeface="MS PGothic" pitchFamily="34" charset="-128"/>
          <a:sym typeface="Arial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  <a:ea typeface="ヒラギノ角ゴ Pro W3" charset="0"/>
          <a:cs typeface="MS PGothic" pitchFamily="34" charset="-128"/>
          <a:sym typeface="Arial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  <a:ea typeface="ヒラギノ角ゴ Pro W3" charset="0"/>
          <a:cs typeface="MS PGothic" pitchFamily="34" charset="-128"/>
          <a:sym typeface="Arial" pitchFamily="34" charset="0"/>
        </a:defRPr>
      </a:lvl5pPr>
      <a:lvl6pPr marL="32145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FEFFFE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64291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FEFFFE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964372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FEFFFE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28582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FEFFFE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82588" algn="l" rtl="0" eaLnBrk="0" fontAlgn="base" hangingPunct="0">
        <a:spcBef>
          <a:spcPts val="2600"/>
        </a:spcBef>
        <a:spcAft>
          <a:spcPct val="0"/>
        </a:spcAft>
        <a:buSzPct val="171000"/>
        <a:buFont typeface="Gill Sans"/>
        <a:buChar char="•"/>
        <a:defRPr sz="2000">
          <a:solidFill>
            <a:schemeClr val="tx1"/>
          </a:solidFill>
          <a:latin typeface="+mj-lt"/>
          <a:ea typeface="ヒラギノ角ゴ Pro W3" charset="0"/>
          <a:cs typeface="MS PGothic" pitchFamily="34" charset="-128"/>
          <a:sym typeface="Gill Sans"/>
        </a:defRPr>
      </a:lvl1pPr>
      <a:lvl2pPr marL="758825" indent="-382588" algn="l" rtl="0" eaLnBrk="0" fontAlgn="base" hangingPunct="0">
        <a:spcBef>
          <a:spcPts val="2600"/>
        </a:spcBef>
        <a:spcAft>
          <a:spcPct val="0"/>
        </a:spcAft>
        <a:buSzPct val="171000"/>
        <a:buFont typeface="Gill Sans"/>
        <a:buChar char="•"/>
        <a:defRPr sz="2000">
          <a:solidFill>
            <a:schemeClr val="tx1"/>
          </a:solidFill>
          <a:latin typeface="+mj-lt"/>
          <a:ea typeface="ヒラギノ角ゴ Pro W3" charset="-128"/>
          <a:cs typeface="MS PGothic" pitchFamily="34" charset="-128"/>
          <a:sym typeface="Gill Sans"/>
        </a:defRPr>
      </a:lvl2pPr>
      <a:lvl3pPr marL="1133475" indent="-374650" algn="l" rtl="0" eaLnBrk="0" fontAlgn="base" hangingPunct="0">
        <a:spcBef>
          <a:spcPts val="2600"/>
        </a:spcBef>
        <a:spcAft>
          <a:spcPct val="0"/>
        </a:spcAft>
        <a:buSzPct val="171000"/>
        <a:buFont typeface="Gill Sans"/>
        <a:buChar char="•"/>
        <a:defRPr sz="2000">
          <a:solidFill>
            <a:schemeClr val="tx1"/>
          </a:solidFill>
          <a:latin typeface="+mj-lt"/>
          <a:ea typeface="ヒラギノ角ゴ Pro W3" charset="-128"/>
          <a:cs typeface="MS PGothic" pitchFamily="34" charset="-128"/>
          <a:sym typeface="Gill Sans"/>
        </a:defRPr>
      </a:lvl3pPr>
      <a:lvl4pPr marL="1517650" indent="-382588" algn="l" rtl="0" eaLnBrk="0" fontAlgn="base" hangingPunct="0">
        <a:spcBef>
          <a:spcPts val="2600"/>
        </a:spcBef>
        <a:spcAft>
          <a:spcPct val="0"/>
        </a:spcAft>
        <a:buSzPct val="171000"/>
        <a:buFont typeface="Gill Sans"/>
        <a:buChar char="•"/>
        <a:defRPr sz="2000">
          <a:solidFill>
            <a:schemeClr val="tx1"/>
          </a:solidFill>
          <a:latin typeface="+mj-lt"/>
          <a:ea typeface="ヒラギノ角ゴ Pro W3" charset="-128"/>
          <a:cs typeface="MS PGothic" pitchFamily="34" charset="-128"/>
          <a:sym typeface="Gill Sans"/>
        </a:defRPr>
      </a:lvl4pPr>
      <a:lvl5pPr marL="1892300" indent="-374650" algn="l" rtl="0" eaLnBrk="0" fontAlgn="base" hangingPunct="0">
        <a:spcBef>
          <a:spcPts val="2600"/>
        </a:spcBef>
        <a:spcAft>
          <a:spcPct val="0"/>
        </a:spcAft>
        <a:buSzPct val="171000"/>
        <a:buFont typeface="Gill Sans"/>
        <a:buChar char="•"/>
        <a:defRPr sz="2000">
          <a:solidFill>
            <a:schemeClr val="tx1"/>
          </a:solidFill>
          <a:latin typeface="+mj-lt"/>
          <a:ea typeface="ヒラギノ角ゴ Pro W3" charset="-128"/>
          <a:cs typeface="MS PGothic" pitchFamily="34" charset="-128"/>
          <a:sym typeface="Gill Sans"/>
        </a:defRPr>
      </a:lvl5pPr>
      <a:lvl6pPr marL="2357354" indent="-562550" algn="l" rtl="0" eaLnBrk="1" fontAlgn="base" hangingPunct="1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78811" indent="-562550" algn="l" rtl="0" eaLnBrk="1" fontAlgn="base" hangingPunct="1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000268" indent="-562550" algn="l" rtl="0" eaLnBrk="1" fontAlgn="base" hangingPunct="1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21726" indent="-562550" algn="l" rtl="0" eaLnBrk="1" fontAlgn="base" hangingPunct="1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tel 3"/>
          <p:cNvSpPr>
            <a:spLocks noGrp="1"/>
          </p:cNvSpPr>
          <p:nvPr>
            <p:ph type="title"/>
          </p:nvPr>
        </p:nvSpPr>
        <p:spPr>
          <a:xfrm>
            <a:off x="379581" y="4693186"/>
            <a:ext cx="6301774" cy="858529"/>
          </a:xfrm>
        </p:spPr>
        <p:txBody>
          <a:bodyPr/>
          <a:lstStyle/>
          <a:p>
            <a:pPr algn="l"/>
            <a:r>
              <a:rPr lang="lv-LV" sz="2400" b="1" dirty="0" smtClean="0"/>
              <a:t>Latvijas piena nozares attīstības iespējas</a:t>
            </a:r>
            <a:endParaRPr lang="nb-NO" dirty="0" smtClean="0">
              <a:latin typeface="Verdana" pitchFamily="34" charset="0"/>
              <a:ea typeface="ヒラギノ角ゴ Pro W3" charset="-128"/>
            </a:endParaRPr>
          </a:p>
        </p:txBody>
      </p:sp>
      <p:sp>
        <p:nvSpPr>
          <p:cNvPr id="4" name="Undertittel 4"/>
          <p:cNvSpPr txBox="1">
            <a:spLocks/>
          </p:cNvSpPr>
          <p:nvPr/>
        </p:nvSpPr>
        <p:spPr bwMode="auto">
          <a:xfrm>
            <a:off x="555172" y="5896428"/>
            <a:ext cx="3744912" cy="57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/>
            </a:pPr>
            <a:r>
              <a:rPr kumimoji="0" lang="lv-LV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 charset="0"/>
                <a:cs typeface="ＭＳ Ｐゴシック" charset="0"/>
                <a:sym typeface="Gill Sans" charset="0"/>
              </a:rPr>
              <a:t>Pēteris Strautiņš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/>
            </a:pPr>
            <a:r>
              <a:rPr kumimoji="0" lang="lv-LV" sz="1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 charset="0"/>
                <a:cs typeface="ＭＳ Ｐゴシック" charset="0"/>
                <a:sym typeface="Gill Sans" charset="0"/>
              </a:rPr>
              <a:t>2014.gada 11.decembris</a:t>
            </a:r>
            <a:endParaRPr kumimoji="0" lang="nb-NO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ＭＳ Ｐゴシック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5470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9028"/>
            <a:ext cx="8305800" cy="838200"/>
          </a:xfrm>
        </p:spPr>
        <p:txBody>
          <a:bodyPr/>
          <a:lstStyle/>
          <a:p>
            <a:r>
              <a:rPr lang="lv-LV" sz="2400" dirty="0"/>
              <a:t>Mīnusi</a:t>
            </a:r>
            <a:r>
              <a:rPr lang="lv-LV" dirty="0"/>
              <a:t>	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305800" cy="5105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lv-LV" dirty="0"/>
              <a:t>Vidējais piena saimniecības lielums vēl ir daudz par mazu.</a:t>
            </a:r>
          </a:p>
          <a:p>
            <a:pPr>
              <a:spcBef>
                <a:spcPts val="600"/>
              </a:spcBef>
            </a:pPr>
            <a:r>
              <a:rPr lang="lv-LV" dirty="0"/>
              <a:t>Nozares “sociālā slodze” varētu būt kavējusi uz attīstību vērstus lēmumus.</a:t>
            </a:r>
          </a:p>
          <a:p>
            <a:pPr>
              <a:spcBef>
                <a:spcPts val="600"/>
              </a:spcBef>
            </a:pPr>
            <a:r>
              <a:rPr lang="lv-LV" dirty="0"/>
              <a:t>Pārstrādātāju darbības mērogi ir nelieli pat Baltijas kontekstā.</a:t>
            </a:r>
          </a:p>
          <a:p>
            <a:pPr>
              <a:spcBef>
                <a:spcPts val="600"/>
              </a:spcBef>
            </a:pPr>
            <a:r>
              <a:rPr lang="lv-LV" dirty="0"/>
              <a:t>Ceļu kvalitāte valsts robežās. 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lv-LV" dirty="0" smtClean="0"/>
              <a:t>Latvijas </a:t>
            </a:r>
            <a:r>
              <a:rPr lang="lv-LV" dirty="0"/>
              <a:t>piena pārstrādātājiem nav spēcīgu Eiropas mēroga zīmolu. Te ir runa gan par: </a:t>
            </a:r>
          </a:p>
          <a:p>
            <a:pPr lvl="1">
              <a:spcBef>
                <a:spcPts val="600"/>
              </a:spcBef>
            </a:pPr>
            <a:r>
              <a:rPr lang="lv-LV" sz="1800" dirty="0"/>
              <a:t>Vēsturiskajiem, ar ģeogrāfiju saistītajiem zīmoliem – </a:t>
            </a:r>
            <a:r>
              <a:rPr lang="lv-LV" sz="1800" i="1" dirty="0" err="1"/>
              <a:t>Roquefort</a:t>
            </a:r>
            <a:r>
              <a:rPr lang="lv-LV" sz="1800" dirty="0"/>
              <a:t>, </a:t>
            </a:r>
            <a:r>
              <a:rPr lang="lv-LV" sz="1800" i="1" dirty="0" err="1"/>
              <a:t>Parmezan</a:t>
            </a:r>
            <a:r>
              <a:rPr lang="lv-LV" sz="1800" dirty="0"/>
              <a:t> u.t.t. sieri. </a:t>
            </a:r>
          </a:p>
          <a:p>
            <a:pPr lvl="1">
              <a:spcBef>
                <a:spcPts val="600"/>
              </a:spcBef>
            </a:pPr>
            <a:r>
              <a:rPr lang="lv-LV" sz="1800" dirty="0"/>
              <a:t>Mūsdienu “masu produktu” zīmoliem – </a:t>
            </a:r>
            <a:r>
              <a:rPr lang="lv-LV" sz="1800" i="1" dirty="0" err="1"/>
              <a:t>Actimel</a:t>
            </a:r>
            <a:r>
              <a:rPr lang="lv-LV" sz="1800" dirty="0"/>
              <a:t> u.tml. </a:t>
            </a:r>
          </a:p>
          <a:p>
            <a:pPr>
              <a:spcBef>
                <a:spcPts val="600"/>
              </a:spcBef>
            </a:pPr>
            <a:r>
              <a:rPr lang="lv-LV" dirty="0" smtClean="0"/>
              <a:t>Dabas </a:t>
            </a:r>
            <a:r>
              <a:rPr lang="lv-LV" dirty="0"/>
              <a:t>apstākļi ir piemēroti, bet ne tik piemēroti kā, teiksim, Ziemeļfrancijā. </a:t>
            </a:r>
            <a:endParaRPr lang="lv-LV" dirty="0" smtClean="0"/>
          </a:p>
          <a:p>
            <a:pPr>
              <a:spcBef>
                <a:spcPts val="600"/>
              </a:spcBef>
            </a:pPr>
            <a:r>
              <a:rPr lang="lv-LV" dirty="0" smtClean="0"/>
              <a:t>Salīdzinājumā </a:t>
            </a:r>
            <a:r>
              <a:rPr lang="lv-LV" dirty="0"/>
              <a:t>ar ES vidējo līmeni mazāki tiešmaksājumi. </a:t>
            </a:r>
          </a:p>
          <a:p>
            <a:pPr>
              <a:spcBef>
                <a:spcPts val="600"/>
              </a:spcBef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077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86"/>
            <a:ext cx="8229600" cy="792163"/>
          </a:xfrm>
        </p:spPr>
        <p:txBody>
          <a:bodyPr/>
          <a:lstStyle/>
          <a:p>
            <a:r>
              <a:rPr lang="lv-LV" sz="2400" dirty="0"/>
              <a:t>Iespējas</a:t>
            </a:r>
            <a:r>
              <a:rPr lang="lv-LV" sz="1800" dirty="0"/>
              <a:t> 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1656"/>
            <a:ext cx="8382000" cy="541679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lv-LV" sz="1800" dirty="0"/>
              <a:t>Piena kvotu atcelšana pavērs iespējas ražošanas apjomu pieaugumam.</a:t>
            </a:r>
          </a:p>
          <a:p>
            <a:pPr>
              <a:spcBef>
                <a:spcPts val="600"/>
              </a:spcBef>
            </a:pPr>
            <a:r>
              <a:rPr lang="lv-LV" sz="1800" dirty="0"/>
              <a:t>Iedzīvotāju skaita un ienākumu pieaugums Āzijā un Āfrikā nozīmē neizbēgami augošu pieprasījumu pēc pulveriem, siera, sviesta un citiem tālu transportējamiem produktiem.</a:t>
            </a:r>
          </a:p>
          <a:p>
            <a:pPr>
              <a:spcBef>
                <a:spcPts val="600"/>
              </a:spcBef>
            </a:pPr>
            <a:r>
              <a:rPr lang="lv-LV" sz="1800" dirty="0" smtClean="0"/>
              <a:t>Ražošanas </a:t>
            </a:r>
            <a:r>
              <a:rPr lang="lv-LV" sz="1800" dirty="0"/>
              <a:t>apjomu pieaugums veicinās klāstera efektu pastiprināšanos:</a:t>
            </a:r>
          </a:p>
          <a:p>
            <a:pPr lvl="1">
              <a:spcBef>
                <a:spcPts val="600"/>
              </a:spcBef>
            </a:pPr>
            <a:r>
              <a:rPr lang="lv-LV" sz="1400" dirty="0"/>
              <a:t>Lielāks ražošanas apjoms noteiktā teritorijā = zemākas transporta izmaksas.</a:t>
            </a:r>
          </a:p>
          <a:p>
            <a:pPr lvl="1">
              <a:spcBef>
                <a:spcPts val="600"/>
              </a:spcBef>
            </a:pPr>
            <a:r>
              <a:rPr lang="lv-LV" sz="1400" dirty="0"/>
              <a:t>Eksportēto produktu apjomu pieaugums palielinās Latvijas kā izcelsmes valsts zīmola vērtību.</a:t>
            </a:r>
          </a:p>
          <a:p>
            <a:pPr>
              <a:spcBef>
                <a:spcPts val="600"/>
              </a:spcBef>
            </a:pPr>
            <a:r>
              <a:rPr lang="lv-LV" sz="1800" dirty="0" smtClean="0"/>
              <a:t>Private </a:t>
            </a:r>
            <a:r>
              <a:rPr lang="lv-LV" sz="1800" i="1" dirty="0" err="1" smtClean="0"/>
              <a:t>label</a:t>
            </a:r>
            <a:r>
              <a:rPr lang="lv-LV" sz="1800" dirty="0" smtClean="0"/>
              <a:t> pieaugums Rietumeiropas tirgū</a:t>
            </a:r>
          </a:p>
          <a:p>
            <a:pPr>
              <a:spcBef>
                <a:spcPts val="600"/>
              </a:spcBef>
            </a:pPr>
            <a:r>
              <a:rPr lang="lv-LV" sz="1800" dirty="0" smtClean="0"/>
              <a:t>Pieaugs </a:t>
            </a:r>
            <a:r>
              <a:rPr lang="lv-LV" sz="1800" dirty="0"/>
              <a:t>Latvijas iedzīvotāju ienākumi.</a:t>
            </a:r>
          </a:p>
          <a:p>
            <a:pPr>
              <a:spcBef>
                <a:spcPts val="600"/>
              </a:spcBef>
            </a:pPr>
            <a:r>
              <a:rPr lang="lv-LV" sz="1800" dirty="0" smtClean="0"/>
              <a:t>Pieaugs </a:t>
            </a:r>
            <a:r>
              <a:rPr lang="lv-LV" sz="1800" dirty="0"/>
              <a:t>ES </a:t>
            </a:r>
            <a:r>
              <a:rPr lang="lv-LV" sz="1800" dirty="0" smtClean="0"/>
              <a:t>tiešmaksājumi.</a:t>
            </a:r>
            <a:endParaRPr lang="lv-LV" sz="1800" dirty="0"/>
          </a:p>
          <a:p>
            <a:pPr>
              <a:spcBef>
                <a:spcPts val="600"/>
              </a:spcBef>
            </a:pPr>
            <a:r>
              <a:rPr lang="lv-LV" sz="1800" dirty="0" smtClean="0"/>
              <a:t>ES </a:t>
            </a:r>
            <a:r>
              <a:rPr lang="lv-LV" sz="1800" dirty="0"/>
              <a:t>fondi palīdzēs uzlabot daudzu autoceļu kvalitāti.</a:t>
            </a:r>
          </a:p>
          <a:p>
            <a:pPr>
              <a:spcBef>
                <a:spcPts val="600"/>
              </a:spcBef>
            </a:pPr>
            <a:r>
              <a:rPr lang="lv-LV" sz="1800" dirty="0" smtClean="0"/>
              <a:t>ES </a:t>
            </a:r>
            <a:r>
              <a:rPr lang="lv-LV" sz="1800" dirty="0"/>
              <a:t>piena kvotu atcelšanas ietekme uz cenām var veicināt saimniecību konsolidāciju.</a:t>
            </a:r>
          </a:p>
          <a:p>
            <a:pPr>
              <a:spcBef>
                <a:spcPts val="600"/>
              </a:spcBef>
            </a:pPr>
            <a:r>
              <a:rPr lang="lv-LV" sz="1800" dirty="0" smtClean="0"/>
              <a:t>Krievijas embargo saules puse - </a:t>
            </a:r>
            <a:r>
              <a:rPr lang="lv-LV" sz="1800" dirty="0"/>
              <a:t>nozares pamatos vairs nav lielu “bumbu</a:t>
            </a:r>
            <a:r>
              <a:rPr lang="lv-LV" sz="1800" dirty="0" smtClean="0"/>
              <a:t>”, kas varētu uzsprāgt.</a:t>
            </a:r>
            <a:endParaRPr lang="lv-LV" sz="1800" dirty="0"/>
          </a:p>
          <a:p>
            <a:pPr>
              <a:spcBef>
                <a:spcPts val="600"/>
              </a:spcBef>
            </a:pPr>
            <a:r>
              <a:rPr lang="lv-LV" sz="1800" dirty="0"/>
              <a:t>Naftas cenu </a:t>
            </a:r>
            <a:r>
              <a:rPr lang="lv-LV" sz="1800" dirty="0" smtClean="0"/>
              <a:t>pazemināšanās.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275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762000"/>
          </a:xfrm>
        </p:spPr>
        <p:txBody>
          <a:bodyPr/>
          <a:lstStyle/>
          <a:p>
            <a:r>
              <a:rPr lang="lv-LV" sz="2400" dirty="0"/>
              <a:t>Draudi</a:t>
            </a:r>
            <a:endParaRPr lang="en-US" sz="24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219" y="1009568"/>
            <a:ext cx="7644245" cy="469504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lv-LV" dirty="0"/>
              <a:t>ES piena kvotu atcelšana var nozīmēt </a:t>
            </a:r>
            <a:r>
              <a:rPr lang="lv-LV" i="1" dirty="0" err="1"/>
              <a:t>ceteris</a:t>
            </a:r>
            <a:r>
              <a:rPr lang="lv-LV" i="1" dirty="0"/>
              <a:t> </a:t>
            </a:r>
            <a:r>
              <a:rPr lang="lv-LV" i="1" dirty="0" err="1"/>
              <a:t>paribus</a:t>
            </a:r>
            <a:r>
              <a:rPr lang="lv-LV" dirty="0"/>
              <a:t> zemākas piena cenas, kas, lai arī veicinās nozares konsolidāciju, var radīt protestus pret pārmaiņu tūlītējām sociālajām sekām.</a:t>
            </a:r>
          </a:p>
          <a:p>
            <a:pPr>
              <a:spcBef>
                <a:spcPts val="600"/>
              </a:spcBef>
            </a:pPr>
            <a:r>
              <a:rPr lang="lv-LV" dirty="0"/>
              <a:t>Iedzīvotāju skaits Latvijā vēl var samazināties, taču nav īstas skaidrības, kas notiek šobrīd, skat. rakstu “Statistika, liela statistika un informācijas karš”, </a:t>
            </a:r>
            <a:r>
              <a:rPr lang="lv-LV" i="1" dirty="0" err="1"/>
              <a:t>www.delfi.lv</a:t>
            </a:r>
            <a:r>
              <a:rPr lang="lv-LV" dirty="0"/>
              <a:t>, 11.08.2014.</a:t>
            </a:r>
          </a:p>
          <a:p>
            <a:pPr>
              <a:spcBef>
                <a:spcPts val="600"/>
              </a:spcBef>
            </a:pPr>
            <a:r>
              <a:rPr lang="lv-LV" i="1" dirty="0" smtClean="0"/>
              <a:t>Private </a:t>
            </a:r>
            <a:r>
              <a:rPr lang="lv-LV" i="1" dirty="0" err="1"/>
              <a:t>label</a:t>
            </a:r>
            <a:r>
              <a:rPr lang="lv-LV" dirty="0"/>
              <a:t> produktu pieaugums vietējā tirgū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lv-LV" dirty="0"/>
              <a:t>Naudas ceļu būvei nebūs pietiekami daudz, lai novērstu daudzu reģionālo ceļu kvalitātes pasliktināšanos.</a:t>
            </a:r>
          </a:p>
          <a:p>
            <a:pPr>
              <a:spcBef>
                <a:spcPts val="600"/>
              </a:spcBef>
            </a:pPr>
            <a:r>
              <a:rPr lang="lv-LV" dirty="0" smtClean="0"/>
              <a:t>Naftas cenas ir stipri samazinājušās, tas nozīmē, ka ir kāpuma risks nākotnē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287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30628"/>
            <a:ext cx="8229600" cy="1030514"/>
          </a:xfrm>
        </p:spPr>
        <p:txBody>
          <a:bodyPr/>
          <a:lstStyle/>
          <a:p>
            <a:r>
              <a:rPr lang="lv-LV" sz="2400" dirty="0"/>
              <a:t>Nozares “absolūto” priekšrocību vai to trūkuma nosacītība</a:t>
            </a:r>
            <a:endParaRPr lang="en-US" sz="24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0709" y="1782288"/>
            <a:ext cx="6695209" cy="4389912"/>
          </a:xfrm>
        </p:spPr>
        <p:txBody>
          <a:bodyPr/>
          <a:lstStyle/>
          <a:p>
            <a:pPr algn="ctr">
              <a:spcBef>
                <a:spcPct val="40000"/>
              </a:spcBef>
              <a:buFontTx/>
              <a:buNone/>
            </a:pPr>
            <a:r>
              <a:rPr lang="lv-LV" sz="2400" dirty="0"/>
              <a:t>Latvija nav piena ražošanai pati piemērotākā zeme pasaulē, bet tas nenozīmē, ka nozare šeit nevar attīstīties.</a:t>
            </a:r>
          </a:p>
          <a:p>
            <a:pPr algn="ctr">
              <a:spcBef>
                <a:spcPct val="40000"/>
              </a:spcBef>
              <a:buFontTx/>
              <a:buNone/>
            </a:pPr>
            <a:r>
              <a:rPr lang="lv-LV" sz="2400" dirty="0"/>
              <a:t>Šo domu palīdz saprast Deivida Rikardo starptautiskās tirdzniecības teorija, kas, lai arī nav absolūti reālistiska, lieliski ilustrē situācijas būtību.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01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544286"/>
          </a:xfrm>
        </p:spPr>
        <p:txBody>
          <a:bodyPr/>
          <a:lstStyle/>
          <a:p>
            <a:r>
              <a:rPr lang="lv-LV" dirty="0" err="1"/>
              <a:t>Ābolistāna</a:t>
            </a:r>
            <a:r>
              <a:rPr lang="lv-LV" dirty="0"/>
              <a:t> un </a:t>
            </a:r>
            <a:r>
              <a:rPr lang="lv-LV" dirty="0" err="1"/>
              <a:t>Banānistāna</a:t>
            </a:r>
            <a:endParaRPr lang="en-US" dirty="0"/>
          </a:p>
        </p:txBody>
      </p:sp>
      <p:graphicFrame>
        <p:nvGraphicFramePr>
          <p:cNvPr id="12303" name="Group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765936"/>
              </p:ext>
            </p:extLst>
          </p:nvPr>
        </p:nvGraphicFramePr>
        <p:xfrm>
          <a:off x="2743200" y="3352800"/>
          <a:ext cx="5334000" cy="2925763"/>
        </p:xfrm>
        <a:graphic>
          <a:graphicData uri="http://schemas.openxmlformats.org/drawingml/2006/table">
            <a:tbl>
              <a:tblPr/>
              <a:tblGrid>
                <a:gridCol w="2667000"/>
                <a:gridCol w="2667000"/>
              </a:tblGrid>
              <a:tr h="146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895600" y="27432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v-LV" i="1" dirty="0"/>
              <a:t>Āboli</a:t>
            </a:r>
            <a:endParaRPr lang="en-US" i="1" dirty="0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715000" y="27432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v-LV" i="1" dirty="0"/>
              <a:t>Banāni</a:t>
            </a:r>
            <a:endParaRPr lang="en-US" i="1" dirty="0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066800" y="3962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v-LV" i="1" dirty="0" err="1"/>
              <a:t>Ābolistāna</a:t>
            </a:r>
            <a:endParaRPr lang="en-US" i="1" dirty="0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990600" y="5334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v-LV" i="1" dirty="0" err="1"/>
              <a:t>Banānistāna</a:t>
            </a:r>
            <a:endParaRPr lang="en-US" i="1" dirty="0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09600" y="1121228"/>
            <a:ext cx="784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v-LV" dirty="0"/>
              <a:t>Salīdzinošo priekšrocību pamatideja – kaut arī </a:t>
            </a:r>
            <a:r>
              <a:rPr lang="lv-LV" dirty="0" err="1"/>
              <a:t>Ābolistāna</a:t>
            </a:r>
            <a:r>
              <a:rPr lang="lv-LV" dirty="0"/>
              <a:t> var ar noteiktu resursu (zeme, cilvēku laiks) daudzumu saražot vairāk jebkuras preces, </a:t>
            </a:r>
            <a:r>
              <a:rPr lang="lv-LV" dirty="0" err="1"/>
              <a:t>Banānistāna</a:t>
            </a:r>
            <a:r>
              <a:rPr lang="lv-LV" dirty="0"/>
              <a:t> varēs pasaules tirgū konkurēt ar banāniem, jo resursu cenas </a:t>
            </a:r>
            <a:r>
              <a:rPr lang="lv-LV" dirty="0" err="1"/>
              <a:t>Banānistānā</a:t>
            </a:r>
            <a:r>
              <a:rPr lang="lv-LV" dirty="0"/>
              <a:t> būs zemākas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4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lv-LV" dirty="0"/>
              <a:t>Zaļenieki un Akmeņrags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1295400"/>
          </a:xfrm>
        </p:spPr>
        <p:txBody>
          <a:bodyPr/>
          <a:lstStyle/>
          <a:p>
            <a:pPr algn="ctr">
              <a:spcBef>
                <a:spcPct val="40000"/>
              </a:spcBef>
              <a:buFontTx/>
              <a:buNone/>
            </a:pPr>
            <a:r>
              <a:rPr lang="lv-LV" sz="1800" dirty="0"/>
              <a:t>Rikardo loģika attiecas arī uz lauksaimniecības nozaru izvietojumu </a:t>
            </a:r>
            <a:r>
              <a:rPr lang="lv-LV" sz="1800" dirty="0" smtClean="0"/>
              <a:t>vienas valsts ietvaros. </a:t>
            </a:r>
            <a:endParaRPr lang="lv-LV" sz="1800" dirty="0"/>
          </a:p>
          <a:p>
            <a:pPr algn="ctr">
              <a:spcBef>
                <a:spcPct val="40000"/>
              </a:spcBef>
              <a:buFontTx/>
              <a:buNone/>
            </a:pPr>
            <a:r>
              <a:rPr lang="lv-LV" sz="1800" dirty="0"/>
              <a:t>Kaut arī Zaļeniekos uz platības vienību var saražot vairāk jebkādu lauksaimniecības produktu, nozare Akmeņragā tomēr var būt izdevīga</a:t>
            </a:r>
            <a:endParaRPr lang="en-US" sz="1800" dirty="0"/>
          </a:p>
        </p:txBody>
      </p:sp>
      <p:graphicFrame>
        <p:nvGraphicFramePr>
          <p:cNvPr id="922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35953"/>
              </p:ext>
            </p:extLst>
          </p:nvPr>
        </p:nvGraphicFramePr>
        <p:xfrm>
          <a:off x="2895600" y="3505200"/>
          <a:ext cx="5334000" cy="2925763"/>
        </p:xfrm>
        <a:graphic>
          <a:graphicData uri="http://schemas.openxmlformats.org/drawingml/2006/table">
            <a:tbl>
              <a:tblPr/>
              <a:tblGrid>
                <a:gridCol w="2667000"/>
                <a:gridCol w="2667000"/>
              </a:tblGrid>
              <a:tr h="146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(4?)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048000" y="28956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v-LV"/>
              <a:t>Kvieši</a:t>
            </a:r>
            <a:endParaRPr lang="en-US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867400" y="28956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v-LV"/>
              <a:t>Piens</a:t>
            </a:r>
            <a:endParaRPr 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219200" y="41148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v-LV"/>
              <a:t>Zaļenieki</a:t>
            </a:r>
            <a:endParaRPr lang="en-US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143000" y="5486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v-LV"/>
              <a:t>Akmeņrags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992"/>
            <a:ext cx="8229600" cy="629371"/>
          </a:xfrm>
        </p:spPr>
        <p:txBody>
          <a:bodyPr/>
          <a:lstStyle/>
          <a:p>
            <a:r>
              <a:rPr lang="lv-LV" dirty="0" smtClean="0"/>
              <a:t>Pasaule ir netaisnīga, bet ar mēru</a:t>
            </a:r>
            <a:endParaRPr lang="lv-LV" dirty="0"/>
          </a:p>
        </p:txBody>
      </p:sp>
      <p:pic>
        <p:nvPicPr>
          <p:cNvPr id="2050" name="Picture 2" descr="https://encrypted-tbn1.gstatic.com/images?q=tbn:ANd9GcT1dcluh7tHzR0o8Y3gQ1CDuQitNQfLz7BeR8wUAGY6cu2vsp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41" y="1075707"/>
            <a:ext cx="2374236" cy="27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RFqpWeL7VEwpQm9HR3OYo9tVoajVxcn6W8a7LylOwkQB2g4O-4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075706"/>
            <a:ext cx="1880410" cy="201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3.gstatic.com/images?q=tbn:ANd9GcSrKEUkyoWfgowaMDEiyGpcKNuzj3i9z3HVjf0i3PbexL16_z3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95" y="1075706"/>
            <a:ext cx="3043514" cy="34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4702679"/>
            <a:ext cx="8229600" cy="193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ヒラギノ角ゴ Pro W3" charset="0"/>
                <a:cs typeface="MS PGothic" pitchFamily="34" charset="-128"/>
                <a:sym typeface="Arial" pitchFamily="34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ヒラギノ角ゴ Pro W3" charset="0"/>
                <a:cs typeface="MS PGothic" pitchFamily="34" charset="-128"/>
                <a:sym typeface="Arial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ヒラギノ角ゴ Pro W3" charset="0"/>
                <a:cs typeface="MS PGothic" pitchFamily="34" charset="-128"/>
                <a:sym typeface="Arial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ヒラギノ角ゴ Pro W3" charset="0"/>
                <a:cs typeface="MS PGothic" pitchFamily="34" charset="-128"/>
                <a:sym typeface="Arial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ヒラギノ角ゴ Pro W3" charset="0"/>
                <a:cs typeface="MS PGothic" pitchFamily="34" charset="-128"/>
                <a:sym typeface="Arial" pitchFamily="34" charset="0"/>
              </a:defRPr>
            </a:lvl5pPr>
            <a:lvl6pPr marL="321457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rgbClr val="FEFFFE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64291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rgbClr val="FEFFFE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96437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rgbClr val="FEFFFE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28582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rgbClr val="FEFFFE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lv-LV" sz="1600" b="1" dirty="0" smtClean="0"/>
              <a:t>Atšķirība starp </a:t>
            </a:r>
            <a:r>
              <a:rPr lang="lv-LV" sz="1600" b="1" dirty="0" err="1" smtClean="0"/>
              <a:t>Ābolistānu</a:t>
            </a:r>
            <a:r>
              <a:rPr lang="lv-LV" sz="1600" b="1" dirty="0"/>
              <a:t> </a:t>
            </a:r>
            <a:r>
              <a:rPr lang="lv-LV" sz="1600" b="1" dirty="0" smtClean="0"/>
              <a:t>un </a:t>
            </a:r>
            <a:r>
              <a:rPr lang="lv-LV" sz="1600" b="1" dirty="0" err="1" smtClean="0"/>
              <a:t>Banānistānu</a:t>
            </a:r>
            <a:r>
              <a:rPr lang="lv-LV" sz="1600" b="1" dirty="0" smtClean="0"/>
              <a:t> drīzāk ir nevis – vai mazāk efektīvajā vietā kaut kas tiks ražots, bet gan – kāda būs zemes ekonomiskā rente?</a:t>
            </a:r>
          </a:p>
          <a:p>
            <a:pPr algn="ctr">
              <a:lnSpc>
                <a:spcPts val="2400"/>
              </a:lnSpc>
              <a:spcBef>
                <a:spcPts val="1200"/>
              </a:spcBef>
            </a:pPr>
            <a:r>
              <a:rPr lang="lv-LV" sz="1600" b="1" dirty="0" smtClean="0"/>
              <a:t>Atšķirība neparādās «uz papīra», ja zemes īpašnieks un apstrādātājs ir tā pati persona, bet tā vienalga ietekmē lēmumu pieņemšanu.</a:t>
            </a:r>
          </a:p>
          <a:p>
            <a:pPr algn="ctr">
              <a:lnSpc>
                <a:spcPts val="2400"/>
              </a:lnSpc>
            </a:pPr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21696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8900"/>
            <a:ext cx="8229600" cy="667657"/>
          </a:xfrm>
        </p:spPr>
        <p:txBody>
          <a:bodyPr/>
          <a:lstStyle/>
          <a:p>
            <a:r>
              <a:rPr lang="lv-LV" dirty="0"/>
              <a:t>Kāpēc mums nav jābūt pasaulē labākajiem, lai attīstītos</a:t>
            </a:r>
            <a:endParaRPr lang="en-US" dirty="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28600" y="56388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600" b="1">
                <a:solidFill>
                  <a:schemeClr val="bg2"/>
                </a:solidFill>
              </a:rPr>
              <a:t>Piena cena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6200" y="6113917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dirty="0"/>
              <a:t>0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9400" y="1385888"/>
            <a:ext cx="8458200" cy="5105400"/>
            <a:chOff x="685800" y="1447800"/>
            <a:chExt cx="8458200" cy="5105400"/>
          </a:xfrm>
        </p:grpSpPr>
        <p:sp>
          <p:nvSpPr>
            <p:cNvPr id="8196" name="Line 4"/>
            <p:cNvSpPr>
              <a:spLocks noChangeShapeType="1"/>
            </p:cNvSpPr>
            <p:nvPr/>
          </p:nvSpPr>
          <p:spPr bwMode="auto">
            <a:xfrm flipV="1">
              <a:off x="685800" y="1905000"/>
              <a:ext cx="7543800" cy="464820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 flipH="1">
              <a:off x="3276600" y="2133600"/>
              <a:ext cx="4953000" cy="3048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8199" name="Oval 7"/>
            <p:cNvSpPr>
              <a:spLocks noChangeArrowheads="1"/>
            </p:cNvSpPr>
            <p:nvPr/>
          </p:nvSpPr>
          <p:spPr bwMode="auto">
            <a:xfrm>
              <a:off x="6553200" y="2743200"/>
              <a:ext cx="228600" cy="22860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5715000" y="2209800"/>
              <a:ext cx="762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 flipV="1">
              <a:off x="3505200" y="3962400"/>
              <a:ext cx="3733800" cy="76200"/>
            </a:xfrm>
            <a:prstGeom prst="line">
              <a:avLst/>
            </a:prstGeom>
            <a:noFill/>
            <a:ln w="508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V="1">
              <a:off x="2438400" y="4724400"/>
              <a:ext cx="3733800" cy="76200"/>
            </a:xfrm>
            <a:prstGeom prst="line">
              <a:avLst/>
            </a:prstGeom>
            <a:noFill/>
            <a:ln w="5080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7924800" y="1447800"/>
              <a:ext cx="685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dirty="0"/>
                <a:t>100</a:t>
              </a:r>
              <a:endParaRPr lang="en-US" dirty="0"/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4419600" y="1676400"/>
              <a:ext cx="2286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sz="1600" b="1">
                  <a:solidFill>
                    <a:schemeClr val="bg2"/>
                  </a:solidFill>
                </a:rPr>
                <a:t>Vidējā piena cena</a:t>
              </a:r>
              <a:endParaRPr lang="en-US" sz="1600" b="1">
                <a:solidFill>
                  <a:schemeClr val="bg2"/>
                </a:solidFill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3962400" y="4876800"/>
              <a:ext cx="4114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lv-LV" sz="1600" b="1">
                  <a:solidFill>
                    <a:srgbClr val="0000FF"/>
                  </a:solidFill>
                </a:rPr>
                <a:t>Rentabilitātes robeža Jaunzēlandē</a:t>
              </a:r>
              <a:endParaRPr lang="en-US" sz="1600" b="1">
                <a:solidFill>
                  <a:srgbClr val="0000FF"/>
                </a:solidFill>
              </a:endParaRP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5029200" y="4114800"/>
              <a:ext cx="4114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lv-LV" sz="1600" b="1" dirty="0">
                  <a:solidFill>
                    <a:srgbClr val="CC0000"/>
                  </a:solidFill>
                </a:rPr>
                <a:t>Rentabilitātes robeža Latvijā</a:t>
              </a:r>
              <a:endParaRPr lang="en-US" sz="1600" b="1" dirty="0">
                <a:solidFill>
                  <a:srgbClr val="CC0000"/>
                </a:solidFill>
              </a:endParaRPr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7162800" y="2971800"/>
              <a:ext cx="1752600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lv-LV" sz="1600" b="1" dirty="0"/>
                <a:t>Piena cenu svārstību diapazons</a:t>
              </a:r>
              <a:endParaRPr lang="en-US" sz="1600" b="1" dirty="0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 flipH="1" flipV="1">
              <a:off x="6781800" y="32004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5867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lv-LV" sz="1200" b="1"/>
                <a:t>Punktotās līnijas apzīmē arī robežas, pie kurām zemes ekonomiskā rente piena lopkopībā būtu nulle</a:t>
              </a:r>
              <a:endParaRPr lang="en-US" sz="1200" b="1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525818" y="1476883"/>
              <a:ext cx="17526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lv-LV" sz="1600" b="1" dirty="0" smtClean="0"/>
                <a:t>Vidējā piena cena</a:t>
              </a:r>
              <a:endParaRPr lang="en-US" sz="1600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8600" y="1291861"/>
            <a:ext cx="287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 smtClean="0">
                <a:solidFill>
                  <a:schemeClr val="accent4">
                    <a:lumMod val="50000"/>
                  </a:schemeClr>
                </a:solidFill>
              </a:rPr>
              <a:t>Šī grafika mērķis nav precīzi ilustrēt realitāti, bet gan ideju</a:t>
            </a:r>
            <a:endParaRPr lang="lv-LV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982352" cy="868363"/>
          </a:xfrm>
        </p:spPr>
        <p:txBody>
          <a:bodyPr/>
          <a:lstStyle/>
          <a:p>
            <a:r>
              <a:rPr lang="lv-LV" dirty="0"/>
              <a:t>Citiem vārdiem ...</a:t>
            </a:r>
            <a:endParaRPr lang="en-US" dirty="0"/>
          </a:p>
        </p:txBody>
      </p:sp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1524000" y="1600200"/>
            <a:ext cx="6553200" cy="5057775"/>
            <a:chOff x="1177" y="896"/>
            <a:chExt cx="4583" cy="3533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1177" y="896"/>
              <a:ext cx="3456" cy="3216"/>
            </a:xfrm>
            <a:prstGeom prst="ellips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4368" y="960"/>
              <a:ext cx="100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lv-LV" sz="1600" b="1">
                  <a:solidFill>
                    <a:schemeClr val="bg2"/>
                  </a:solidFill>
                </a:rPr>
                <a:t>Pasaulei vajadzīgais piena daudzums</a:t>
              </a:r>
              <a:endParaRPr lang="en-US" sz="1600" b="1">
                <a:solidFill>
                  <a:schemeClr val="bg2"/>
                </a:solidFill>
              </a:endParaRPr>
            </a:p>
          </p:txBody>
        </p:sp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2640" y="2256"/>
              <a:ext cx="576" cy="528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auto">
            <a:xfrm>
              <a:off x="2064" y="1680"/>
              <a:ext cx="1776" cy="1680"/>
            </a:xfrm>
            <a:prstGeom prst="ellips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4752" y="2160"/>
              <a:ext cx="1008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lv-LV" sz="1400" b="1">
                  <a:solidFill>
                    <a:srgbClr val="0000FF"/>
                  </a:solidFill>
                </a:rPr>
                <a:t>Piena daudzums, ko var saražot Jaunzēlandē</a:t>
              </a:r>
              <a:endParaRPr lang="en-US" sz="1400" b="1">
                <a:solidFill>
                  <a:srgbClr val="0000FF"/>
                </a:solidFill>
              </a:endParaRPr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4608" y="3324"/>
              <a:ext cx="1008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lv-LV" sz="1400" b="1">
                  <a:solidFill>
                    <a:srgbClr val="CC0000"/>
                  </a:solidFill>
                </a:rPr>
                <a:t>Piena daudzums, ko var saražot Latvijā un citās tikpat piemērotās valstīs</a:t>
              </a:r>
              <a:endParaRPr lang="en-US" sz="1400" b="1">
                <a:solidFill>
                  <a:srgbClr val="CC0000"/>
                </a:solidFill>
              </a:endParaRPr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flipH="1" flipV="1">
              <a:off x="3792" y="3024"/>
              <a:ext cx="864" cy="48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H="1" flipV="1">
              <a:off x="3360" y="2544"/>
              <a:ext cx="1392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6417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>
          <a:xfrm>
            <a:off x="609600" y="2148115"/>
            <a:ext cx="7928316" cy="181514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lv-LV" dirty="0" smtClean="0"/>
              <a:t>PAVISAM ĪSI PAR EKONOMISKO SITUĀCIJU KOPUMĀ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096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040B664-3AF6-46CA-B4D2-825F93932015}" type="slidenum">
              <a:rPr lang="nb-NO" sz="1400">
                <a:solidFill>
                  <a:srgbClr val="B8B9BB"/>
                </a:solidFill>
                <a:latin typeface="+mn-lt"/>
              </a:rPr>
              <a:pPr>
                <a:defRPr/>
              </a:pPr>
              <a:t>19</a:t>
            </a:fld>
            <a:r>
              <a:rPr lang="nb-NO" sz="1400">
                <a:solidFill>
                  <a:srgbClr val="B8B9BB"/>
                </a:solidFill>
                <a:latin typeface="+mn-lt"/>
              </a:rPr>
              <a:t>|</a:t>
            </a:r>
          </a:p>
          <a:p>
            <a:pPr>
              <a:defRPr/>
            </a:pPr>
            <a:endParaRPr lang="nb-NO" sz="1400">
              <a:solidFill>
                <a:srgbClr val="B8B9B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68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Galvenie punkti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518" y="1683327"/>
            <a:ext cx="7055427" cy="3886200"/>
          </a:xfrm>
        </p:spPr>
        <p:txBody>
          <a:bodyPr/>
          <a:lstStyle/>
          <a:p>
            <a:r>
              <a:rPr lang="lv-LV" dirty="0" smtClean="0"/>
              <a:t>Kāpēc piena nozare ir un vienmēr būs piemērota tikai cilvēkiem ar stipriem nerviem</a:t>
            </a:r>
          </a:p>
          <a:p>
            <a:r>
              <a:rPr lang="lv-LV" dirty="0" smtClean="0"/>
              <a:t>Nozares salīdzinošo priekšrocību un trūkumu pārskats</a:t>
            </a:r>
          </a:p>
          <a:p>
            <a:r>
              <a:rPr lang="lv-LV" dirty="0" smtClean="0"/>
              <a:t>Prāta rotaļas, kas palīdz saprast salīdzinošo trūkumu nosacītību</a:t>
            </a:r>
          </a:p>
          <a:p>
            <a:r>
              <a:rPr lang="lv-LV" dirty="0" smtClean="0"/>
              <a:t>Pavisam īsi par makroekonomisko situāciju</a:t>
            </a:r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5E11B-3806-4EDF-B791-A1B0BE8D24E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DNB bankas prognozes par to, kā būs būt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947D3-90EF-49ED-A894-A9742093BDC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26241"/>
              </p:ext>
            </p:extLst>
          </p:nvPr>
        </p:nvGraphicFramePr>
        <p:xfrm>
          <a:off x="711199" y="1206501"/>
          <a:ext cx="7847013" cy="4245915"/>
        </p:xfrm>
        <a:graphic>
          <a:graphicData uri="http://schemas.openxmlformats.org/drawingml/2006/table">
            <a:tbl>
              <a:tblPr/>
              <a:tblGrid>
                <a:gridCol w="3685079"/>
                <a:gridCol w="800817"/>
                <a:gridCol w="831616"/>
                <a:gridCol w="820067"/>
                <a:gridCol w="847017"/>
                <a:gridCol w="862417"/>
              </a:tblGrid>
              <a:tr h="43013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290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Reālais IKP, gada pieaugums </a:t>
                      </a:r>
                      <a:r>
                        <a:rPr lang="lv-LV" sz="1600" b="1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4.8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4.2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2.4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2.5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3.5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552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Gada vidējā inflācija, %</a:t>
                      </a:r>
                      <a:endParaRPr lang="lv-LV" sz="1600" b="1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2.3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0.0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0.8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1.5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2.0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26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baseline="0" dirty="0" smtClean="0">
                          <a:solidFill>
                            <a:srgbClr val="3B3B3B"/>
                          </a:solidFill>
                          <a:latin typeface="Arial"/>
                        </a:rPr>
                        <a:t>Vidējā bruto alga</a:t>
                      </a:r>
                      <a:r>
                        <a:rPr lang="en-US" sz="1600" b="1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, </a:t>
                      </a:r>
                      <a:endParaRPr lang="lv-LV" sz="1600" b="1" i="0" u="none" strike="noStrike" dirty="0" smtClean="0">
                        <a:solidFill>
                          <a:srgbClr val="3B3B3B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lv-LV" sz="1600" b="1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gada</a:t>
                      </a:r>
                      <a:r>
                        <a:rPr lang="lv-LV" sz="1600" b="1" i="0" u="none" strike="noStrike" baseline="0" dirty="0" smtClean="0">
                          <a:solidFill>
                            <a:srgbClr val="3B3B3B"/>
                          </a:solidFill>
                          <a:latin typeface="Arial"/>
                        </a:rPr>
                        <a:t> pieaugums 4C</a:t>
                      </a:r>
                      <a:r>
                        <a:rPr lang="en-US" sz="1600" b="1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 %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4.8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6.0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4.0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5.0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737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Darba</a:t>
                      </a:r>
                      <a:r>
                        <a:rPr lang="lv-LV" sz="1600" b="1" i="0" u="none" strike="noStrike" baseline="0" dirty="0" smtClean="0">
                          <a:solidFill>
                            <a:srgbClr val="3B3B3B"/>
                          </a:solidFill>
                          <a:latin typeface="Arial"/>
                        </a:rPr>
                        <a:t> meklētāju īpatsvars 4C</a:t>
                      </a:r>
                      <a:r>
                        <a:rPr lang="lv-LV" sz="1600" b="1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,</a:t>
                      </a:r>
                      <a:r>
                        <a:rPr lang="lv-LV" sz="1600" b="1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 %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3B3B3B"/>
                          </a:solidFill>
                          <a:latin typeface="Arial"/>
                        </a:rPr>
                        <a:t>13.9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11.6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10.5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9.0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8.5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757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Vispārējās</a:t>
                      </a:r>
                      <a:r>
                        <a:rPr lang="lv-LV" sz="1600" b="1" i="0" u="none" strike="noStrike" baseline="0" dirty="0" smtClean="0">
                          <a:solidFill>
                            <a:srgbClr val="3B3B3B"/>
                          </a:solidFill>
                          <a:latin typeface="Arial"/>
                        </a:rPr>
                        <a:t> valdības budžeta bilance</a:t>
                      </a:r>
                      <a:r>
                        <a:rPr lang="en-US" sz="1600" b="1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, %</a:t>
                      </a:r>
                      <a:r>
                        <a:rPr lang="lv-LV" sz="1600" b="1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 no IKP</a:t>
                      </a:r>
                      <a:endParaRPr lang="en-US" sz="1600" b="1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3B3B3B"/>
                          </a:solidFill>
                          <a:latin typeface="Arial"/>
                        </a:rPr>
                        <a:t>-1.3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-</a:t>
                      </a:r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1.0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-</a:t>
                      </a:r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1.0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-</a:t>
                      </a:r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1.0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-0.5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13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Tekošā konta bilance</a:t>
                      </a:r>
                      <a:r>
                        <a:rPr lang="en-US" sz="1600" b="1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, %</a:t>
                      </a:r>
                      <a:r>
                        <a:rPr lang="lv-LV" sz="1600" b="1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 no IKP</a:t>
                      </a:r>
                      <a:endParaRPr lang="en-US" sz="1600" b="1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-2.5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3B3B3B"/>
                          </a:solidFill>
                          <a:latin typeface="Arial"/>
                        </a:rPr>
                        <a:t>-0.8</a:t>
                      </a: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-3.0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-2.0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 smtClean="0">
                          <a:solidFill>
                            <a:srgbClr val="3B3B3B"/>
                          </a:solidFill>
                          <a:latin typeface="Arial"/>
                        </a:rPr>
                        <a:t>-3.0</a:t>
                      </a:r>
                      <a:endParaRPr lang="lv-LV" sz="1800" b="0" i="0" u="none" strike="noStrike" dirty="0">
                        <a:solidFill>
                          <a:srgbClr val="3B3B3B"/>
                        </a:solidFill>
                        <a:latin typeface="Arial"/>
                      </a:endParaRPr>
                    </a:p>
                  </a:txBody>
                  <a:tcPr marL="8955" marR="8955" marT="8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99338" y="6262687"/>
            <a:ext cx="15525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200" kern="0" dirty="0" smtClean="0">
                <a:solidFill>
                  <a:sysClr val="windowText" lastClr="000000"/>
                </a:solidFill>
                <a:latin typeface="Arial"/>
              </a:rPr>
              <a:t>Avots: DNB</a:t>
            </a:r>
            <a:endParaRPr lang="lv-LV" sz="1200" kern="0" dirty="0">
              <a:solidFill>
                <a:sysClr val="windowText" lastClr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0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40" y="160355"/>
            <a:ext cx="8609012" cy="404812"/>
          </a:xfrm>
        </p:spPr>
        <p:txBody>
          <a:bodyPr/>
          <a:lstStyle/>
          <a:p>
            <a:r>
              <a:rPr lang="lv-LV" dirty="0" smtClean="0"/>
              <a:t>Runājot par mežu nozares perspektīvām, sāksim ar ekonomiku kopumā ...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947D3-90EF-49ED-A894-A9742093BDC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39677" y="767573"/>
            <a:ext cx="6284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sz="1400" dirty="0" smtClean="0">
                <a:solidFill>
                  <a:srgbClr val="333333"/>
                </a:solidFill>
              </a:rPr>
              <a:t>IKP Baltijā, ES un atsevišķās valstīs</a:t>
            </a:r>
            <a:r>
              <a:rPr lang="en-US" sz="1400" dirty="0" smtClean="0">
                <a:solidFill>
                  <a:srgbClr val="333333"/>
                </a:solidFill>
              </a:rPr>
              <a:t>, 20</a:t>
            </a:r>
            <a:r>
              <a:rPr lang="lv-LV" sz="1400" dirty="0" smtClean="0">
                <a:solidFill>
                  <a:srgbClr val="333333"/>
                </a:solidFill>
              </a:rPr>
              <a:t>05</a:t>
            </a:r>
            <a:r>
              <a:rPr lang="en-US" sz="1400" dirty="0" smtClean="0">
                <a:solidFill>
                  <a:srgbClr val="333333"/>
                </a:solidFill>
              </a:rPr>
              <a:t>=100</a:t>
            </a: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8090076" y="6050046"/>
            <a:ext cx="939800" cy="569829"/>
          </a:xfrm>
          <a:prstGeom prst="rect">
            <a:avLst/>
          </a:prstGeom>
        </p:spPr>
        <p:txBody>
          <a:bodyPr/>
          <a:lstStyle>
            <a:lvl1pPr marL="382588" indent="-382588" algn="l" rtl="0" eaLnBrk="0" fontAlgn="base" hangingPunct="0">
              <a:spcBef>
                <a:spcPts val="2600"/>
              </a:spcBef>
              <a:spcAft>
                <a:spcPct val="0"/>
              </a:spcAft>
              <a:buSzPct val="171000"/>
              <a:buFont typeface="Gill Sans"/>
              <a:buChar char="•"/>
              <a:defRPr sz="2000">
                <a:solidFill>
                  <a:schemeClr val="tx1"/>
                </a:solidFill>
                <a:latin typeface="+mj-lt"/>
                <a:ea typeface="ヒラギノ角ゴ Pro W3" charset="0"/>
                <a:cs typeface="MS PGothic" pitchFamily="34" charset="-128"/>
                <a:sym typeface="Gill Sans"/>
              </a:defRPr>
            </a:lvl1pPr>
            <a:lvl2pPr marL="758825" indent="-382588" algn="l" rtl="0" eaLnBrk="0" fontAlgn="base" hangingPunct="0">
              <a:spcBef>
                <a:spcPts val="2600"/>
              </a:spcBef>
              <a:spcAft>
                <a:spcPct val="0"/>
              </a:spcAft>
              <a:buSzPct val="171000"/>
              <a:buFont typeface="Gill Sans"/>
              <a:buChar char="•"/>
              <a:defRPr sz="2000">
                <a:solidFill>
                  <a:schemeClr val="tx1"/>
                </a:solidFill>
                <a:latin typeface="+mj-lt"/>
                <a:ea typeface="ヒラギノ角ゴ Pro W3" charset="-128"/>
                <a:cs typeface="MS PGothic" pitchFamily="34" charset="-128"/>
                <a:sym typeface="Gill Sans"/>
              </a:defRPr>
            </a:lvl2pPr>
            <a:lvl3pPr marL="1133475" indent="-374650" algn="l" rtl="0" eaLnBrk="0" fontAlgn="base" hangingPunct="0">
              <a:spcBef>
                <a:spcPts val="2600"/>
              </a:spcBef>
              <a:spcAft>
                <a:spcPct val="0"/>
              </a:spcAft>
              <a:buSzPct val="171000"/>
              <a:buFont typeface="Gill Sans"/>
              <a:buChar char="•"/>
              <a:defRPr sz="2000">
                <a:solidFill>
                  <a:schemeClr val="tx1"/>
                </a:solidFill>
                <a:latin typeface="+mj-lt"/>
                <a:ea typeface="ヒラギノ角ゴ Pro W3" charset="-128"/>
                <a:cs typeface="MS PGothic" pitchFamily="34" charset="-128"/>
                <a:sym typeface="Gill Sans"/>
              </a:defRPr>
            </a:lvl3pPr>
            <a:lvl4pPr marL="1517650" indent="-382588" algn="l" rtl="0" eaLnBrk="0" fontAlgn="base" hangingPunct="0">
              <a:spcBef>
                <a:spcPts val="2600"/>
              </a:spcBef>
              <a:spcAft>
                <a:spcPct val="0"/>
              </a:spcAft>
              <a:buSzPct val="171000"/>
              <a:buFont typeface="Gill Sans"/>
              <a:buChar char="•"/>
              <a:defRPr sz="2000">
                <a:solidFill>
                  <a:schemeClr val="tx1"/>
                </a:solidFill>
                <a:latin typeface="+mj-lt"/>
                <a:ea typeface="ヒラギノ角ゴ Pro W3" charset="-128"/>
                <a:cs typeface="MS PGothic" pitchFamily="34" charset="-128"/>
                <a:sym typeface="Gill Sans"/>
              </a:defRPr>
            </a:lvl4pPr>
            <a:lvl5pPr marL="1892300" indent="-374650" algn="l" rtl="0" eaLnBrk="0" fontAlgn="base" hangingPunct="0">
              <a:spcBef>
                <a:spcPts val="2600"/>
              </a:spcBef>
              <a:spcAft>
                <a:spcPct val="0"/>
              </a:spcAft>
              <a:buSzPct val="171000"/>
              <a:buFont typeface="Gill Sans"/>
              <a:buChar char="•"/>
              <a:defRPr sz="2000">
                <a:solidFill>
                  <a:schemeClr val="tx1"/>
                </a:solidFill>
                <a:latin typeface="+mj-lt"/>
                <a:ea typeface="ヒラギノ角ゴ Pro W3" charset="-128"/>
                <a:cs typeface="MS PGothic" pitchFamily="34" charset="-128"/>
                <a:sym typeface="Gill Sans"/>
              </a:defRPr>
            </a:lvl5pPr>
            <a:lvl6pPr marL="2357354" indent="-562550" algn="l" rtl="0" eaLnBrk="1" fontAlgn="base" hangingPunct="1">
              <a:spcBef>
                <a:spcPts val="2601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678811" indent="-562550" algn="l" rtl="0" eaLnBrk="1" fontAlgn="base" hangingPunct="1">
              <a:spcBef>
                <a:spcPts val="2601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000268" indent="-562550" algn="l" rtl="0" eaLnBrk="1" fontAlgn="base" hangingPunct="1">
              <a:spcBef>
                <a:spcPts val="2601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321726" indent="-562550" algn="l" rtl="0" eaLnBrk="1" fontAlgn="base" hangingPunct="1">
              <a:spcBef>
                <a:spcPts val="2601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 algn="ctr">
              <a:buNone/>
            </a:pPr>
            <a:r>
              <a:rPr lang="lv-LV" sz="1100" dirty="0" smtClean="0"/>
              <a:t>Avots: </a:t>
            </a:r>
            <a:r>
              <a:rPr lang="en-US" sz="1100" dirty="0" smtClean="0"/>
              <a:t>Eurostat</a:t>
            </a:r>
            <a:endParaRPr lang="lv-LV" sz="11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509325"/>
              </p:ext>
            </p:extLst>
          </p:nvPr>
        </p:nvGraphicFramePr>
        <p:xfrm>
          <a:off x="673061" y="1129214"/>
          <a:ext cx="8132543" cy="492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2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212726"/>
            <a:ext cx="8315325" cy="404812"/>
          </a:xfrm>
        </p:spPr>
        <p:txBody>
          <a:bodyPr/>
          <a:lstStyle/>
          <a:p>
            <a:r>
              <a:rPr lang="lv-LV" dirty="0" smtClean="0"/>
              <a:t>Konverģences loģika ir viens no veidiem, kā prognozēt nozaru sekmes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5E11B-3806-4EDF-B791-A1B0BE8D24E8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23524"/>
              </p:ext>
            </p:extLst>
          </p:nvPr>
        </p:nvGraphicFramePr>
        <p:xfrm>
          <a:off x="155751" y="1368425"/>
          <a:ext cx="8404225" cy="548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03353" y="787268"/>
            <a:ext cx="68867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lv-LV" sz="1400" dirty="0" smtClean="0">
                <a:solidFill>
                  <a:srgbClr val="333333"/>
                </a:solidFill>
              </a:rPr>
              <a:t>Starpība starp nozaru daļu pievienotajā vērtībā ES un Latvijā, 2012 (ESA 95 dati)</a:t>
            </a: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8090076" y="6080960"/>
            <a:ext cx="939800" cy="569829"/>
          </a:xfrm>
          <a:prstGeom prst="rect">
            <a:avLst/>
          </a:prstGeom>
        </p:spPr>
        <p:txBody>
          <a:bodyPr/>
          <a:lstStyle>
            <a:lvl1pPr marL="382588" indent="-382588" algn="l" rtl="0" eaLnBrk="0" fontAlgn="base" hangingPunct="0">
              <a:spcBef>
                <a:spcPts val="2600"/>
              </a:spcBef>
              <a:spcAft>
                <a:spcPct val="0"/>
              </a:spcAft>
              <a:buSzPct val="171000"/>
              <a:buFont typeface="Gill Sans"/>
              <a:buChar char="•"/>
              <a:defRPr sz="2000">
                <a:solidFill>
                  <a:schemeClr val="tx1"/>
                </a:solidFill>
                <a:latin typeface="+mj-lt"/>
                <a:ea typeface="ヒラギノ角ゴ Pro W3" charset="0"/>
                <a:cs typeface="MS PGothic" pitchFamily="34" charset="-128"/>
                <a:sym typeface="Gill Sans"/>
              </a:defRPr>
            </a:lvl1pPr>
            <a:lvl2pPr marL="758825" indent="-382588" algn="l" rtl="0" eaLnBrk="0" fontAlgn="base" hangingPunct="0">
              <a:spcBef>
                <a:spcPts val="2600"/>
              </a:spcBef>
              <a:spcAft>
                <a:spcPct val="0"/>
              </a:spcAft>
              <a:buSzPct val="171000"/>
              <a:buFont typeface="Gill Sans"/>
              <a:buChar char="•"/>
              <a:defRPr sz="2000">
                <a:solidFill>
                  <a:schemeClr val="tx1"/>
                </a:solidFill>
                <a:latin typeface="+mj-lt"/>
                <a:ea typeface="ヒラギノ角ゴ Pro W3" charset="-128"/>
                <a:cs typeface="MS PGothic" pitchFamily="34" charset="-128"/>
                <a:sym typeface="Gill Sans"/>
              </a:defRPr>
            </a:lvl2pPr>
            <a:lvl3pPr marL="1133475" indent="-374650" algn="l" rtl="0" eaLnBrk="0" fontAlgn="base" hangingPunct="0">
              <a:spcBef>
                <a:spcPts val="2600"/>
              </a:spcBef>
              <a:spcAft>
                <a:spcPct val="0"/>
              </a:spcAft>
              <a:buSzPct val="171000"/>
              <a:buFont typeface="Gill Sans"/>
              <a:buChar char="•"/>
              <a:defRPr sz="2000">
                <a:solidFill>
                  <a:schemeClr val="tx1"/>
                </a:solidFill>
                <a:latin typeface="+mj-lt"/>
                <a:ea typeface="ヒラギノ角ゴ Pro W3" charset="-128"/>
                <a:cs typeface="MS PGothic" pitchFamily="34" charset="-128"/>
                <a:sym typeface="Gill Sans"/>
              </a:defRPr>
            </a:lvl3pPr>
            <a:lvl4pPr marL="1517650" indent="-382588" algn="l" rtl="0" eaLnBrk="0" fontAlgn="base" hangingPunct="0">
              <a:spcBef>
                <a:spcPts val="2600"/>
              </a:spcBef>
              <a:spcAft>
                <a:spcPct val="0"/>
              </a:spcAft>
              <a:buSzPct val="171000"/>
              <a:buFont typeface="Gill Sans"/>
              <a:buChar char="•"/>
              <a:defRPr sz="2000">
                <a:solidFill>
                  <a:schemeClr val="tx1"/>
                </a:solidFill>
                <a:latin typeface="+mj-lt"/>
                <a:ea typeface="ヒラギノ角ゴ Pro W3" charset="-128"/>
                <a:cs typeface="MS PGothic" pitchFamily="34" charset="-128"/>
                <a:sym typeface="Gill Sans"/>
              </a:defRPr>
            </a:lvl4pPr>
            <a:lvl5pPr marL="1892300" indent="-374650" algn="l" rtl="0" eaLnBrk="0" fontAlgn="base" hangingPunct="0">
              <a:spcBef>
                <a:spcPts val="2600"/>
              </a:spcBef>
              <a:spcAft>
                <a:spcPct val="0"/>
              </a:spcAft>
              <a:buSzPct val="171000"/>
              <a:buFont typeface="Gill Sans"/>
              <a:buChar char="•"/>
              <a:defRPr sz="2000">
                <a:solidFill>
                  <a:schemeClr val="tx1"/>
                </a:solidFill>
                <a:latin typeface="+mj-lt"/>
                <a:ea typeface="ヒラギノ角ゴ Pro W3" charset="-128"/>
                <a:cs typeface="MS PGothic" pitchFamily="34" charset="-128"/>
                <a:sym typeface="Gill Sans"/>
              </a:defRPr>
            </a:lvl5pPr>
            <a:lvl6pPr marL="2357354" indent="-562550" algn="l" rtl="0" eaLnBrk="1" fontAlgn="base" hangingPunct="1">
              <a:spcBef>
                <a:spcPts val="2601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678811" indent="-562550" algn="l" rtl="0" eaLnBrk="1" fontAlgn="base" hangingPunct="1">
              <a:spcBef>
                <a:spcPts val="2601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000268" indent="-562550" algn="l" rtl="0" eaLnBrk="1" fontAlgn="base" hangingPunct="1">
              <a:spcBef>
                <a:spcPts val="2601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321726" indent="-562550" algn="l" rtl="0" eaLnBrk="1" fontAlgn="base" hangingPunct="1">
              <a:spcBef>
                <a:spcPts val="2601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 algn="ctr">
              <a:buNone/>
            </a:pPr>
            <a:r>
              <a:rPr lang="lv-LV" sz="1100" dirty="0" smtClean="0"/>
              <a:t>Avots: </a:t>
            </a:r>
            <a:r>
              <a:rPr lang="en-US" sz="1100" dirty="0" smtClean="0"/>
              <a:t>Eurostat</a:t>
            </a:r>
            <a:endParaRPr lang="lv-LV" sz="1100" dirty="0"/>
          </a:p>
        </p:txBody>
      </p:sp>
    </p:spTree>
    <p:extLst>
      <p:ext uri="{BB962C8B-B14F-4D97-AF65-F5344CB8AC3E}">
        <p14:creationId xmlns:p14="http://schemas.microsoft.com/office/powerpoint/2010/main" val="38143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>
          <a:xfrm>
            <a:off x="609600" y="2616200"/>
            <a:ext cx="7928316" cy="108580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lv-LV" dirty="0" smtClean="0"/>
              <a:t>PALDIES PAR UZMANĪBU!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096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040B664-3AF6-46CA-B4D2-825F93932015}" type="slidenum">
              <a:rPr lang="nb-NO" sz="1400">
                <a:solidFill>
                  <a:srgbClr val="B8B9BB"/>
                </a:solidFill>
                <a:latin typeface="+mn-lt"/>
              </a:rPr>
              <a:pPr>
                <a:defRPr/>
              </a:pPr>
              <a:t>23</a:t>
            </a:fld>
            <a:r>
              <a:rPr lang="nb-NO" sz="1400">
                <a:solidFill>
                  <a:srgbClr val="B8B9BB"/>
                </a:solidFill>
                <a:latin typeface="+mn-lt"/>
              </a:rPr>
              <a:t>|</a:t>
            </a:r>
          </a:p>
          <a:p>
            <a:pPr>
              <a:defRPr/>
            </a:pPr>
            <a:endParaRPr lang="nb-NO" sz="1400">
              <a:solidFill>
                <a:srgbClr val="B8B9B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8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86002" y="218169"/>
            <a:ext cx="8404225" cy="404812"/>
          </a:xfrm>
        </p:spPr>
        <p:txBody>
          <a:bodyPr/>
          <a:lstStyle/>
          <a:p>
            <a:pPr algn="l"/>
            <a:r>
              <a:rPr lang="lv-LV" sz="2400" dirty="0" smtClean="0"/>
              <a:t>Izejvielu tirgus cenu </a:t>
            </a:r>
            <a:r>
              <a:rPr lang="lv-LV" sz="2400" dirty="0"/>
              <a:t>loģika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590451"/>
              </p:ext>
            </p:extLst>
          </p:nvPr>
        </p:nvGraphicFramePr>
        <p:xfrm>
          <a:off x="696686" y="1488539"/>
          <a:ext cx="8193541" cy="489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79913" y="823359"/>
            <a:ext cx="536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i="1" dirty="0" smtClean="0"/>
              <a:t>Bloomberg</a:t>
            </a:r>
            <a:r>
              <a:rPr lang="lv-LV" sz="1400" dirty="0" smtClean="0"/>
              <a:t> izejvielu indekss, ES ražotāju un patēriņa cenu indeksi kopš 2009.gada vidus, 2010=100</a:t>
            </a:r>
            <a:endParaRPr lang="lv-LV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626927" y="6241353"/>
            <a:ext cx="1387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smtClean="0"/>
              <a:t>Avots: Eurostat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38688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Kāpēc piena tirgus dalībniekiem vajag stiprus nervus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144" y="1091045"/>
            <a:ext cx="8129876" cy="489412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lv-LV" b="1" dirty="0" smtClean="0"/>
              <a:t>Svaigpiena, tāpat kā jebkuras izejvielas tirgus ir un vienmēr būs svārstīgs. Iemesli: </a:t>
            </a:r>
          </a:p>
          <a:p>
            <a:pPr lvl="1">
              <a:spcBef>
                <a:spcPts val="600"/>
              </a:spcBef>
            </a:pPr>
            <a:r>
              <a:rPr lang="lv-LV" sz="1800" dirty="0" smtClean="0"/>
              <a:t>Zema pieprasījuma elastība – tas vāji reaģē uz cenām.</a:t>
            </a:r>
          </a:p>
          <a:p>
            <a:pPr lvl="1">
              <a:spcBef>
                <a:spcPts val="600"/>
              </a:spcBef>
            </a:pPr>
            <a:r>
              <a:rPr lang="lv-LV" sz="1800" dirty="0" smtClean="0"/>
              <a:t>Īsos laika periodos arī zema piedāvājuma elastība.</a:t>
            </a:r>
          </a:p>
          <a:p>
            <a:pPr>
              <a:spcBef>
                <a:spcPts val="600"/>
              </a:spcBef>
            </a:pPr>
            <a:r>
              <a:rPr lang="lv-LV" sz="1800" dirty="0" smtClean="0"/>
              <a:t>Izejvielu ražošanas tehnoloģijas mēdz attīstīties straujāk nekā aug pieprasījums. Līdz ar to ilgākā laika posmā ražotāju skaitam ir jāsamazinās.</a:t>
            </a:r>
          </a:p>
          <a:p>
            <a:pPr>
              <a:spcBef>
                <a:spcPts val="600"/>
              </a:spcBef>
            </a:pPr>
            <a:r>
              <a:rPr lang="lv-LV" sz="1800" dirty="0" smtClean="0"/>
              <a:t>Mierinājumi:</a:t>
            </a:r>
          </a:p>
          <a:p>
            <a:pPr lvl="1">
              <a:spcBef>
                <a:spcPts val="600"/>
              </a:spcBef>
            </a:pPr>
            <a:r>
              <a:rPr lang="lv-LV" sz="1800" dirty="0" smtClean="0"/>
              <a:t>Zema pieprasījuma elastība nozīmē arī to, ka neliels ražošanas samazinājums var radīt strauju cenu pieaugumu.</a:t>
            </a:r>
          </a:p>
          <a:p>
            <a:pPr lvl="1">
              <a:spcBef>
                <a:spcPts val="600"/>
              </a:spcBef>
            </a:pPr>
            <a:r>
              <a:rPr lang="lv-LV" sz="1800" dirty="0" smtClean="0"/>
              <a:t>Tā kā, ka citas nozares attīstās straujāk, nozares strādājošo skaits samazināsies nevis dēļ nonākšanas absolūtā, bet relatīvā nabadzībā – paveroties iespējām strādāt citās nozarēs.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5E11B-3806-4EDF-B791-A1B0BE8D24E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01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Svaigpiena cenas ir daudz svārstīgākas par citām ražotāju cenām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5E11B-3806-4EDF-B791-A1B0BE8D24E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204201"/>
              </p:ext>
            </p:extLst>
          </p:nvPr>
        </p:nvGraphicFramePr>
        <p:xfrm>
          <a:off x="369888" y="1340427"/>
          <a:ext cx="8404225" cy="489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694" y="979724"/>
            <a:ext cx="5361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/>
              <a:t>Dažādi ražotāju cenu indeksi ES, 2010=100</a:t>
            </a:r>
            <a:endParaRPr lang="lv-LV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626927" y="6241353"/>
            <a:ext cx="1387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smtClean="0"/>
              <a:t>Avots: Eurostat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161241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 dirty="0" smtClean="0"/>
              <a:t>Mazumtirdzniecībā piena un pārtikas cenas ir svārstīgākas, bet mēreni</a:t>
            </a:r>
            <a:endParaRPr lang="lv-LV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5E11B-3806-4EDF-B791-A1B0BE8D24E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94112" y="961921"/>
            <a:ext cx="642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/>
              <a:t>Kopējais, pārtikas un piena produktu patēriņa cenu indekss ES, 2010=100</a:t>
            </a:r>
            <a:endParaRPr lang="lv-LV" sz="14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226232"/>
              </p:ext>
            </p:extLst>
          </p:nvPr>
        </p:nvGraphicFramePr>
        <p:xfrm>
          <a:off x="249363" y="1527464"/>
          <a:ext cx="8597487" cy="452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6927" y="6241353"/>
            <a:ext cx="1387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smtClean="0"/>
              <a:t>Avots: Eurostat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317734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402" y="1080643"/>
            <a:ext cx="7770380" cy="1105276"/>
          </a:xfrm>
        </p:spPr>
        <p:txBody>
          <a:bodyPr/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Ne par vienu personiski – tas nav spriedums par piena tirgus dalībnieku morālajām īpašībām. 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</a:rPr>
              <a:t>Š</a:t>
            </a:r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is grafiks atspoguļo cenu-ražošanas dinamikas pamatideju jebkurā izejvielu nozarē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5E11B-3806-4EDF-B791-A1B0BE8D24E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1026" name="Picture 2" descr="http://www.tiem.utk.edu/%7Egross/bioed/bealsmodules/pred-prey.gph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84" y="2191120"/>
            <a:ext cx="5341216" cy="40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90394" y="259767"/>
            <a:ext cx="7770380" cy="36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ヒラギノ角ゴ Pro W3" charset="0"/>
                <a:cs typeface="MS PGothic" pitchFamily="34" charset="-128"/>
                <a:sym typeface="Arial" pitchFamily="34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ヒラギノ角ゴ Pro W3" charset="0"/>
                <a:cs typeface="MS PGothic" pitchFamily="34" charset="-128"/>
                <a:sym typeface="Arial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ヒラギノ角ゴ Pro W3" charset="0"/>
                <a:cs typeface="MS PGothic" pitchFamily="34" charset="-128"/>
                <a:sym typeface="Arial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ヒラギノ角ゴ Pro W3" charset="0"/>
                <a:cs typeface="MS PGothic" pitchFamily="34" charset="-128"/>
                <a:sym typeface="Arial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ヒラギノ角ゴ Pro W3" charset="0"/>
                <a:cs typeface="MS PGothic" pitchFamily="34" charset="-128"/>
                <a:sym typeface="Arial" pitchFamily="34" charset="0"/>
              </a:defRPr>
            </a:lvl5pPr>
            <a:lvl6pPr marL="321457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rgbClr val="FEFFFE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64291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rgbClr val="FEFFFE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96437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rgbClr val="FEFFFE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28582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rgbClr val="FEFFFE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lv-LV" dirty="0" smtClean="0"/>
              <a:t>Nature is </a:t>
            </a:r>
            <a:r>
              <a:rPr lang="lv-LV" dirty="0" err="1" smtClean="0"/>
              <a:t>red</a:t>
            </a:r>
            <a:r>
              <a:rPr lang="lv-LV" dirty="0" smtClean="0"/>
              <a:t> in </a:t>
            </a:r>
            <a:r>
              <a:rPr lang="lv-LV" dirty="0" err="1" smtClean="0"/>
              <a:t>tooth</a:t>
            </a:r>
            <a:r>
              <a:rPr lang="lv-LV" dirty="0" smtClean="0"/>
              <a:t> and </a:t>
            </a:r>
            <a:r>
              <a:rPr lang="lv-LV" dirty="0" err="1" smtClean="0"/>
              <a:t>claw</a:t>
            </a:r>
            <a:r>
              <a:rPr lang="lv-LV" dirty="0" smtClean="0"/>
              <a:t> ...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8470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Ilgākā laika posmā izejvielu relatīvās cenas krīt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5E11B-3806-4EDF-B791-A1B0BE8D24E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5" name="Content Placeholder 4" descr="nominal_vs_real_price_18621999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1" y="1277744"/>
            <a:ext cx="6941127" cy="470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3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8900"/>
            <a:ext cx="4423064" cy="685800"/>
          </a:xfrm>
        </p:spPr>
        <p:txBody>
          <a:bodyPr/>
          <a:lstStyle/>
          <a:p>
            <a:r>
              <a:rPr lang="lv-LV" sz="2400" dirty="0" smtClean="0"/>
              <a:t>Nozares stiprās puses </a:t>
            </a:r>
            <a:endParaRPr lang="en-US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60930"/>
            <a:ext cx="8229600" cy="4329379"/>
          </a:xfrm>
        </p:spPr>
        <p:txBody>
          <a:bodyPr/>
          <a:lstStyle/>
          <a:p>
            <a:r>
              <a:rPr lang="lv-LV" dirty="0"/>
              <a:t>Mērenas zemes cenas, uz Eiropas fona.</a:t>
            </a:r>
          </a:p>
          <a:p>
            <a:r>
              <a:rPr lang="lv-LV" dirty="0"/>
              <a:t>Kopumā diezgan piemēroti dabas apstākļi, reljefs.</a:t>
            </a:r>
          </a:p>
          <a:p>
            <a:r>
              <a:rPr lang="lv-LV" dirty="0"/>
              <a:t>Tuvums lieliem noieta tirgiem, labi transporta savienojumi ar pārējo pasauli.</a:t>
            </a:r>
          </a:p>
          <a:p>
            <a:r>
              <a:rPr lang="lv-LV" dirty="0" smtClean="0"/>
              <a:t>Piena lopkopība ir vēsturisks Latvijas ekonomikas specializācijas virziens.</a:t>
            </a:r>
          </a:p>
          <a:p>
            <a:r>
              <a:rPr lang="lv-LV" dirty="0" smtClean="0"/>
              <a:t>Kopš ~2000.gada izauguši vairāki simti lielu, modernu saimniecību.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14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NB_PRESENTASJONSMAL">
  <a:themeElements>
    <a:clrScheme name="DNB_MAIN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8C8279"/>
      </a:accent1>
      <a:accent2>
        <a:srgbClr val="007272"/>
      </a:accent2>
      <a:accent3>
        <a:srgbClr val="77278A"/>
      </a:accent3>
      <a:accent4>
        <a:srgbClr val="49B1DE"/>
      </a:accent4>
      <a:accent5>
        <a:srgbClr val="D4181F"/>
      </a:accent5>
      <a:accent6>
        <a:srgbClr val="E76A0B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RONTPAG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15397</TotalTime>
  <Words>1079</Words>
  <Application>Microsoft Office PowerPoint</Application>
  <PresentationFormat>On-screen Show (4:3)</PresentationFormat>
  <Paragraphs>178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DNB_PRESENTASJONSMAL</vt:lpstr>
      <vt:lpstr>Latvijas piena nozares attīstības iespējas</vt:lpstr>
      <vt:lpstr>Galvenie punkti</vt:lpstr>
      <vt:lpstr>Izejvielu tirgus cenu loģika</vt:lpstr>
      <vt:lpstr>Kāpēc piena tirgus dalībniekiem vajag stiprus nervus</vt:lpstr>
      <vt:lpstr>Svaigpiena cenas ir daudz svārstīgākas par citām ražotāju cenām</vt:lpstr>
      <vt:lpstr>Mazumtirdzniecībā piena un pārtikas cenas ir svārstīgākas, bet mēreni</vt:lpstr>
      <vt:lpstr>Ne par vienu personiski – tas nav spriedums par piena tirgus dalībnieku morālajām īpašībām. Šis grafiks atspoguļo cenu-ražošanas dinamikas pamatideju jebkurā izejvielu nozarē</vt:lpstr>
      <vt:lpstr>Ilgākā laika posmā izejvielu relatīvās cenas krīt</vt:lpstr>
      <vt:lpstr>Nozares stiprās puses </vt:lpstr>
      <vt:lpstr>Mīnusi </vt:lpstr>
      <vt:lpstr>Iespējas </vt:lpstr>
      <vt:lpstr>Draudi</vt:lpstr>
      <vt:lpstr>Nozares “absolūto” priekšrocību vai to trūkuma nosacītība</vt:lpstr>
      <vt:lpstr>Ābolistāna un Banānistāna</vt:lpstr>
      <vt:lpstr>Zaļenieki un Akmeņrags</vt:lpstr>
      <vt:lpstr>Pasaule ir netaisnīga, bet ar mēru</vt:lpstr>
      <vt:lpstr>Kāpēc mums nav jābūt pasaulē labākajiem, lai attīstītos</vt:lpstr>
      <vt:lpstr>Citiem vārdiem ...</vt:lpstr>
      <vt:lpstr>PAVISAM ĪSI PAR EKONOMISKO SITUĀCIJU KOPUMĀ</vt:lpstr>
      <vt:lpstr>DNB bankas prognozes par to, kā būs būt</vt:lpstr>
      <vt:lpstr>Runājot par mežu nozares perspektīvām, sāksim ar ekonomiku kopumā ...</vt:lpstr>
      <vt:lpstr>Konverģences loģika ir viens no veidiem, kā prognozēt nozaru sekmes</vt:lpstr>
      <vt:lpstr>PALDIES PAR UZMANĪBU!</vt:lpstr>
    </vt:vector>
  </TitlesOfParts>
  <Company>test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Grafisk Senter</dc:creator>
  <cp:lastModifiedBy>Ilze Rūtenberga</cp:lastModifiedBy>
  <cp:revision>797</cp:revision>
  <cp:lastPrinted>2014-09-16T13:03:18Z</cp:lastPrinted>
  <dcterms:created xsi:type="dcterms:W3CDTF">2011-11-25T14:12:52Z</dcterms:created>
  <dcterms:modified xsi:type="dcterms:W3CDTF">2014-12-19T09:46:43Z</dcterms:modified>
</cp:coreProperties>
</file>